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6"/>
  </p:notesMasterIdLst>
  <p:handoutMasterIdLst>
    <p:handoutMasterId r:id="rId7"/>
  </p:handoutMasterIdLst>
  <p:sldIdLst>
    <p:sldId id="271" r:id="rId2"/>
    <p:sldId id="284" r:id="rId3"/>
    <p:sldId id="289" r:id="rId4"/>
    <p:sldId id="285" r:id="rId5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FFCC99"/>
    <a:srgbClr val="FFCC00"/>
    <a:srgbClr val="FFFF66"/>
    <a:srgbClr val="FF9900"/>
    <a:srgbClr val="CCFF66"/>
    <a:srgbClr val="CC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695" autoAdjust="0"/>
    <p:restoredTop sz="94660"/>
  </p:normalViewPr>
  <p:slideViewPr>
    <p:cSldViewPr>
      <p:cViewPr varScale="1">
        <p:scale>
          <a:sx n="76" d="100"/>
          <a:sy n="76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4EDF285-E6B9-46EB-BCD3-4FB127AACA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004CA75-1203-4646-803F-963B45FEFBA3}" type="datetimeFigureOut">
              <a:rPr lang="ru-RU"/>
              <a:pPr>
                <a:defRPr/>
              </a:pPr>
              <a:t>25.04.2014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38D1950-0362-4C6D-BC09-DA07DA58F6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178E3-CBCF-4E11-8040-4FA348128F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FEB99-2276-4C2A-AFD8-0631B1EFCD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E8FDA-C8B4-497A-915C-C366FB25E4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7CC7B4-CAD6-4BB5-B36D-F0766C1DB7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5C50D-6513-47BC-ADD9-174D47D022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11C34-2A93-4935-924A-124DA33574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964" y="273878"/>
            <a:ext cx="8230073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6964" y="1600517"/>
            <a:ext cx="4038349" cy="452609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7107" y="1600518"/>
            <a:ext cx="4039930" cy="218626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7107" y="3938759"/>
            <a:ext cx="4039930" cy="21878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D1381-9576-4591-9D95-1597170161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ACD55-B221-42AF-8044-D9BA514FE5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8E034-3962-435A-B61C-4E4C1DFFC7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D71DC-52C3-497B-8573-C6BBE0B72F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D00C9-6FF4-4B51-A1F4-783DD4F62D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8226B-6817-4327-BFF7-E0339C2589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5F2D4-5938-421A-850F-2477E6E217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C62F3-3FBD-4179-B0DC-4F4B9DE904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4D32D-CAE4-4B95-BCE4-C25280D0F6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9994864-819E-40B4-ACA6-08BE0B0717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  <p:sldLayoutId id="2147483655" r:id="rId11"/>
    <p:sldLayoutId id="2147483654" r:id="rId12"/>
    <p:sldLayoutId id="2147483653" r:id="rId13"/>
    <p:sldLayoutId id="2147483652" r:id="rId14"/>
    <p:sldLayoutId id="2147483651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346" name="Group 194"/>
          <p:cNvGraphicFramePr>
            <a:graphicFrameLocks noGrp="1"/>
          </p:cNvGraphicFramePr>
          <p:nvPr>
            <p:ph sz="half" idx="2"/>
          </p:nvPr>
        </p:nvGraphicFramePr>
        <p:xfrm>
          <a:off x="228600" y="762000"/>
          <a:ext cx="8686800" cy="5461000"/>
        </p:xfrm>
        <a:graphic>
          <a:graphicData uri="http://schemas.openxmlformats.org/drawingml/2006/table">
            <a:tbl>
              <a:tblPr/>
              <a:tblGrid>
                <a:gridCol w="3276600"/>
                <a:gridCol w="2514600"/>
                <a:gridCol w="28956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>
                        <a:alpha val="8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>
                        <a:alpha val="8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После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>
                        <a:alpha val="82000"/>
                      </a:srgbClr>
                    </a:solidFill>
                  </a:tcPr>
                </a:tc>
              </a:tr>
              <a:tr h="4724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Социальная норма на второго зарегистрированного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>
                        <a:alpha val="8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кВтч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кВтч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>
                        <a:alpha val="36000"/>
                      </a:srgb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Социальная норма на третьего, четвертого и пятого зарегистрированного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>
                        <a:alpha val="8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кВтч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кВтч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начиная с третьего и на каждого последующего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>
                        <a:alpha val="36000"/>
                      </a:srgbClr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Льгота по оплате в первый год социальной нормы всего объема потребления электроэнергии, а со второго года с применением повышающего коэффициента 1,5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>
                        <a:alpha val="8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Только одинокие пенсионеры и семьи пенсионеров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Одинокие пенсионеры и семьи пенсионеров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семьи: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многодетные;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имеющие в составе инвалидов (в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т.ч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детей-инвалидов);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имеющие детей на попечении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>
                        <a:alpha val="36000"/>
                      </a:srgbClr>
                    </a:solidFill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Надбавка на электроплиты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>
                        <a:alpha val="8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 более 90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кВтч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на человека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 более 50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кВтч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на человека, но не менее 90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кВтч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на одно домохозяйство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>
                        <a:alpha val="36000"/>
                      </a:srgbClr>
                    </a:solidFill>
                  </a:tcPr>
                </a:tc>
              </a:tr>
              <a:tr h="4930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Надбавка на электрические водонагревательные установки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>
                        <a:alpha val="8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кВтч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на человека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 более 300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кВтч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на человека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>
                        <a:alpha val="36000"/>
                      </a:srgb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Степень износа жилого фонда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>
                        <a:alpha val="8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Ветхое и аварийное жилье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Аварийное жилье и жилье со степенью износа 70% и более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>
                        <a:alpha val="36000"/>
                      </a:srgbClr>
                    </a:solidFill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Сезонные надбавки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>
                        <a:alpha val="8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>
                        <a:alpha val="36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Вводится коэффициент сезонности (сумма коэффициентов за год равняется 12) 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>
                        <a:alpha val="36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0520" name="Rectangle 4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36525" y="6248400"/>
            <a:ext cx="8991600" cy="4572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1400" smtClean="0"/>
              <a:t>Пилотные регионы вправе до 1 мая 2014 г. пересмотреть тарифы в пределах и сверх социальной нормы</a:t>
            </a:r>
          </a:p>
        </p:txBody>
      </p:sp>
      <p:sp>
        <p:nvSpPr>
          <p:cNvPr id="20521" name="Заголовок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533400"/>
          </a:xfrm>
          <a:gradFill rotWithShape="1">
            <a:gsLst>
              <a:gs pos="0">
                <a:srgbClr val="537E25"/>
              </a:gs>
              <a:gs pos="50000">
                <a:srgbClr val="7AB73A"/>
              </a:gs>
              <a:gs pos="100000">
                <a:srgbClr val="92DA46"/>
              </a:gs>
            </a:gsLst>
            <a:lin ang="16200000" scaled="1"/>
          </a:gra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/>
            <a:r>
              <a:rPr lang="ru-RU" sz="2000" smtClean="0"/>
              <a:t>Изменения, внесенные в ПП РФ от 22.07.2013 №614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Объект 5"/>
          <p:cNvGraphicFramePr>
            <a:graphicFrameLocks noGrp="1"/>
          </p:cNvGraphicFramePr>
          <p:nvPr>
            <p:ph sz="quarter" idx="3"/>
          </p:nvPr>
        </p:nvGraphicFramePr>
        <p:xfrm>
          <a:off x="152400" y="838200"/>
          <a:ext cx="8839200" cy="4378325"/>
        </p:xfrm>
        <a:graphic>
          <a:graphicData uri="http://schemas.openxmlformats.org/presentationml/2006/ole">
            <p:oleObj spid="_x0000_s21506" r:id="rId3" imgW="8839966" imgH="4383404" progId="Excel.Chart.8">
              <p:embed/>
            </p:oleObj>
          </a:graphicData>
        </a:graphic>
      </p:graphicFrame>
      <p:sp>
        <p:nvSpPr>
          <p:cNvPr id="21507" name="Заголовок 1"/>
          <p:cNvSpPr txBox="1">
            <a:spLocks/>
          </p:cNvSpPr>
          <p:nvPr/>
        </p:nvSpPr>
        <p:spPr bwMode="auto">
          <a:xfrm>
            <a:off x="458788" y="152400"/>
            <a:ext cx="8229600" cy="944563"/>
          </a:xfrm>
          <a:prstGeom prst="rect">
            <a:avLst/>
          </a:prstGeom>
          <a:gradFill rotWithShape="1">
            <a:gsLst>
              <a:gs pos="0">
                <a:srgbClr val="537E25"/>
              </a:gs>
              <a:gs pos="50000">
                <a:srgbClr val="7AB73A"/>
              </a:gs>
              <a:gs pos="100000">
                <a:srgbClr val="92DA46"/>
              </a:gs>
            </a:gsLst>
            <a:lin ang="162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>
                <a:solidFill>
                  <a:schemeClr val="tx2"/>
                </a:solidFill>
              </a:rPr>
              <a:t>Величина социальной нормы для городского населения Ростовской области после внесения изменений в ПП РФ №614 (кВтч в месяц)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343025" y="5638800"/>
          <a:ext cx="6621463" cy="1009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8296"/>
                <a:gridCol w="1524000"/>
                <a:gridCol w="1371600"/>
                <a:gridCol w="1447800"/>
              </a:tblGrid>
              <a:tr h="276497">
                <a:tc>
                  <a:txBody>
                    <a:bodyPr/>
                    <a:lstStyle/>
                    <a:p>
                      <a:pPr algn="ctr"/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66">
                            <a:tint val="66000"/>
                            <a:satMod val="160000"/>
                          </a:srgbClr>
                        </a:gs>
                        <a:gs pos="50000">
                          <a:srgbClr val="FFFF66">
                            <a:tint val="44500"/>
                            <a:satMod val="160000"/>
                          </a:srgbClr>
                        </a:gs>
                        <a:gs pos="100000">
                          <a:srgbClr val="FFFF66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2го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66">
                            <a:tint val="66000"/>
                            <a:satMod val="160000"/>
                          </a:srgbClr>
                        </a:gs>
                        <a:gs pos="50000">
                          <a:srgbClr val="FFFF66">
                            <a:tint val="44500"/>
                            <a:satMod val="160000"/>
                          </a:srgbClr>
                        </a:gs>
                        <a:gs pos="100000">
                          <a:srgbClr val="FFFF66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3го - 5го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66">
                            <a:tint val="66000"/>
                            <a:satMod val="160000"/>
                          </a:srgbClr>
                        </a:gs>
                        <a:gs pos="50000">
                          <a:srgbClr val="FFFF66">
                            <a:tint val="44500"/>
                            <a:satMod val="160000"/>
                          </a:srgbClr>
                        </a:gs>
                        <a:gs pos="100000">
                          <a:srgbClr val="FFFF66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каждого последующего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66">
                            <a:tint val="66000"/>
                            <a:satMod val="160000"/>
                          </a:srgbClr>
                        </a:gs>
                        <a:gs pos="50000">
                          <a:srgbClr val="FFFF66">
                            <a:tint val="44500"/>
                            <a:satMod val="160000"/>
                          </a:srgbClr>
                        </a:gs>
                        <a:gs pos="100000">
                          <a:srgbClr val="FFFF66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276497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 внесения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изменений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66">
                            <a:tint val="66000"/>
                            <a:satMod val="160000"/>
                          </a:srgbClr>
                        </a:gs>
                        <a:gs pos="50000">
                          <a:srgbClr val="FFFF66">
                            <a:tint val="44500"/>
                            <a:satMod val="160000"/>
                          </a:srgbClr>
                        </a:gs>
                        <a:gs pos="100000">
                          <a:srgbClr val="FFFF66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66">
                            <a:tint val="66000"/>
                            <a:satMod val="160000"/>
                          </a:srgbClr>
                        </a:gs>
                        <a:gs pos="50000">
                          <a:srgbClr val="FFFF66">
                            <a:tint val="44500"/>
                            <a:satMod val="160000"/>
                          </a:srgbClr>
                        </a:gs>
                        <a:gs pos="100000">
                          <a:srgbClr val="FFFF66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66">
                            <a:tint val="66000"/>
                            <a:satMod val="160000"/>
                          </a:srgbClr>
                        </a:gs>
                        <a:gs pos="50000">
                          <a:srgbClr val="FFFF66">
                            <a:tint val="44500"/>
                            <a:satMod val="160000"/>
                          </a:srgbClr>
                        </a:gs>
                        <a:gs pos="100000">
                          <a:srgbClr val="FFFF66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66">
                            <a:tint val="66000"/>
                            <a:satMod val="160000"/>
                          </a:srgbClr>
                        </a:gs>
                        <a:gs pos="50000">
                          <a:srgbClr val="FFFF66">
                            <a:tint val="44500"/>
                            <a:satMod val="160000"/>
                          </a:srgbClr>
                        </a:gs>
                        <a:gs pos="100000">
                          <a:srgbClr val="FFFF66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276497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После внесения изменений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66">
                            <a:tint val="66000"/>
                            <a:satMod val="160000"/>
                          </a:srgbClr>
                        </a:gs>
                        <a:gs pos="50000">
                          <a:srgbClr val="FFFF66">
                            <a:tint val="44500"/>
                            <a:satMod val="160000"/>
                          </a:srgbClr>
                        </a:gs>
                        <a:gs pos="100000">
                          <a:srgbClr val="FFFF66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66">
                            <a:tint val="66000"/>
                            <a:satMod val="160000"/>
                          </a:srgbClr>
                        </a:gs>
                        <a:gs pos="50000">
                          <a:srgbClr val="FFFF66">
                            <a:tint val="44500"/>
                            <a:satMod val="160000"/>
                          </a:srgbClr>
                        </a:gs>
                        <a:gs pos="100000">
                          <a:srgbClr val="FFFF66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66">
                            <a:tint val="66000"/>
                            <a:satMod val="160000"/>
                          </a:srgbClr>
                        </a:gs>
                        <a:gs pos="50000">
                          <a:srgbClr val="FFFF66">
                            <a:tint val="44500"/>
                            <a:satMod val="160000"/>
                          </a:srgbClr>
                        </a:gs>
                        <a:gs pos="100000">
                          <a:srgbClr val="FFFF66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FF66">
                            <a:tint val="66000"/>
                            <a:satMod val="160000"/>
                          </a:srgbClr>
                        </a:gs>
                        <a:gs pos="50000">
                          <a:srgbClr val="FFFF66">
                            <a:tint val="44500"/>
                            <a:satMod val="160000"/>
                          </a:srgbClr>
                        </a:gs>
                        <a:gs pos="100000">
                          <a:srgbClr val="FFFF66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21530" name="Заголовок 1"/>
          <p:cNvSpPr txBox="1">
            <a:spLocks/>
          </p:cNvSpPr>
          <p:nvPr/>
        </p:nvSpPr>
        <p:spPr bwMode="auto">
          <a:xfrm>
            <a:off x="271463" y="5248275"/>
            <a:ext cx="8763000" cy="304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200" b="1">
                <a:solidFill>
                  <a:schemeClr val="tx2"/>
                </a:solidFill>
              </a:rPr>
              <a:t>Надбавки на 2, 3, 4 и 5 и более зарегистрированных лиц (кВтч в месяц на человека)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Объект 5"/>
          <p:cNvGraphicFramePr>
            <a:graphicFrameLocks noGrp="1"/>
          </p:cNvGraphicFramePr>
          <p:nvPr>
            <p:ph sz="quarter" idx="3"/>
          </p:nvPr>
        </p:nvGraphicFramePr>
        <p:xfrm>
          <a:off x="153988" y="762000"/>
          <a:ext cx="8839200" cy="4724400"/>
        </p:xfrm>
        <a:graphic>
          <a:graphicData uri="http://schemas.openxmlformats.org/presentationml/2006/ole">
            <p:oleObj spid="_x0000_s22530" r:id="rId3" imgW="8839966" imgH="4724809" progId="Excel.Chart.8">
              <p:embed/>
            </p:oleObj>
          </a:graphicData>
        </a:graphic>
      </p:graphicFrame>
      <p:sp>
        <p:nvSpPr>
          <p:cNvPr id="22531" name="Заголовок 1"/>
          <p:cNvSpPr txBox="1">
            <a:spLocks/>
          </p:cNvSpPr>
          <p:nvPr/>
        </p:nvSpPr>
        <p:spPr bwMode="auto">
          <a:xfrm>
            <a:off x="458788" y="152400"/>
            <a:ext cx="8229600" cy="944563"/>
          </a:xfrm>
          <a:prstGeom prst="rect">
            <a:avLst/>
          </a:prstGeom>
          <a:gradFill rotWithShape="1">
            <a:gsLst>
              <a:gs pos="0">
                <a:srgbClr val="537E25"/>
              </a:gs>
              <a:gs pos="50000">
                <a:srgbClr val="7AB73A"/>
              </a:gs>
              <a:gs pos="100000">
                <a:srgbClr val="92DA46"/>
              </a:gs>
            </a:gsLst>
            <a:lin ang="162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600">
                <a:solidFill>
                  <a:schemeClr val="tx2"/>
                </a:solidFill>
              </a:rPr>
              <a:t>Величина социальной нормы для городского населения Ростовской области в домах, оборудованных в установленном порядке </a:t>
            </a:r>
            <a:r>
              <a:rPr lang="ru-RU" sz="1600" b="1" u="sng">
                <a:solidFill>
                  <a:schemeClr val="tx2"/>
                </a:solidFill>
              </a:rPr>
              <a:t>стационарными электроплитами</a:t>
            </a:r>
            <a:r>
              <a:rPr lang="ru-RU" sz="1600">
                <a:solidFill>
                  <a:schemeClr val="tx2"/>
                </a:solidFill>
              </a:rPr>
              <a:t> после внесения изменений в ПП РФ №614 (кВтч в месяц)</a:t>
            </a:r>
          </a:p>
        </p:txBody>
      </p:sp>
      <p:sp>
        <p:nvSpPr>
          <p:cNvPr id="22532" name="TextBox 1"/>
          <p:cNvSpPr txBox="1">
            <a:spLocks noChangeArrowheads="1"/>
          </p:cNvSpPr>
          <p:nvPr/>
        </p:nvSpPr>
        <p:spPr bwMode="auto">
          <a:xfrm>
            <a:off x="588963" y="5746750"/>
            <a:ext cx="807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ru-RU" sz="1400"/>
              <a:t>Надбавка на использование стационарной электроплиты устанавливается в размер не более 50 кВтч на человека в месяц, но не менее 90 кВтч в месяц на домохозяйство.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Объект 5"/>
          <p:cNvGraphicFramePr>
            <a:graphicFrameLocks noGrp="1"/>
          </p:cNvGraphicFramePr>
          <p:nvPr>
            <p:ph sz="quarter" idx="3"/>
          </p:nvPr>
        </p:nvGraphicFramePr>
        <p:xfrm>
          <a:off x="76200" y="1066800"/>
          <a:ext cx="8991600" cy="4800600"/>
        </p:xfrm>
        <a:graphic>
          <a:graphicData uri="http://schemas.openxmlformats.org/presentationml/2006/ole">
            <p:oleObj spid="_x0000_s23554" r:id="rId3" imgW="8992379" imgH="4804064" progId="Excel.Chart.8">
              <p:embed/>
            </p:oleObj>
          </a:graphicData>
        </a:graphic>
      </p:graphicFrame>
      <p:sp>
        <p:nvSpPr>
          <p:cNvPr id="23555" name="Заголовок 1"/>
          <p:cNvSpPr txBox="1">
            <a:spLocks/>
          </p:cNvSpPr>
          <p:nvPr/>
        </p:nvSpPr>
        <p:spPr bwMode="auto">
          <a:xfrm>
            <a:off x="458788" y="152400"/>
            <a:ext cx="8304212" cy="1143000"/>
          </a:xfrm>
          <a:prstGeom prst="rect">
            <a:avLst/>
          </a:prstGeom>
          <a:gradFill rotWithShape="1">
            <a:gsLst>
              <a:gs pos="0">
                <a:srgbClr val="537E25"/>
              </a:gs>
              <a:gs pos="50000">
                <a:srgbClr val="7AB73A"/>
              </a:gs>
              <a:gs pos="100000">
                <a:srgbClr val="92DA46"/>
              </a:gs>
            </a:gsLst>
            <a:lin ang="162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>
                <a:solidFill>
                  <a:schemeClr val="tx2"/>
                </a:solidFill>
              </a:rPr>
              <a:t>Величина социальной нормы для городского населения Ростовской области </a:t>
            </a:r>
            <a:r>
              <a:rPr lang="ru-RU" sz="2000" b="1" u="sng">
                <a:solidFill>
                  <a:schemeClr val="tx2"/>
                </a:solidFill>
              </a:rPr>
              <a:t>при наличии водонагревателей </a:t>
            </a:r>
            <a:r>
              <a:rPr lang="ru-RU" sz="2000">
                <a:solidFill>
                  <a:schemeClr val="tx2"/>
                </a:solidFill>
              </a:rPr>
              <a:t>после внесения изменений в ПП РФ №614 (кВтч в месяц)</a:t>
            </a:r>
          </a:p>
        </p:txBody>
      </p:sp>
      <p:sp>
        <p:nvSpPr>
          <p:cNvPr id="23556" name="Прямоугольник 1"/>
          <p:cNvSpPr>
            <a:spLocks noChangeArrowheads="1"/>
          </p:cNvSpPr>
          <p:nvPr/>
        </p:nvSpPr>
        <p:spPr bwMode="auto">
          <a:xfrm>
            <a:off x="344488" y="5791200"/>
            <a:ext cx="85328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200" b="1"/>
              <a:t>Потребление электроэнергии на водоподогрев:</a:t>
            </a:r>
            <a:endParaRPr lang="ru-RU" sz="1200" b="1" u="sng"/>
          </a:p>
          <a:p>
            <a:pPr algn="just">
              <a:lnSpc>
                <a:spcPct val="150000"/>
              </a:lnSpc>
            </a:pPr>
            <a:r>
              <a:rPr lang="ru-RU" sz="1200"/>
              <a:t>до внесения изменений – 100 кВтч в месяц на человека</a:t>
            </a:r>
          </a:p>
          <a:p>
            <a:pPr algn="just">
              <a:lnSpc>
                <a:spcPct val="150000"/>
              </a:lnSpc>
            </a:pPr>
            <a:r>
              <a:rPr lang="ru-RU" sz="1200"/>
              <a:t>после внесения изменений – 300 кВтч в месяц на человека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1722</TotalTime>
  <Words>314</Words>
  <Application>Microsoft Office PowerPoint</Application>
  <PresentationFormat>Экран (4:3)</PresentationFormat>
  <Paragraphs>48</Paragraphs>
  <Slides>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Оформление по умолчанию</vt:lpstr>
      <vt:lpstr>Диаграмма Microsoft Excel</vt:lpstr>
      <vt:lpstr>Изменения, внесенные в ПП РФ от 22.07.2013 №614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aleksanyan</dc:creator>
  <cp:lastModifiedBy>user</cp:lastModifiedBy>
  <cp:revision>83</cp:revision>
  <cp:lastPrinted>2014-04-03T13:42:59Z</cp:lastPrinted>
  <dcterms:created xsi:type="dcterms:W3CDTF">2014-01-17T08:49:41Z</dcterms:created>
  <dcterms:modified xsi:type="dcterms:W3CDTF">2014-04-25T12:23:52Z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