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22"/>
  </p:notesMasterIdLst>
  <p:sldIdLst>
    <p:sldId id="350" r:id="rId2"/>
    <p:sldId id="316" r:id="rId3"/>
    <p:sldId id="341" r:id="rId4"/>
    <p:sldId id="365" r:id="rId5"/>
    <p:sldId id="367" r:id="rId6"/>
    <p:sldId id="369" r:id="rId7"/>
    <p:sldId id="355" r:id="rId8"/>
    <p:sldId id="368" r:id="rId9"/>
    <p:sldId id="366" r:id="rId10"/>
    <p:sldId id="364" r:id="rId11"/>
    <p:sldId id="361" r:id="rId12"/>
    <p:sldId id="375" r:id="rId13"/>
    <p:sldId id="376" r:id="rId14"/>
    <p:sldId id="371" r:id="rId15"/>
    <p:sldId id="377" r:id="rId16"/>
    <p:sldId id="372" r:id="rId17"/>
    <p:sldId id="373" r:id="rId18"/>
    <p:sldId id="374" r:id="rId19"/>
    <p:sldId id="349" r:id="rId20"/>
    <p:sldId id="339" r:id="rId21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4754" autoAdjust="0"/>
    <p:restoredTop sz="94602" autoAdjust="0"/>
  </p:normalViewPr>
  <p:slideViewPr>
    <p:cSldViewPr>
      <p:cViewPr>
        <p:scale>
          <a:sx n="70" d="100"/>
          <a:sy n="70" d="100"/>
        </p:scale>
        <p:origin x="-894" y="-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3781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0ACDA64-AD0E-43AB-B14E-378283FF10B2}" type="datetimeFigureOut">
              <a:rPr lang="ru-RU"/>
              <a:pPr>
                <a:defRPr/>
              </a:pPr>
              <a:t>12.07.2016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33CC23D-B29C-451A-ABD9-4535ABFEEE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718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FBAAEC-9B5E-43A3-BD57-80CB6A475633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 </a:t>
            </a:r>
            <a:r>
              <a:rPr lang="ru-RU" sz="500" b="1" smtClean="0">
                <a:solidFill>
                  <a:schemeClr val="accent2"/>
                </a:solidFill>
              </a:rPr>
              <a:t>Принципы выбора приоритетных направлений, </a:t>
            </a:r>
            <a:br>
              <a:rPr lang="ru-RU" sz="500" b="1" smtClean="0">
                <a:solidFill>
                  <a:schemeClr val="accent2"/>
                </a:solidFill>
              </a:rPr>
            </a:br>
            <a:r>
              <a:rPr lang="ru-RU" sz="500" b="1" smtClean="0">
                <a:solidFill>
                  <a:schemeClr val="accent2"/>
                </a:solidFill>
              </a:rPr>
              <a:t>направленных на повышение эффективности</a:t>
            </a:r>
            <a:br>
              <a:rPr lang="ru-RU" sz="500" b="1" smtClean="0">
                <a:solidFill>
                  <a:schemeClr val="accent2"/>
                </a:solidFill>
              </a:rPr>
            </a:br>
            <a:r>
              <a:rPr lang="ru-RU" sz="500" b="1" smtClean="0">
                <a:solidFill>
                  <a:schemeClr val="accent2"/>
                </a:solidFill>
              </a:rPr>
              <a:t>надзора в сфере защиты прав потребителей</a:t>
            </a:r>
            <a:r>
              <a:rPr lang="ru-RU" smtClean="0"/>
              <a:t> </a:t>
            </a:r>
          </a:p>
          <a:p>
            <a:pPr eaLnBrk="1" hangingPunct="1"/>
            <a:r>
              <a:rPr lang="ru-RU" smtClean="0"/>
              <a:t>Так как сфера ЗПП крайне разнообразна, и во всех товарах и услугах сразу же нет возможности вести эффективный надзор, то Областным управлением ежегодно определяется перечень приоритетных направлений для работы подразделений по защите прав потребителей. </a:t>
            </a:r>
          </a:p>
          <a:p>
            <a:pPr eaLnBrk="1" hangingPunct="1"/>
            <a:r>
              <a:rPr lang="ru-RU" smtClean="0"/>
              <a:t>            Цель определения приоритетных направлений – это организация наиболее слаженной работы всех территориальных отделов по той или иной проблеме.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3CC23D-B29C-451A-ABD9-4535ABFEEED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A76453B3-1F83-4B4F-96FF-B5B7B2DF97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9234E5-0DA0-47DA-9DDD-9E9F0F7EA7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2A6A-70D1-41D2-9C3C-FB6FB667B9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D05AC549-ADE6-474B-A5F9-99F4224672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E95D77-10A6-4DB1-99D6-69785E9BAB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8E325-C127-42E8-8431-BFC977CE60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15EAC8B6-53FC-4151-80D5-FC42E6A9095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604942-16D9-4EF6-A404-3C53526876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021971-A4CF-4615-A8D4-3F7FA102FC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FC5F9-5F1F-4E6B-9FD0-E6D1F3B514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F6D72C-5E5E-4C23-9936-AAF1B86950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BA9C066-02F5-4450-BD51-638FD590D1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0133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Управление Федеральной службы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надзору в сфере защиты прав потребителей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благополучия человека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Ростовской области</a:t>
            </a:r>
          </a:p>
          <a:p>
            <a:pPr algn="ctr">
              <a:buNone/>
            </a:pPr>
            <a:r>
              <a:rPr lang="ru-RU" sz="2800" b="1" dirty="0" smtClean="0"/>
              <a:t>О санитарно-эпидемиологических требованиях  к организациям общественного питания в период проведения  чемпионата мира </a:t>
            </a:r>
            <a:r>
              <a:rPr lang="ru-RU" sz="2800" b="1" smtClean="0"/>
              <a:t>по футболу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Родионова М. М.</a:t>
            </a:r>
          </a:p>
          <a:p>
            <a:pPr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И.о. начальника отдела надзора по гигиене питания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Наиболее часто выявляемые нарушения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отсутствие дезинфицирующих средств;</a:t>
            </a:r>
          </a:p>
          <a:p>
            <a:r>
              <a:rPr lang="ru-RU" dirty="0" smtClean="0"/>
              <a:t>реализация продукции с истекшим сроком годности;</a:t>
            </a:r>
          </a:p>
          <a:p>
            <a:r>
              <a:rPr lang="ru-RU" dirty="0" smtClean="0"/>
              <a:t>отсутствие  программ производственного контроля  или отсутствие документов, подтверждающих выполнение производственного лабораторного контроля ;</a:t>
            </a:r>
          </a:p>
          <a:p>
            <a:r>
              <a:rPr lang="ru-RU" dirty="0" smtClean="0"/>
              <a:t>неорганизованна централизованная стирка  специальной и санитарной одежды;</a:t>
            </a:r>
          </a:p>
          <a:p>
            <a:r>
              <a:rPr lang="ru-RU" dirty="0" smtClean="0"/>
              <a:t>отсутствие результатов медицинского осмотра и обследований  у продавцов;</a:t>
            </a:r>
          </a:p>
          <a:p>
            <a:r>
              <a:rPr lang="ru-RU" dirty="0" smtClean="0"/>
              <a:t> нарушение условий хранение пищевых продуктов; </a:t>
            </a:r>
          </a:p>
          <a:p>
            <a:r>
              <a:rPr lang="ru-RU" dirty="0" smtClean="0"/>
              <a:t>нарушение  кратности мероприятий  по дезинсекции и дератизации;</a:t>
            </a:r>
          </a:p>
          <a:p>
            <a:r>
              <a:rPr lang="ru-RU" dirty="0" smtClean="0"/>
              <a:t>Изготовление кулинарной продукции на открытом огне (шашлык) вблизи жилой застройки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Товаро-сопроводительные</a:t>
            </a:r>
            <a:r>
              <a:rPr lang="ru-RU" dirty="0" smtClean="0"/>
              <a:t> документы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86092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12. Продавец обязан по требованию потребителя ознакомить его с товарно-сопроводительной документацией на товар, содержащей по каждому наименованию товара сведения об обязательном подтверждении соответствия согласно законодательству Российской Федерации о техническом регулировании (сертификат соответствия, его номер, срок его действия, орган, выдавший сертификат, или сведения о декларации о соответствии, в том числе ее регистрационный номер, срок ее действия, наименование лица, принявшего декларацию, и орган, ее зарегистрировавший). Эти документы должны быть заверены подписью и печатью поставщика или продавца с указанием его места нахождения (адреса) и телефона. Постановление Правительства  № 55</a:t>
            </a:r>
          </a:p>
          <a:p>
            <a:r>
              <a:rPr lang="ru-RU" dirty="0" smtClean="0"/>
              <a:t>3. Пищевая продукция, находящаяся в обращении, в том числе продовольственное (пищевое) сырье, должна сопровождаться товаросопроводительной документацией, обеспечивающей </a:t>
            </a:r>
            <a:r>
              <a:rPr lang="ru-RU" b="1" dirty="0" err="1" smtClean="0"/>
              <a:t>прослеживаемость</a:t>
            </a:r>
            <a:r>
              <a:rPr lang="ru-RU" b="1" dirty="0" smtClean="0"/>
              <a:t> </a:t>
            </a:r>
            <a:r>
              <a:rPr lang="ru-RU" dirty="0" smtClean="0"/>
              <a:t>данной продукции ч.3 ст.5 ТР ТС 021/2011.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700" b="1" dirty="0" smtClean="0">
                <a:latin typeface="Times New Roman" pitchFamily="18" charset="0"/>
                <a:cs typeface="Times New Roman" pitchFamily="18" charset="0"/>
              </a:rPr>
              <a:t>Базовые элементы системы ХАССП и обязательные предварительные мероприятия в системе общественного питания</a:t>
            </a:r>
            <a:br>
              <a:rPr lang="ru-RU" alt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pSp>
        <p:nvGrpSpPr>
          <p:cNvPr id="4" name="Group 1"/>
          <p:cNvGrpSpPr>
            <a:grpSpLocks noGrp="1"/>
          </p:cNvGrpSpPr>
          <p:nvPr/>
        </p:nvGrpSpPr>
        <p:grpSpPr bwMode="auto">
          <a:xfrm>
            <a:off x="304800" y="1554163"/>
            <a:ext cx="8686800" cy="4525962"/>
            <a:chOff x="1141" y="524"/>
            <a:chExt cx="14552" cy="9563"/>
          </a:xfrm>
          <a:noFill/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3105" y="524"/>
              <a:ext cx="5312" cy="1271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Программа мероприятий по обеспечению санитарного состояния помещений и оборудования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8648" y="524"/>
              <a:ext cx="4341" cy="1271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Программа мероприятий по уборке, мойке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и дезинфекции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141" y="3593"/>
              <a:ext cx="2057" cy="289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Программа мероприятий по контролю за обращением с остатками 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 пищи и </a:t>
              </a: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их утилизацией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3499" y="6037"/>
              <a:ext cx="2057" cy="224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Программа мероприятий по контролю за хранением и уборкой отходов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685" y="8659"/>
              <a:ext cx="5079" cy="142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Программа мероприятий по контролю за процедурой мойки рук 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персоналом </a:t>
              </a: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и использованием 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перчаток 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9240" y="8659"/>
              <a:ext cx="5183" cy="142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Программа мероприятий по обеспечению сотрудниками правил личной 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гигиены и медицинских осмотров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685" y="2076"/>
              <a:ext cx="9312" cy="6209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7444" y="4451"/>
              <a:ext cx="2057" cy="117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400" b="1" dirty="0">
                  <a:latin typeface="Calibri" pitchFamily="34" charset="0"/>
                </a:rPr>
                <a:t>План </a:t>
              </a:r>
            </a:p>
            <a:p>
              <a:pPr algn="ctr">
                <a:defRPr/>
              </a:pPr>
              <a:r>
                <a:rPr lang="ru-RU" sz="1400" b="1" dirty="0">
                  <a:latin typeface="Calibri" pitchFamily="34" charset="0"/>
                </a:rPr>
                <a:t>ХАССП</a:t>
              </a:r>
              <a:endParaRPr lang="ru-RU" dirty="0">
                <a:latin typeface="Arial" pitchFamily="34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7257" y="2694"/>
              <a:ext cx="2430" cy="114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Идентификация продукции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10174" y="4095"/>
              <a:ext cx="2057" cy="61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Мониторинг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10174" y="5236"/>
              <a:ext cx="2057" cy="125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Коррекции, корректирующие действия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7444" y="6190"/>
              <a:ext cx="2057" cy="125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Технологические карты и схемы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4470" y="6190"/>
              <a:ext cx="2057" cy="125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Определение критических пределов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4259" y="4301"/>
              <a:ext cx="2268" cy="155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Идентификация критических контрольных точек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4470" y="2694"/>
              <a:ext cx="2057" cy="125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Анализ </a:t>
              </a:r>
            </a:p>
            <a:p>
              <a:pPr algn="ctr">
                <a:defRPr/>
              </a:pP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опасных </a:t>
              </a:r>
            </a:p>
            <a:p>
              <a:pPr algn="ctr">
                <a:defRPr/>
              </a:pP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факторов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" name="AutoShape 17"/>
            <p:cNvCxnSpPr>
              <a:cxnSpLocks noChangeShapeType="1"/>
            </p:cNvCxnSpPr>
            <p:nvPr/>
          </p:nvCxnSpPr>
          <p:spPr bwMode="auto">
            <a:xfrm>
              <a:off x="5760" y="1795"/>
              <a:ext cx="0" cy="28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" name="AutoShape 18"/>
            <p:cNvCxnSpPr>
              <a:cxnSpLocks noChangeShapeType="1"/>
            </p:cNvCxnSpPr>
            <p:nvPr/>
          </p:nvCxnSpPr>
          <p:spPr bwMode="auto">
            <a:xfrm>
              <a:off x="10959" y="1795"/>
              <a:ext cx="0" cy="28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2" name="AutoShape 19"/>
            <p:cNvCxnSpPr>
              <a:cxnSpLocks noChangeShapeType="1"/>
            </p:cNvCxnSpPr>
            <p:nvPr/>
          </p:nvCxnSpPr>
          <p:spPr bwMode="auto">
            <a:xfrm>
              <a:off x="3198" y="5068"/>
              <a:ext cx="487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" name="AutoShape 20"/>
            <p:cNvCxnSpPr>
              <a:cxnSpLocks noChangeShapeType="1"/>
            </p:cNvCxnSpPr>
            <p:nvPr/>
          </p:nvCxnSpPr>
          <p:spPr bwMode="auto">
            <a:xfrm flipH="1">
              <a:off x="12975" y="7206"/>
              <a:ext cx="524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4" name="AutoShape 21"/>
            <p:cNvCxnSpPr>
              <a:cxnSpLocks noChangeShapeType="1"/>
            </p:cNvCxnSpPr>
            <p:nvPr/>
          </p:nvCxnSpPr>
          <p:spPr bwMode="auto">
            <a:xfrm flipV="1">
              <a:off x="5760" y="8285"/>
              <a:ext cx="0" cy="374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5" name="AutoShape 22"/>
            <p:cNvCxnSpPr>
              <a:cxnSpLocks noChangeShapeType="1"/>
            </p:cNvCxnSpPr>
            <p:nvPr/>
          </p:nvCxnSpPr>
          <p:spPr bwMode="auto">
            <a:xfrm flipV="1">
              <a:off x="11183" y="8285"/>
              <a:ext cx="0" cy="374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6" name="AutoShape 23"/>
            <p:cNvCxnSpPr>
              <a:cxnSpLocks noChangeShapeType="1"/>
            </p:cNvCxnSpPr>
            <p:nvPr/>
          </p:nvCxnSpPr>
          <p:spPr bwMode="auto">
            <a:xfrm flipH="1">
              <a:off x="9501" y="4451"/>
              <a:ext cx="673" cy="467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7" name="AutoShape 24"/>
            <p:cNvCxnSpPr>
              <a:cxnSpLocks noChangeShapeType="1"/>
            </p:cNvCxnSpPr>
            <p:nvPr/>
          </p:nvCxnSpPr>
          <p:spPr bwMode="auto">
            <a:xfrm flipH="1" flipV="1">
              <a:off x="9501" y="5236"/>
              <a:ext cx="673" cy="393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8" name="AutoShape 25"/>
            <p:cNvCxnSpPr>
              <a:cxnSpLocks noChangeShapeType="1"/>
            </p:cNvCxnSpPr>
            <p:nvPr/>
          </p:nvCxnSpPr>
          <p:spPr bwMode="auto">
            <a:xfrm flipV="1">
              <a:off x="8453" y="5629"/>
              <a:ext cx="0" cy="56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9" name="AutoShape 26"/>
            <p:cNvCxnSpPr>
              <a:cxnSpLocks noChangeShapeType="1"/>
            </p:cNvCxnSpPr>
            <p:nvPr/>
          </p:nvCxnSpPr>
          <p:spPr bwMode="auto">
            <a:xfrm>
              <a:off x="5479" y="3947"/>
              <a:ext cx="0" cy="354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" name="AutoShape 27"/>
            <p:cNvCxnSpPr>
              <a:cxnSpLocks noChangeShapeType="1"/>
            </p:cNvCxnSpPr>
            <p:nvPr/>
          </p:nvCxnSpPr>
          <p:spPr bwMode="auto">
            <a:xfrm>
              <a:off x="5479" y="5853"/>
              <a:ext cx="0" cy="337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1" name="AutoShape 28"/>
            <p:cNvCxnSpPr>
              <a:cxnSpLocks noChangeShapeType="1"/>
            </p:cNvCxnSpPr>
            <p:nvPr/>
          </p:nvCxnSpPr>
          <p:spPr bwMode="auto">
            <a:xfrm>
              <a:off x="6527" y="5068"/>
              <a:ext cx="917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2" name="AutoShape 29"/>
            <p:cNvCxnSpPr>
              <a:cxnSpLocks noChangeShapeType="1"/>
            </p:cNvCxnSpPr>
            <p:nvPr/>
          </p:nvCxnSpPr>
          <p:spPr bwMode="auto">
            <a:xfrm>
              <a:off x="6527" y="3273"/>
              <a:ext cx="35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3" name="AutoShape 30"/>
            <p:cNvCxnSpPr>
              <a:cxnSpLocks noChangeShapeType="1"/>
            </p:cNvCxnSpPr>
            <p:nvPr/>
          </p:nvCxnSpPr>
          <p:spPr bwMode="auto">
            <a:xfrm>
              <a:off x="6527" y="6770"/>
              <a:ext cx="35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" name="AutoShape 31"/>
            <p:cNvCxnSpPr>
              <a:cxnSpLocks noChangeShapeType="1"/>
            </p:cNvCxnSpPr>
            <p:nvPr/>
          </p:nvCxnSpPr>
          <p:spPr bwMode="auto">
            <a:xfrm>
              <a:off x="6882" y="3273"/>
              <a:ext cx="0" cy="3497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5" name="Text Box 5"/>
            <p:cNvSpPr txBox="1">
              <a:spLocks noChangeArrowheads="1"/>
            </p:cNvSpPr>
            <p:nvPr/>
          </p:nvSpPr>
          <p:spPr bwMode="auto">
            <a:xfrm>
              <a:off x="13499" y="2094"/>
              <a:ext cx="2194" cy="383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Программа мероприятий по предот-вращению проникнове-ния  в произ-водственные помещения грызунов, насекомых и т.д.</a:t>
              </a:r>
            </a:p>
          </p:txBody>
        </p:sp>
        <p:cxnSp>
          <p:nvCxnSpPr>
            <p:cNvPr id="36" name="AutoShape 20"/>
            <p:cNvCxnSpPr>
              <a:cxnSpLocks noChangeShapeType="1"/>
            </p:cNvCxnSpPr>
            <p:nvPr/>
          </p:nvCxnSpPr>
          <p:spPr bwMode="auto">
            <a:xfrm flipH="1">
              <a:off x="12975" y="3606"/>
              <a:ext cx="524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7" name="AutoShape 23"/>
            <p:cNvCxnSpPr>
              <a:cxnSpLocks noChangeShapeType="1"/>
              <a:stCxn id="13" idx="2"/>
              <a:endCxn id="12" idx="0"/>
            </p:cNvCxnSpPr>
            <p:nvPr/>
          </p:nvCxnSpPr>
          <p:spPr bwMode="auto">
            <a:xfrm rot="5400000">
              <a:off x="8164" y="4142"/>
              <a:ext cx="617" cy="3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ru-RU" alt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Пример составления плана ХАССП для предприятия общественного питания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65803"/>
          <a:ext cx="8991600" cy="6308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704850"/>
                <a:gridCol w="542925"/>
                <a:gridCol w="542925"/>
                <a:gridCol w="542925"/>
                <a:gridCol w="542925"/>
                <a:gridCol w="542925"/>
                <a:gridCol w="542925"/>
                <a:gridCol w="542925"/>
                <a:gridCol w="542925"/>
                <a:gridCol w="542925"/>
                <a:gridCol w="542925"/>
                <a:gridCol w="419100"/>
                <a:gridCol w="666750"/>
                <a:gridCol w="542925"/>
                <a:gridCol w="542925"/>
              </a:tblGrid>
              <a:tr h="314965">
                <a:tc grid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Принцип 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16" marR="43716" marT="0" marB="0"/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endParaRPr kumimoji="0"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716" marR="43716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Принцип 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Принцип 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Принцип 4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Принцип 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Принцип 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3716" marR="43716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Принцип 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99175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/>
                        <a:t>№ </a:t>
                      </a: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/>
                        <a:t>п/п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Операция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Опасный фактор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ККТ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Критические пределы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Мониторинг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Корректирующие действия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Проверка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3716" marR="43716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Документирование и регистрация данных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420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Место контроля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Метод, процедура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Периодичность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Регистрация данных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Метод, процедура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Регистрация данных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Проверка выполнения процедур мониторинга и корректирующих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д-й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16" marR="43716" marT="0" marB="0"/>
                </a:tc>
              </a:tr>
              <a:tr h="1102379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/>
                        <a:t>1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Контроль температуры хранения охлажденных товаров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Биологический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ККТ 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+1</a:t>
                      </a:r>
                      <a:r>
                        <a:rPr lang="ru-RU" sz="1200" baseline="3000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С ÷ </a:t>
                      </a: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+4</a:t>
                      </a:r>
                      <a:r>
                        <a:rPr lang="ru-RU" sz="1200" baseline="30000" smtClean="0">
                          <a:latin typeface="Times New Roman" pitchFamily="18" charset="0"/>
                          <a:cs typeface="Times New Roman" pitchFamily="18" charset="0"/>
                        </a:rPr>
                        <a:t> о</a:t>
                      </a: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Зоны холодильной камеры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Рабочая инструкция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Ежедневно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Зам. заведующего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Журнал регистрации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Указаны в рабочей инструкции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Зам. заведующего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Журнал регистрации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 же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Зам. заведующего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Журнал регистрации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944896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/>
                        <a:t>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Контроль температуры замороженных товаров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Биологический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ККТ 2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- 18 </a:t>
                      </a:r>
                      <a:r>
                        <a:rPr lang="ru-RU" sz="1200" baseline="3000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С и ниже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Зоны холодильной камеры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Рабочая инструкция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Ежедневно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Зам. заведующего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Журнал регистрации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Указаны в рабочей инструкции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Зам. заведующего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Журнал регистрации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170" algn="l"/>
                        </a:tabLst>
                        <a:defRPr/>
                      </a:pPr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 же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Зам. заведующего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Журнал регистрации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102379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/>
                        <a:t>3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Контроль сроков годности сырья и полуфаб-рикатов на складе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Биологический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ККТ 3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Указаны в рабочей инструкции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Склад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Рабочая инструкция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Ежедневно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Зам. заведующего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Журнал регистрации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Указаны в рабочей инструкции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Зам. заведующего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Журнал регистрации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170" algn="l"/>
                        </a:tabLst>
                        <a:defRPr/>
                      </a:pPr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 же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Зам. заведующего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Журнал регистрации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946931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/>
                        <a:t>4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Контроль темпера-турных</a:t>
                      </a:r>
                      <a:r>
                        <a:rPr lang="ru-RU" sz="1200" baseline="0" smtClean="0">
                          <a:latin typeface="Times New Roman" pitchFamily="18" charset="0"/>
                          <a:cs typeface="Times New Roman" pitchFamily="18" charset="0"/>
                        </a:rPr>
                        <a:t> режимов обработ-ки продук-тов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Биологический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ККТ 4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Указаны в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рабочей инструкции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Кухня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Рабочая инструкция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Ежедневно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Зам. заведующего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Журнал регистрации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Указаны в рабочей инструкции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Зам. заведующего</a:t>
                      </a: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Журнал регистрации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170" algn="l"/>
                        </a:tabLst>
                        <a:defRPr/>
                      </a:pPr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 же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Зам. заведующего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Журнал регистрации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</a:rPr>
              <a:t>Азиатская (китайская, японская, индийская, корейская) кухни: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 суши, роллы, традиционные первые и вторые блюда (рестораны, столовые)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Picture 9" descr="i?id=71401731-41-72&amp;n=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1600200"/>
            <a:ext cx="4343400" cy="4724400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Русская кухня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Русская кухня: </a:t>
            </a:r>
            <a:r>
              <a:rPr 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традиционные закуски, первые и вторые блюда, холодные и горячие напитки (рестораны, столовые); пирожки, кулебяки, блины, картошка, бублики – реализация через уличную торговлю; шоколад, пряники, квас, морс - автоматы;</a:t>
            </a:r>
          </a:p>
          <a:p>
            <a:endParaRPr lang="ru-RU" dirty="0"/>
          </a:p>
        </p:txBody>
      </p:sp>
      <p:pic>
        <p:nvPicPr>
          <p:cNvPr id="5" name="Picture 5" descr="i?id=46487969-15-72&amp;n=1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495800" y="1524000"/>
            <a:ext cx="4343400" cy="4800600"/>
          </a:xfr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</a:rPr>
              <a:t>Американская кухня: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</a:rPr>
              <a:t>бургеры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</a:rPr>
              <a:t>стейки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, сэндвичи, картофель фри  (рестораны, столовые),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</a:rPr>
              <a:t>бургеры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, сэндвичи (уличная торговля, автоматы)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Picture 6" descr="i?id=323464882-55-72&amp;n=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105400" y="1447800"/>
            <a:ext cx="2590800" cy="2133600"/>
          </a:xfrm>
          <a:noFill/>
        </p:spPr>
      </p:pic>
      <p:pic>
        <p:nvPicPr>
          <p:cNvPr id="6" name="Picture 9" descr="i?id=400917848-18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443663" y="3716338"/>
            <a:ext cx="2501900" cy="2305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</a:rPr>
              <a:t>Кошерная кухня: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</a:rPr>
              <a:t>Кошерная кухня: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традиционные закуски, первые и вторые блюда (рестораны, столовые);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Picture 9" descr="i?id=536294075-45-72&amp;n=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495800" y="1600200"/>
            <a:ext cx="2971800" cy="1752600"/>
          </a:xfrm>
          <a:noFill/>
        </p:spPr>
      </p:pic>
      <p:pic>
        <p:nvPicPr>
          <p:cNvPr id="6" name="Picture 6" descr="i?id=325847956-71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410200" y="3810000"/>
            <a:ext cx="3024187" cy="22209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</a:rPr>
              <a:t>Вегетарианская кухня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традиционные закуски, первые и вторые блюда (рестораны, столовые).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Picture 6" descr="i?id=103198526-57-72&amp;n=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1600200"/>
            <a:ext cx="2743200" cy="2057400"/>
          </a:xfrm>
          <a:noFill/>
        </p:spPr>
      </p:pic>
      <p:pic>
        <p:nvPicPr>
          <p:cNvPr id="6" name="Picture 9" descr="i?id=23516214-05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048000" y="3810000"/>
            <a:ext cx="38862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Проводить  комплекс мер, обеспечивающих действенность профилактических мероприятий, направленных на качество и безопасность пищевой продукции;</a:t>
            </a:r>
          </a:p>
          <a:p>
            <a:r>
              <a:rPr lang="ru-RU" dirty="0" smtClean="0"/>
              <a:t>- усилить контроль за качеством поступающих продуктов; </a:t>
            </a:r>
          </a:p>
          <a:p>
            <a:r>
              <a:rPr lang="ru-RU" dirty="0" smtClean="0"/>
              <a:t>- запланировать в 2017 года проведение иммунизации персонала против </a:t>
            </a:r>
            <a:r>
              <a:rPr lang="ru-RU" dirty="0" err="1" smtClean="0"/>
              <a:t>дезитерии</a:t>
            </a:r>
            <a:r>
              <a:rPr lang="ru-RU" dirty="0" smtClean="0"/>
              <a:t> и гепатита А.</a:t>
            </a:r>
          </a:p>
          <a:p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066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latin typeface="Arial" charset="0"/>
              </a:rPr>
              <a:t>     </a:t>
            </a:r>
            <a:r>
              <a:rPr lang="ru-RU" sz="2000" b="1" dirty="0" smtClean="0">
                <a:latin typeface="Times New Roman" pitchFamily="18" charset="0"/>
                <a:ea typeface="+mn-ea"/>
                <a:cs typeface="+mn-cs"/>
              </a:rPr>
              <a:t>Основные нормативно-технические документы</a:t>
            </a:r>
            <a:endParaRPr lang="ru-RU" sz="2000" b="1" dirty="0" smtClean="0">
              <a:latin typeface="Arial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86800" cy="5105400"/>
          </a:xfrm>
        </p:spPr>
        <p:txBody>
          <a:bodyPr>
            <a:normAutofit lnSpcReduction="10000"/>
          </a:bodyPr>
          <a:lstStyle/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100" b="1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 algn="just">
              <a:buFont typeface="Wingdings" pitchFamily="2" charset="2"/>
              <a:buChar char="Ø"/>
            </a:pPr>
            <a:r>
              <a:rPr lang="ru-RU" sz="1800" dirty="0" smtClean="0"/>
              <a:t> </a:t>
            </a:r>
            <a:r>
              <a:rPr lang="ru-RU" sz="2400" b="1" dirty="0" smtClean="0"/>
              <a:t>ТЕХНИЧЕСКИЙ РЕГЛАМЕНТ ТАМОЖЕННОГО СОЮЗА ТР ТС 021/2011 «О БЕЗОПАСНОСТИ ПИЩЕВОЙ ПРОДУКЦИИ»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2400" b="1" dirty="0" smtClean="0"/>
              <a:t> ТЕХНИЧЕСКИЙ РЕГЛАМЕНТ ТАМОЖЕННОГО СОЮЗА ТР ТС 022/2011 «ПИЩЕВАЯ ПРОДУКЦИЯ В ЧАСТИ ЕЕ МАРКИРОВКИ»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2400" dirty="0" smtClean="0"/>
              <a:t>ПРАВИЛА ПРОДАЖИ ОТДЕЛЬНЫХ ВИДОВ ТОВАРОВ, утв. постановлением Правительства РФ № 55 от 19 января 1998 г. 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2400" b="1" dirty="0" smtClean="0"/>
              <a:t>СП 2.3.6.1079-01 «</a:t>
            </a:r>
            <a:r>
              <a:rPr lang="ru-RU" sz="2400" dirty="0" smtClean="0"/>
              <a:t>САНИТАРНО-ЭПИДЕМИОЛОГИЧЕСКИЕ ТРЕБОВАНИЯ К ОРГАНИЗАЦИЯМ ОБЩЕСТВЕННОГО ПИТАНИЯ, ИЗГОТОВЛЕНИЮ И ОБОРОТОСПОСОБНОСТИ В НИХ ПИЩЕВЫХ ПРОДУКТОВ И ПРОДОВОЛЬСТВЕННОГО СЫРЬЯ САНИТАРНО-ЭПИДЕМИОЛОГИЧЕСКИЕ ПРАВИЛА»</a:t>
            </a:r>
            <a:r>
              <a:rPr lang="ru-RU" sz="2400" b="1" dirty="0" smtClean="0"/>
              <a:t>;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2400" b="1" dirty="0" smtClean="0"/>
              <a:t> </a:t>
            </a:r>
            <a:r>
              <a:rPr lang="ru-RU" sz="2000" dirty="0" smtClean="0"/>
              <a:t>ПРАВИЛА ОКАЗАНИЯ УСЛУГ ОБЩЕСТВЕННОГО ПИТАНИЯ , утв. Постановлением правительства РФ от 15 августа 1997 г. N 1036</a:t>
            </a:r>
          </a:p>
          <a:p>
            <a:pPr marL="0" indent="0" algn="just">
              <a:buFont typeface="Wingdings" pitchFamily="2" charset="2"/>
              <a:buChar char="Ø"/>
            </a:pPr>
            <a:endParaRPr lang="ru-RU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3886200"/>
          </a:xfrm>
        </p:spPr>
        <p:txBody>
          <a:bodyPr/>
          <a:lstStyle/>
          <a:p>
            <a:r>
              <a:rPr lang="ru-RU" dirty="0" smtClean="0"/>
              <a:t>           </a:t>
            </a:r>
            <a:br>
              <a:rPr lang="ru-RU" dirty="0" smtClean="0"/>
            </a:br>
            <a:r>
              <a:rPr lang="ru-RU" dirty="0" smtClean="0"/>
              <a:t>            </a:t>
            </a:r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</a:rPr>
              <a:t>Задачи.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Проведение организационно-профилактических мероприятий по предотвращению поступления на потребительский рынок некачественных и опасных пищевых продуктов и  профилактике возникновения острых кишечных инфекций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Итоги надзорных мероприятий за первый квартал 2016года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Количество исследованных проб по санитарно-химическим показателям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 625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Из них нестандартных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2                                  0,3 %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Количество исследованных проб по физико-химическим показателям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869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Из них нестандартных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40                                4,6 %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Количество исследованных проб по микробиологическим показателям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3676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Из них нестандартных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90                                2,4 %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Итоги надзорных мероприятий за первый квартал 2016года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9800"/>
                <a:gridCol w="2667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Количество проведенных проверок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 575</a:t>
                      </a:r>
                      <a:endParaRPr lang="ru-RU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Количество проверок с выявленными</a:t>
                      </a:r>
                      <a:r>
                        <a:rPr lang="ru-RU" sz="2800" baseline="0" dirty="0" smtClean="0"/>
                        <a:t> нарушениями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305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Количество выявленных нарушений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1015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Количество наложенных штрафов, в тыс. рублей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6121,0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Количество партий забракованной продукции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487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Объем забракованной продукции, кг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12404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Причины </a:t>
            </a:r>
            <a:r>
              <a:rPr lang="ru-RU" dirty="0" err="1" smtClean="0"/>
              <a:t>забраковок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 истекший срок годности пищевых продуктов - 27%;</a:t>
            </a:r>
          </a:p>
          <a:p>
            <a:r>
              <a:rPr lang="ru-RU" dirty="0" smtClean="0"/>
              <a:t>нарушение условий хранения пищевых продуктов- 24%;</a:t>
            </a:r>
          </a:p>
          <a:p>
            <a:r>
              <a:rPr lang="ru-RU" dirty="0" smtClean="0"/>
              <a:t>нарушение маркировки пищевых продуктов - 23%;</a:t>
            </a:r>
          </a:p>
          <a:p>
            <a:r>
              <a:rPr lang="ru-RU" dirty="0" smtClean="0"/>
              <a:t>не соответствие пищевых продуктов требованиям безопасности (по санитарно-химическим, микробиологическим показателям) - 14 %;</a:t>
            </a:r>
          </a:p>
          <a:p>
            <a:r>
              <a:rPr lang="ru-RU" dirty="0" smtClean="0"/>
              <a:t>оборот пищевых продуктов, сопровождающихся документами, оформленными в неустановленном порядке - 7 %;</a:t>
            </a:r>
          </a:p>
          <a:p>
            <a:r>
              <a:rPr lang="ru-RU" dirty="0" smtClean="0"/>
              <a:t>прочие – 5 %.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Итоги надзорных мероприятий за первый квартал 2016года в радиусе 100км зоны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567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133600"/>
                <a:gridCol w="1714500"/>
                <a:gridCol w="21717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Территории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проведенных проверок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 нарушениями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выявленных нарушений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г.</a:t>
                      </a:r>
                      <a:r>
                        <a:rPr lang="ru-RU" baseline="0" dirty="0" smtClean="0"/>
                        <a:t> Ростов-на-Дону, г. Батайск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Азов, Азовский р-н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Новочеркасск, </a:t>
                      </a:r>
                      <a:r>
                        <a:rPr lang="ru-RU" dirty="0" err="1" smtClean="0"/>
                        <a:t>Аксайский</a:t>
                      </a:r>
                      <a:r>
                        <a:rPr lang="ru-RU" dirty="0" smtClean="0"/>
                        <a:t> р-н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Таганрог, </a:t>
                      </a:r>
                      <a:r>
                        <a:rPr lang="ru-RU" dirty="0" err="1" smtClean="0"/>
                        <a:t>Неклиновский</a:t>
                      </a:r>
                      <a:r>
                        <a:rPr lang="ru-RU" dirty="0" smtClean="0"/>
                        <a:t>, 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Матвево-Курганский</a:t>
                      </a:r>
                      <a:r>
                        <a:rPr lang="ru-RU" baseline="0" dirty="0" smtClean="0"/>
                        <a:t> р-ны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Новошахтинск,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Мясниковский</a:t>
                      </a:r>
                      <a:r>
                        <a:rPr lang="ru-RU" baseline="0" dirty="0" smtClean="0"/>
                        <a:t> р-н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Г. Шахты, Усть-Донецкий, Октябрьский р-ны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Итоги надзорных мероприятий за первый квартал 2016года в радиусе 100км зоны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558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524000"/>
                <a:gridCol w="19812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Территории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наложенных штрафов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 наложенных штрафов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забракованной продукции </a:t>
                      </a:r>
                    </a:p>
                    <a:p>
                      <a:r>
                        <a:rPr lang="ru-RU" dirty="0" smtClean="0"/>
                        <a:t>Партия/ объем в кг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г.</a:t>
                      </a:r>
                      <a:r>
                        <a:rPr lang="ru-RU" baseline="0" dirty="0" smtClean="0"/>
                        <a:t> Ростов-на-Дону, г. Батайск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2855,2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109/6273,6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Азов, Азовский р-н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188,0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Новочеркасск, </a:t>
                      </a:r>
                      <a:r>
                        <a:rPr lang="ru-RU" dirty="0" err="1" smtClean="0"/>
                        <a:t>Аксайский</a:t>
                      </a:r>
                      <a:r>
                        <a:rPr lang="ru-RU" dirty="0" smtClean="0"/>
                        <a:t> р-н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669,0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37/427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Таганрог, </a:t>
                      </a:r>
                      <a:r>
                        <a:rPr lang="ru-RU" dirty="0" err="1" smtClean="0"/>
                        <a:t>Неклиновский</a:t>
                      </a:r>
                      <a:r>
                        <a:rPr lang="ru-RU" dirty="0" smtClean="0"/>
                        <a:t>, 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Матвево-Курганский</a:t>
                      </a:r>
                      <a:r>
                        <a:rPr lang="ru-RU" baseline="0" dirty="0" smtClean="0"/>
                        <a:t> р-ны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778,0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27/230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Новошахтинск,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Мясниковский</a:t>
                      </a:r>
                      <a:r>
                        <a:rPr lang="ru-RU" baseline="0" dirty="0" smtClean="0"/>
                        <a:t> р-н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108,6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123/1905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Г. Шахты, Усть-Донецкий, Октябрьский р-ны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10/3143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Наиболее часто выявляемые нарушения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сопроводительные документы   не обеспечивают </a:t>
            </a:r>
            <a:r>
              <a:rPr lang="ru-RU" dirty="0" err="1" smtClean="0"/>
              <a:t>прослеживаемость</a:t>
            </a:r>
            <a:r>
              <a:rPr lang="ru-RU" dirty="0" smtClean="0"/>
              <a:t> продукции; </a:t>
            </a:r>
          </a:p>
          <a:p>
            <a:r>
              <a:rPr lang="ru-RU" dirty="0" smtClean="0"/>
              <a:t>для разделки мяса, его расфасовки отсутствует отдельно выделенный разделочный стол с маркировкой – мясо сырое, отсутствует колода для рубки мяса, отсутствует промаркированная разделочная доска, нож для сырого мяса</a:t>
            </a:r>
          </a:p>
          <a:p>
            <a:r>
              <a:rPr lang="ru-RU" dirty="0" smtClean="0"/>
              <a:t>отсутствие инструкции по применению  моющих и дезинфицирующих средств;</a:t>
            </a:r>
          </a:p>
          <a:p>
            <a:r>
              <a:rPr lang="ru-RU" dirty="0" smtClean="0"/>
              <a:t>нет знаков о запрете курения;</a:t>
            </a:r>
          </a:p>
          <a:p>
            <a:r>
              <a:rPr lang="ru-RU" dirty="0" smtClean="0"/>
              <a:t>нет информации о пищевой ценности и составе </a:t>
            </a:r>
            <a:r>
              <a:rPr lang="ru-RU" dirty="0" err="1" smtClean="0"/>
              <a:t>блюдд</a:t>
            </a:r>
            <a:r>
              <a:rPr lang="ru-RU" dirty="0" smtClean="0"/>
              <a:t> в меню;</a:t>
            </a:r>
          </a:p>
          <a:p>
            <a:r>
              <a:rPr lang="ru-RU" dirty="0" smtClean="0"/>
              <a:t>в меню включены наборы для курения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1722</TotalTime>
  <Words>1203</Words>
  <Application>Microsoft Office PowerPoint</Application>
  <PresentationFormat>Экран (4:3)</PresentationFormat>
  <Paragraphs>256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Трек</vt:lpstr>
      <vt:lpstr>Презентация PowerPoint</vt:lpstr>
      <vt:lpstr>     Основные нормативно-технические документы</vt:lpstr>
      <vt:lpstr>Задачи.</vt:lpstr>
      <vt:lpstr>Итоги надзорных мероприятий за первый квартал 2016года</vt:lpstr>
      <vt:lpstr>Итоги надзорных мероприятий за первый квартал 2016года</vt:lpstr>
      <vt:lpstr>Причины забраковок</vt:lpstr>
      <vt:lpstr>Итоги надзорных мероприятий за первый квартал 2016года в радиусе 100км зоны</vt:lpstr>
      <vt:lpstr>Итоги надзорных мероприятий за первый квартал 2016года в радиусе 100км зоны</vt:lpstr>
      <vt:lpstr>Наиболее часто выявляемые нарушения</vt:lpstr>
      <vt:lpstr>Наиболее часто выявляемые нарушения</vt:lpstr>
      <vt:lpstr>Товаро-сопроводительные документы</vt:lpstr>
      <vt:lpstr>  Базовые элементы системы ХАССП и обязательные предварительные мероприятия в системе общественного питания  </vt:lpstr>
      <vt:lpstr>Пример составления плана ХАССП для предприятия общественного питания </vt:lpstr>
      <vt:lpstr>Презентация PowerPoint</vt:lpstr>
      <vt:lpstr>Русская кухня</vt:lpstr>
      <vt:lpstr>Американская кухня:</vt:lpstr>
      <vt:lpstr>Кошерная кухня:</vt:lpstr>
      <vt:lpstr>Вегетарианская кухня</vt:lpstr>
      <vt:lpstr>Предложения</vt:lpstr>
      <vt:lpstr>                       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work79</dc:creator>
  <cp:lastModifiedBy>Бресский Владимир Игоревич</cp:lastModifiedBy>
  <cp:revision>232</cp:revision>
  <cp:lastPrinted>1601-01-01T00:00:00Z</cp:lastPrinted>
  <dcterms:created xsi:type="dcterms:W3CDTF">2012-03-07T11:14:33Z</dcterms:created>
  <dcterms:modified xsi:type="dcterms:W3CDTF">2016-07-12T11:57:41Z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