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diagrams/data90.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1"/>
  </p:notesMasterIdLst>
  <p:handoutMasterIdLst>
    <p:handoutMasterId r:id="rId102"/>
  </p:handoutMasterIdLst>
  <p:sldIdLst>
    <p:sldId id="256" r:id="rId2"/>
    <p:sldId id="424" r:id="rId3"/>
    <p:sldId id="425" r:id="rId4"/>
    <p:sldId id="427" r:id="rId5"/>
    <p:sldId id="370" r:id="rId6"/>
    <p:sldId id="371" r:id="rId7"/>
    <p:sldId id="372" r:id="rId8"/>
    <p:sldId id="373" r:id="rId9"/>
    <p:sldId id="374" r:id="rId10"/>
    <p:sldId id="375" r:id="rId11"/>
    <p:sldId id="376" r:id="rId12"/>
    <p:sldId id="377" r:id="rId13"/>
    <p:sldId id="378" r:id="rId14"/>
    <p:sldId id="379" r:id="rId15"/>
    <p:sldId id="380" r:id="rId16"/>
    <p:sldId id="381" r:id="rId17"/>
    <p:sldId id="382" r:id="rId18"/>
    <p:sldId id="383" r:id="rId19"/>
    <p:sldId id="342" r:id="rId20"/>
    <p:sldId id="430" r:id="rId21"/>
    <p:sldId id="431" r:id="rId22"/>
    <p:sldId id="343" r:id="rId23"/>
    <p:sldId id="344" r:id="rId24"/>
    <p:sldId id="347" r:id="rId25"/>
    <p:sldId id="345" r:id="rId26"/>
    <p:sldId id="348" r:id="rId27"/>
    <p:sldId id="346" r:id="rId28"/>
    <p:sldId id="350" r:id="rId29"/>
    <p:sldId id="351" r:id="rId30"/>
    <p:sldId id="352" r:id="rId31"/>
    <p:sldId id="353" r:id="rId32"/>
    <p:sldId id="506" r:id="rId33"/>
    <p:sldId id="463" r:id="rId34"/>
    <p:sldId id="518" r:id="rId35"/>
    <p:sldId id="519" r:id="rId36"/>
    <p:sldId id="464" r:id="rId37"/>
    <p:sldId id="465" r:id="rId38"/>
    <p:sldId id="466" r:id="rId39"/>
    <p:sldId id="385" r:id="rId40"/>
    <p:sldId id="433" r:id="rId41"/>
    <p:sldId id="434" r:id="rId42"/>
    <p:sldId id="496" r:id="rId43"/>
    <p:sldId id="497" r:id="rId44"/>
    <p:sldId id="503" r:id="rId45"/>
    <p:sldId id="498" r:id="rId46"/>
    <p:sldId id="471" r:id="rId47"/>
    <p:sldId id="489" r:id="rId48"/>
    <p:sldId id="490" r:id="rId49"/>
    <p:sldId id="491" r:id="rId50"/>
    <p:sldId id="492" r:id="rId51"/>
    <p:sldId id="493" r:id="rId52"/>
    <p:sldId id="494" r:id="rId53"/>
    <p:sldId id="470" r:id="rId54"/>
    <p:sldId id="479" r:id="rId55"/>
    <p:sldId id="480" r:id="rId56"/>
    <p:sldId id="481" r:id="rId57"/>
    <p:sldId id="482" r:id="rId58"/>
    <p:sldId id="500" r:id="rId59"/>
    <p:sldId id="501" r:id="rId60"/>
    <p:sldId id="483" r:id="rId61"/>
    <p:sldId id="484" r:id="rId62"/>
    <p:sldId id="485" r:id="rId63"/>
    <p:sldId id="502" r:id="rId64"/>
    <p:sldId id="504" r:id="rId65"/>
    <p:sldId id="458" r:id="rId66"/>
    <p:sldId id="354" r:id="rId67"/>
    <p:sldId id="515" r:id="rId68"/>
    <p:sldId id="516" r:id="rId69"/>
    <p:sldId id="514" r:id="rId70"/>
    <p:sldId id="507" r:id="rId71"/>
    <p:sldId id="510" r:id="rId72"/>
    <p:sldId id="511" r:id="rId73"/>
    <p:sldId id="512" r:id="rId74"/>
    <p:sldId id="420" r:id="rId75"/>
    <p:sldId id="509" r:id="rId76"/>
    <p:sldId id="419" r:id="rId77"/>
    <p:sldId id="508" r:id="rId78"/>
    <p:sldId id="517" r:id="rId79"/>
    <p:sldId id="429" r:id="rId80"/>
    <p:sldId id="416" r:id="rId81"/>
    <p:sldId id="417" r:id="rId82"/>
    <p:sldId id="418" r:id="rId83"/>
    <p:sldId id="422" r:id="rId84"/>
    <p:sldId id="421" r:id="rId85"/>
    <p:sldId id="423" r:id="rId86"/>
    <p:sldId id="426" r:id="rId87"/>
    <p:sldId id="386" r:id="rId88"/>
    <p:sldId id="387" r:id="rId89"/>
    <p:sldId id="388" r:id="rId90"/>
    <p:sldId id="389" r:id="rId91"/>
    <p:sldId id="390" r:id="rId92"/>
    <p:sldId id="391" r:id="rId93"/>
    <p:sldId id="392" r:id="rId94"/>
    <p:sldId id="393" r:id="rId95"/>
    <p:sldId id="394" r:id="rId96"/>
    <p:sldId id="395" r:id="rId97"/>
    <p:sldId id="396" r:id="rId98"/>
    <p:sldId id="397" r:id="rId99"/>
    <p:sldId id="279" r:id="rId100"/>
  </p:sldIdLst>
  <p:sldSz cx="10693400" cy="7562850"/>
  <p:notesSz cx="10693400" cy="756285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3A1"/>
    <a:srgbClr val="000000"/>
    <a:srgbClr val="7C9CB4"/>
    <a:srgbClr val="8E9CB4"/>
    <a:srgbClr val="0063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53" autoAdjust="0"/>
  </p:normalViewPr>
  <p:slideViewPr>
    <p:cSldViewPr>
      <p:cViewPr>
        <p:scale>
          <a:sx n="85" d="100"/>
          <a:sy n="85" d="100"/>
        </p:scale>
        <p:origin x="-1314" y="-37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105" d="100"/>
          <a:sy n="105" d="100"/>
        </p:scale>
        <p:origin x="1242" y="12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diagrams/_rels/data90.xml.rels><?xml version="1.0" encoding="UTF-8" standalone="yes"?>
<Relationships xmlns="http://schemas.openxmlformats.org/package/2006/relationships"><Relationship Id="rId1" Type="http://schemas.openxmlformats.org/officeDocument/2006/relationships/image" Target="../media/image6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F6DD9D-73BC-45EB-B598-A04C1AA6508C}" type="doc">
      <dgm:prSet loTypeId="urn:microsoft.com/office/officeart/2005/8/layout/process1" loCatId="process" qsTypeId="urn:microsoft.com/office/officeart/2005/8/quickstyle/simple3" qsCatId="simple" csTypeId="urn:microsoft.com/office/officeart/2005/8/colors/accent1_2" csCatId="accent1" phldr="1"/>
      <dgm:spPr/>
    </dgm:pt>
    <dgm:pt modelId="{6EF9330F-0FB1-4D9F-BA95-CC02B369AECF}">
      <dgm:prSet phldrT="[Текст]"/>
      <dgm:spPr/>
      <dgm:t>
        <a:bodyPr/>
        <a:lstStyle/>
        <a:p>
          <a:r>
            <a:rPr lang="ru-RU" b="1" dirty="0" smtClean="0"/>
            <a:t>Нормирование</a:t>
          </a:r>
          <a:endParaRPr lang="ru-RU" b="1" dirty="0"/>
        </a:p>
      </dgm:t>
    </dgm:pt>
    <dgm:pt modelId="{45AD3C77-D98A-4448-AF9E-72A32D5806FE}" type="parTrans" cxnId="{EC455DBA-DF6F-498D-9EA7-E231614E3DE9}">
      <dgm:prSet/>
      <dgm:spPr/>
      <dgm:t>
        <a:bodyPr/>
        <a:lstStyle/>
        <a:p>
          <a:endParaRPr lang="ru-RU"/>
        </a:p>
      </dgm:t>
    </dgm:pt>
    <dgm:pt modelId="{BF71F3DF-2064-46BB-9EF5-75C0329988BB}" type="sibTrans" cxnId="{EC455DBA-DF6F-498D-9EA7-E231614E3DE9}">
      <dgm:prSet/>
      <dgm:spPr>
        <a:ln>
          <a:solidFill>
            <a:schemeClr val="tx2"/>
          </a:solidFill>
        </a:ln>
      </dgm:spPr>
      <dgm:t>
        <a:bodyPr/>
        <a:lstStyle/>
        <a:p>
          <a:endParaRPr lang="ru-RU"/>
        </a:p>
      </dgm:t>
    </dgm:pt>
    <dgm:pt modelId="{1B1B02C1-10C8-4639-B8EE-A410C1FA4D68}">
      <dgm:prSet phldrT="[Текст]" custT="1"/>
      <dgm:spPr/>
      <dgm:t>
        <a:bodyPr/>
        <a:lstStyle/>
        <a:p>
          <a:r>
            <a:rPr lang="ru-RU" sz="2800" b="1" dirty="0" smtClean="0"/>
            <a:t>Планирование закупок</a:t>
          </a:r>
          <a:endParaRPr lang="ru-RU" sz="2800" b="1" dirty="0"/>
        </a:p>
      </dgm:t>
    </dgm:pt>
    <dgm:pt modelId="{8B9702E7-DBB0-40CD-BAD1-6A0A67914C9F}" type="parTrans" cxnId="{DBDE483C-D242-4ED2-9BBB-270D52C91AE3}">
      <dgm:prSet/>
      <dgm:spPr/>
      <dgm:t>
        <a:bodyPr/>
        <a:lstStyle/>
        <a:p>
          <a:endParaRPr lang="ru-RU"/>
        </a:p>
      </dgm:t>
    </dgm:pt>
    <dgm:pt modelId="{9A8626C9-4B88-4400-8C18-314264D5C7E0}" type="sibTrans" cxnId="{DBDE483C-D242-4ED2-9BBB-270D52C91AE3}">
      <dgm:prSet/>
      <dgm:spPr>
        <a:ln>
          <a:solidFill>
            <a:schemeClr val="tx2"/>
          </a:solidFill>
        </a:ln>
      </dgm:spPr>
      <dgm:t>
        <a:bodyPr/>
        <a:lstStyle/>
        <a:p>
          <a:endParaRPr lang="ru-RU"/>
        </a:p>
      </dgm:t>
    </dgm:pt>
    <dgm:pt modelId="{399CE04E-731E-45FA-9C2F-790757E6C9A7}">
      <dgm:prSet phldrT="[Текст]"/>
      <dgm:spPr/>
      <dgm:t>
        <a:bodyPr/>
        <a:lstStyle/>
        <a:p>
          <a:r>
            <a:rPr lang="ru-RU" b="1" dirty="0" smtClean="0"/>
            <a:t>Обоснование закупок</a:t>
          </a:r>
          <a:endParaRPr lang="ru-RU" b="1" dirty="0"/>
        </a:p>
      </dgm:t>
    </dgm:pt>
    <dgm:pt modelId="{CFB21F76-EA8E-4DE4-8ADD-047006D871D9}" type="parTrans" cxnId="{5E9A7417-D71E-4C51-9A13-C781E537E70C}">
      <dgm:prSet/>
      <dgm:spPr/>
      <dgm:t>
        <a:bodyPr/>
        <a:lstStyle/>
        <a:p>
          <a:endParaRPr lang="ru-RU"/>
        </a:p>
      </dgm:t>
    </dgm:pt>
    <dgm:pt modelId="{F49C6A75-197C-4AFC-8686-BA70A75490C1}" type="sibTrans" cxnId="{5E9A7417-D71E-4C51-9A13-C781E537E70C}">
      <dgm:prSet/>
      <dgm:spPr/>
      <dgm:t>
        <a:bodyPr/>
        <a:lstStyle/>
        <a:p>
          <a:endParaRPr lang="ru-RU"/>
        </a:p>
      </dgm:t>
    </dgm:pt>
    <dgm:pt modelId="{301136D2-1ACF-4E3C-9077-2A2054528AD2}" type="pres">
      <dgm:prSet presAssocID="{05F6DD9D-73BC-45EB-B598-A04C1AA6508C}" presName="Name0" presStyleCnt="0">
        <dgm:presLayoutVars>
          <dgm:dir/>
          <dgm:resizeHandles val="exact"/>
        </dgm:presLayoutVars>
      </dgm:prSet>
      <dgm:spPr/>
    </dgm:pt>
    <dgm:pt modelId="{A40800D1-E46A-40D0-9CB7-11C1C8E6C032}" type="pres">
      <dgm:prSet presAssocID="{6EF9330F-0FB1-4D9F-BA95-CC02B369AECF}" presName="node" presStyleLbl="node1" presStyleIdx="0" presStyleCnt="3">
        <dgm:presLayoutVars>
          <dgm:bulletEnabled val="1"/>
        </dgm:presLayoutVars>
      </dgm:prSet>
      <dgm:spPr/>
      <dgm:t>
        <a:bodyPr/>
        <a:lstStyle/>
        <a:p>
          <a:endParaRPr lang="ru-RU"/>
        </a:p>
      </dgm:t>
    </dgm:pt>
    <dgm:pt modelId="{D7FD7681-BF6A-421B-B1EC-65FD4AA2EEC5}" type="pres">
      <dgm:prSet presAssocID="{BF71F3DF-2064-46BB-9EF5-75C0329988BB}" presName="sibTrans" presStyleLbl="sibTrans2D1" presStyleIdx="0" presStyleCnt="2" custScaleX="159078"/>
      <dgm:spPr/>
      <dgm:t>
        <a:bodyPr/>
        <a:lstStyle/>
        <a:p>
          <a:endParaRPr lang="ru-RU"/>
        </a:p>
      </dgm:t>
    </dgm:pt>
    <dgm:pt modelId="{21B5EFD2-4EB2-4399-9853-FCFFC40A9606}" type="pres">
      <dgm:prSet presAssocID="{BF71F3DF-2064-46BB-9EF5-75C0329988BB}" presName="connectorText" presStyleLbl="sibTrans2D1" presStyleIdx="0" presStyleCnt="2"/>
      <dgm:spPr/>
      <dgm:t>
        <a:bodyPr/>
        <a:lstStyle/>
        <a:p>
          <a:endParaRPr lang="ru-RU"/>
        </a:p>
      </dgm:t>
    </dgm:pt>
    <dgm:pt modelId="{2B87AFD1-55DA-4EFA-ABD5-C35076FC0FDE}" type="pres">
      <dgm:prSet presAssocID="{1B1B02C1-10C8-4639-B8EE-A410C1FA4D68}" presName="node" presStyleLbl="node1" presStyleIdx="1" presStyleCnt="3" custLinFactNeighborX="8636" custLinFactNeighborY="442">
        <dgm:presLayoutVars>
          <dgm:bulletEnabled val="1"/>
        </dgm:presLayoutVars>
      </dgm:prSet>
      <dgm:spPr/>
      <dgm:t>
        <a:bodyPr/>
        <a:lstStyle/>
        <a:p>
          <a:endParaRPr lang="ru-RU"/>
        </a:p>
      </dgm:t>
    </dgm:pt>
    <dgm:pt modelId="{1278C223-A85C-4383-80C0-D55A376B8431}" type="pres">
      <dgm:prSet presAssocID="{9A8626C9-4B88-4400-8C18-314264D5C7E0}" presName="sibTrans" presStyleLbl="sibTrans2D1" presStyleIdx="1" presStyleCnt="2" custAng="10800000" custScaleX="153839"/>
      <dgm:spPr/>
      <dgm:t>
        <a:bodyPr/>
        <a:lstStyle/>
        <a:p>
          <a:endParaRPr lang="ru-RU"/>
        </a:p>
      </dgm:t>
    </dgm:pt>
    <dgm:pt modelId="{9454A019-B2F7-4981-A645-2BF25A053221}" type="pres">
      <dgm:prSet presAssocID="{9A8626C9-4B88-4400-8C18-314264D5C7E0}" presName="connectorText" presStyleLbl="sibTrans2D1" presStyleIdx="1" presStyleCnt="2"/>
      <dgm:spPr/>
      <dgm:t>
        <a:bodyPr/>
        <a:lstStyle/>
        <a:p>
          <a:endParaRPr lang="ru-RU"/>
        </a:p>
      </dgm:t>
    </dgm:pt>
    <dgm:pt modelId="{927948CA-C651-48F7-981B-B54939A91B70}" type="pres">
      <dgm:prSet presAssocID="{399CE04E-731E-45FA-9C2F-790757E6C9A7}" presName="node" presStyleLbl="node1" presStyleIdx="2" presStyleCnt="3" custLinFactNeighborX="5368" custLinFactNeighborY="442">
        <dgm:presLayoutVars>
          <dgm:bulletEnabled val="1"/>
        </dgm:presLayoutVars>
      </dgm:prSet>
      <dgm:spPr/>
      <dgm:t>
        <a:bodyPr/>
        <a:lstStyle/>
        <a:p>
          <a:endParaRPr lang="ru-RU"/>
        </a:p>
      </dgm:t>
    </dgm:pt>
  </dgm:ptLst>
  <dgm:cxnLst>
    <dgm:cxn modelId="{DBDE483C-D242-4ED2-9BBB-270D52C91AE3}" srcId="{05F6DD9D-73BC-45EB-B598-A04C1AA6508C}" destId="{1B1B02C1-10C8-4639-B8EE-A410C1FA4D68}" srcOrd="1" destOrd="0" parTransId="{8B9702E7-DBB0-40CD-BAD1-6A0A67914C9F}" sibTransId="{9A8626C9-4B88-4400-8C18-314264D5C7E0}"/>
    <dgm:cxn modelId="{080D78D0-0853-4735-9DD8-5F939ECF0744}" type="presOf" srcId="{6EF9330F-0FB1-4D9F-BA95-CC02B369AECF}" destId="{A40800D1-E46A-40D0-9CB7-11C1C8E6C032}" srcOrd="0" destOrd="0" presId="urn:microsoft.com/office/officeart/2005/8/layout/process1"/>
    <dgm:cxn modelId="{6F2F82DF-1E7E-49AA-B083-E3CA12F73E71}" type="presOf" srcId="{9A8626C9-4B88-4400-8C18-314264D5C7E0}" destId="{9454A019-B2F7-4981-A645-2BF25A053221}" srcOrd="1" destOrd="0" presId="urn:microsoft.com/office/officeart/2005/8/layout/process1"/>
    <dgm:cxn modelId="{5E9A7417-D71E-4C51-9A13-C781E537E70C}" srcId="{05F6DD9D-73BC-45EB-B598-A04C1AA6508C}" destId="{399CE04E-731E-45FA-9C2F-790757E6C9A7}" srcOrd="2" destOrd="0" parTransId="{CFB21F76-EA8E-4DE4-8ADD-047006D871D9}" sibTransId="{F49C6A75-197C-4AFC-8686-BA70A75490C1}"/>
    <dgm:cxn modelId="{ADAC48D2-30CC-486D-A813-3B640FCDD3DD}" type="presOf" srcId="{BF71F3DF-2064-46BB-9EF5-75C0329988BB}" destId="{D7FD7681-BF6A-421B-B1EC-65FD4AA2EEC5}" srcOrd="0" destOrd="0" presId="urn:microsoft.com/office/officeart/2005/8/layout/process1"/>
    <dgm:cxn modelId="{89D389A7-A32D-4CFF-8CB0-711175D4C4D6}" type="presOf" srcId="{05F6DD9D-73BC-45EB-B598-A04C1AA6508C}" destId="{301136D2-1ACF-4E3C-9077-2A2054528AD2}" srcOrd="0" destOrd="0" presId="urn:microsoft.com/office/officeart/2005/8/layout/process1"/>
    <dgm:cxn modelId="{A24A61A7-9378-4D1F-8FB3-22DDED8D53EE}" type="presOf" srcId="{9A8626C9-4B88-4400-8C18-314264D5C7E0}" destId="{1278C223-A85C-4383-80C0-D55A376B8431}" srcOrd="0" destOrd="0" presId="urn:microsoft.com/office/officeart/2005/8/layout/process1"/>
    <dgm:cxn modelId="{6978D2E6-FEF6-4677-A8F3-6C31E8867FE0}" type="presOf" srcId="{BF71F3DF-2064-46BB-9EF5-75C0329988BB}" destId="{21B5EFD2-4EB2-4399-9853-FCFFC40A9606}" srcOrd="1" destOrd="0" presId="urn:microsoft.com/office/officeart/2005/8/layout/process1"/>
    <dgm:cxn modelId="{EC455DBA-DF6F-498D-9EA7-E231614E3DE9}" srcId="{05F6DD9D-73BC-45EB-B598-A04C1AA6508C}" destId="{6EF9330F-0FB1-4D9F-BA95-CC02B369AECF}" srcOrd="0" destOrd="0" parTransId="{45AD3C77-D98A-4448-AF9E-72A32D5806FE}" sibTransId="{BF71F3DF-2064-46BB-9EF5-75C0329988BB}"/>
    <dgm:cxn modelId="{C69C3861-48C3-4C20-8D81-E65DE4BA15D1}" type="presOf" srcId="{1B1B02C1-10C8-4639-B8EE-A410C1FA4D68}" destId="{2B87AFD1-55DA-4EFA-ABD5-C35076FC0FDE}" srcOrd="0" destOrd="0" presId="urn:microsoft.com/office/officeart/2005/8/layout/process1"/>
    <dgm:cxn modelId="{6F05FE87-A69D-4DCB-AC2C-A2803C2CE113}" type="presOf" srcId="{399CE04E-731E-45FA-9C2F-790757E6C9A7}" destId="{927948CA-C651-48F7-981B-B54939A91B70}" srcOrd="0" destOrd="0" presId="urn:microsoft.com/office/officeart/2005/8/layout/process1"/>
    <dgm:cxn modelId="{B191C006-99BB-4B42-A2B4-58F073CC4A4A}" type="presParOf" srcId="{301136D2-1ACF-4E3C-9077-2A2054528AD2}" destId="{A40800D1-E46A-40D0-9CB7-11C1C8E6C032}" srcOrd="0" destOrd="0" presId="urn:microsoft.com/office/officeart/2005/8/layout/process1"/>
    <dgm:cxn modelId="{D6DC3B20-6255-4FAF-8BBC-8D11E9076740}" type="presParOf" srcId="{301136D2-1ACF-4E3C-9077-2A2054528AD2}" destId="{D7FD7681-BF6A-421B-B1EC-65FD4AA2EEC5}" srcOrd="1" destOrd="0" presId="urn:microsoft.com/office/officeart/2005/8/layout/process1"/>
    <dgm:cxn modelId="{7338773C-7B32-4A7E-AABA-6F5ABE1E3848}" type="presParOf" srcId="{D7FD7681-BF6A-421B-B1EC-65FD4AA2EEC5}" destId="{21B5EFD2-4EB2-4399-9853-FCFFC40A9606}" srcOrd="0" destOrd="0" presId="urn:microsoft.com/office/officeart/2005/8/layout/process1"/>
    <dgm:cxn modelId="{840EF4E8-4BA6-4F80-9F79-0F676AF636C9}" type="presParOf" srcId="{301136D2-1ACF-4E3C-9077-2A2054528AD2}" destId="{2B87AFD1-55DA-4EFA-ABD5-C35076FC0FDE}" srcOrd="2" destOrd="0" presId="urn:microsoft.com/office/officeart/2005/8/layout/process1"/>
    <dgm:cxn modelId="{A0E9C6EB-1774-4145-A498-D0FBA5B00FE8}" type="presParOf" srcId="{301136D2-1ACF-4E3C-9077-2A2054528AD2}" destId="{1278C223-A85C-4383-80C0-D55A376B8431}" srcOrd="3" destOrd="0" presId="urn:microsoft.com/office/officeart/2005/8/layout/process1"/>
    <dgm:cxn modelId="{2F06CA5A-1571-4CBC-AE3B-FB5C23714328}" type="presParOf" srcId="{1278C223-A85C-4383-80C0-D55A376B8431}" destId="{9454A019-B2F7-4981-A645-2BF25A053221}" srcOrd="0" destOrd="0" presId="urn:microsoft.com/office/officeart/2005/8/layout/process1"/>
    <dgm:cxn modelId="{7D2D100F-7CDB-4F31-8AB0-764123F264E6}" type="presParOf" srcId="{301136D2-1ACF-4E3C-9077-2A2054528AD2}" destId="{927948CA-C651-48F7-981B-B54939A91B70}"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383D3B-40B4-437D-A9C9-FC33FE110283}" type="doc">
      <dgm:prSet loTypeId="urn:microsoft.com/office/officeart/2005/8/layout/vList5" loCatId="list" qsTypeId="urn:microsoft.com/office/officeart/2005/8/quickstyle/simple3" qsCatId="simple" csTypeId="urn:microsoft.com/office/officeart/2005/8/colors/accent1_2" csCatId="accent1" phldr="1"/>
      <dgm:spPr/>
      <dgm:t>
        <a:bodyPr/>
        <a:lstStyle/>
        <a:p>
          <a:endParaRPr lang="ru-RU"/>
        </a:p>
      </dgm:t>
    </dgm:pt>
    <dgm:pt modelId="{C66D50D1-5344-4531-B321-1DA27BF3A966}">
      <dgm:prSet phldrT="[Текст]"/>
      <dgm:spPr>
        <a:solidFill>
          <a:schemeClr val="bg1">
            <a:lumMod val="85000"/>
          </a:schemeClr>
        </a:solidFill>
      </dgm:spPr>
      <dgm:t>
        <a:bodyPr/>
        <a:lstStyle/>
        <a:p>
          <a:r>
            <a:rPr lang="ru-RU" dirty="0" smtClean="0"/>
            <a:t>Нормативные затраты</a:t>
          </a:r>
          <a:endParaRPr lang="ru-RU" dirty="0"/>
        </a:p>
      </dgm:t>
    </dgm:pt>
    <dgm:pt modelId="{E166BAA2-1582-4706-A487-9972F375CDFF}" type="parTrans" cxnId="{9480718F-3E8E-46B5-A867-AC69D21C1BD1}">
      <dgm:prSet/>
      <dgm:spPr/>
      <dgm:t>
        <a:bodyPr/>
        <a:lstStyle/>
        <a:p>
          <a:endParaRPr lang="ru-RU"/>
        </a:p>
      </dgm:t>
    </dgm:pt>
    <dgm:pt modelId="{649EB554-9325-45C2-B936-9CB5A29BF7BE}" type="sibTrans" cxnId="{9480718F-3E8E-46B5-A867-AC69D21C1BD1}">
      <dgm:prSet/>
      <dgm:spPr/>
      <dgm:t>
        <a:bodyPr/>
        <a:lstStyle/>
        <a:p>
          <a:endParaRPr lang="ru-RU"/>
        </a:p>
      </dgm:t>
    </dgm:pt>
    <dgm:pt modelId="{3F677F6C-3B63-4095-BCA8-D07F8277AD89}">
      <dgm:prSet phldrT="[Текст]"/>
      <dgm:spPr>
        <a:solidFill>
          <a:schemeClr val="bg1">
            <a:lumMod val="85000"/>
            <a:alpha val="90000"/>
          </a:schemeClr>
        </a:solidFill>
      </dgm:spPr>
      <dgm:t>
        <a:bodyPr/>
        <a:lstStyle/>
        <a:p>
          <a:r>
            <a:rPr lang="ru-RU" dirty="0" smtClean="0"/>
            <a:t>сумма расходов для обеспечения функций</a:t>
          </a:r>
          <a:endParaRPr lang="ru-RU" dirty="0"/>
        </a:p>
      </dgm:t>
    </dgm:pt>
    <dgm:pt modelId="{A4578FCE-1B0E-4649-87E5-3CD1852EA3D5}" type="parTrans" cxnId="{41C6E19D-1363-478C-84C3-ACB366E0B694}">
      <dgm:prSet/>
      <dgm:spPr/>
      <dgm:t>
        <a:bodyPr/>
        <a:lstStyle/>
        <a:p>
          <a:endParaRPr lang="ru-RU"/>
        </a:p>
      </dgm:t>
    </dgm:pt>
    <dgm:pt modelId="{6D244AFF-698A-4A21-8D85-B58E0BBC96D1}" type="sibTrans" cxnId="{41C6E19D-1363-478C-84C3-ACB366E0B694}">
      <dgm:prSet/>
      <dgm:spPr/>
      <dgm:t>
        <a:bodyPr/>
        <a:lstStyle/>
        <a:p>
          <a:endParaRPr lang="ru-RU"/>
        </a:p>
      </dgm:t>
    </dgm:pt>
    <dgm:pt modelId="{FFA0415D-45CE-4425-94FD-7F6417402AA0}">
      <dgm:prSet phldrT="[Текст]"/>
      <dgm:spPr>
        <a:solidFill>
          <a:schemeClr val="bg1">
            <a:lumMod val="85000"/>
            <a:alpha val="90000"/>
          </a:schemeClr>
        </a:solidFill>
      </dgm:spPr>
      <dgm:t>
        <a:bodyPr/>
        <a:lstStyle/>
        <a:p>
          <a:r>
            <a:rPr lang="ru-RU" dirty="0" smtClean="0"/>
            <a:t>для формирования бюджета (объема бюджетных ассигнований)</a:t>
          </a:r>
          <a:endParaRPr lang="ru-RU" dirty="0"/>
        </a:p>
      </dgm:t>
    </dgm:pt>
    <dgm:pt modelId="{669D427E-8889-43B4-87F4-433EDB29158C}" type="parTrans" cxnId="{36B4643F-6643-4F39-B648-A3C0BD4FC3C9}">
      <dgm:prSet/>
      <dgm:spPr/>
      <dgm:t>
        <a:bodyPr/>
        <a:lstStyle/>
        <a:p>
          <a:endParaRPr lang="ru-RU"/>
        </a:p>
      </dgm:t>
    </dgm:pt>
    <dgm:pt modelId="{0B59DED8-E99D-4317-8C54-E76D10CC02E4}" type="sibTrans" cxnId="{36B4643F-6643-4F39-B648-A3C0BD4FC3C9}">
      <dgm:prSet/>
      <dgm:spPr/>
      <dgm:t>
        <a:bodyPr/>
        <a:lstStyle/>
        <a:p>
          <a:endParaRPr lang="ru-RU"/>
        </a:p>
      </dgm:t>
    </dgm:pt>
    <dgm:pt modelId="{FCF30086-7661-4762-912E-85C031F3ED69}">
      <dgm:prSet phldrT="[Текст]"/>
      <dgm:spPr>
        <a:solidFill>
          <a:schemeClr val="bg1">
            <a:lumMod val="85000"/>
          </a:schemeClr>
        </a:solidFill>
      </dgm:spPr>
      <dgm:t>
        <a:bodyPr/>
        <a:lstStyle/>
        <a:p>
          <a:r>
            <a:rPr lang="ru-RU" dirty="0" smtClean="0"/>
            <a:t>Требования к товарам, работам, услугам, в </a:t>
          </a:r>
          <a:r>
            <a:rPr lang="ru-RU" dirty="0" err="1" smtClean="0"/>
            <a:t>т.ч</a:t>
          </a:r>
          <a:r>
            <a:rPr lang="ru-RU" dirty="0" smtClean="0"/>
            <a:t>. предельные цены</a:t>
          </a:r>
          <a:endParaRPr lang="ru-RU" dirty="0"/>
        </a:p>
      </dgm:t>
    </dgm:pt>
    <dgm:pt modelId="{BCE474E5-9434-4F9D-AF84-45D3CDBBFA87}" type="parTrans" cxnId="{3C895DC7-314C-41E3-ADE8-24C17DA112A5}">
      <dgm:prSet/>
      <dgm:spPr/>
      <dgm:t>
        <a:bodyPr/>
        <a:lstStyle/>
        <a:p>
          <a:endParaRPr lang="ru-RU"/>
        </a:p>
      </dgm:t>
    </dgm:pt>
    <dgm:pt modelId="{F0663560-8888-4101-816C-3F6A043BF536}" type="sibTrans" cxnId="{3C895DC7-314C-41E3-ADE8-24C17DA112A5}">
      <dgm:prSet/>
      <dgm:spPr/>
      <dgm:t>
        <a:bodyPr/>
        <a:lstStyle/>
        <a:p>
          <a:endParaRPr lang="ru-RU"/>
        </a:p>
      </dgm:t>
    </dgm:pt>
    <dgm:pt modelId="{B7B2D7E1-8CDB-4C9F-8321-DE749AE22746}">
      <dgm:prSet phldrT="[Текст]"/>
      <dgm:spPr>
        <a:solidFill>
          <a:schemeClr val="bg1">
            <a:lumMod val="85000"/>
            <a:alpha val="90000"/>
          </a:schemeClr>
        </a:solidFill>
      </dgm:spPr>
      <dgm:t>
        <a:bodyPr/>
        <a:lstStyle/>
        <a:p>
          <a:r>
            <a:rPr lang="ru-RU" dirty="0" smtClean="0"/>
            <a:t>для формирования технического задания</a:t>
          </a:r>
          <a:endParaRPr lang="ru-RU" dirty="0"/>
        </a:p>
      </dgm:t>
    </dgm:pt>
    <dgm:pt modelId="{31145424-5D0B-4EEF-B500-99C5B4151D4F}" type="parTrans" cxnId="{FC7637C7-F2D5-4A4E-8210-7C2F2A2AE53C}">
      <dgm:prSet/>
      <dgm:spPr/>
      <dgm:t>
        <a:bodyPr/>
        <a:lstStyle/>
        <a:p>
          <a:endParaRPr lang="ru-RU"/>
        </a:p>
      </dgm:t>
    </dgm:pt>
    <dgm:pt modelId="{478B562E-9437-498D-826F-B93375773C8A}" type="sibTrans" cxnId="{FC7637C7-F2D5-4A4E-8210-7C2F2A2AE53C}">
      <dgm:prSet/>
      <dgm:spPr/>
      <dgm:t>
        <a:bodyPr/>
        <a:lstStyle/>
        <a:p>
          <a:endParaRPr lang="ru-RU"/>
        </a:p>
      </dgm:t>
    </dgm:pt>
    <dgm:pt modelId="{4A1E9F89-3250-4260-9035-8BC40ACFCB57}">
      <dgm:prSet phldrT="[Текст]"/>
      <dgm:spPr>
        <a:solidFill>
          <a:schemeClr val="bg1">
            <a:lumMod val="85000"/>
            <a:alpha val="90000"/>
          </a:schemeClr>
        </a:solidFill>
      </dgm:spPr>
      <dgm:t>
        <a:bodyPr/>
        <a:lstStyle/>
        <a:p>
          <a:r>
            <a:rPr lang="ru-RU" dirty="0" smtClean="0"/>
            <a:t>для обоснования НМЦК</a:t>
          </a:r>
          <a:endParaRPr lang="ru-RU" dirty="0"/>
        </a:p>
      </dgm:t>
    </dgm:pt>
    <dgm:pt modelId="{76557C59-3FA4-43CD-989B-2F62C86286EB}" type="parTrans" cxnId="{F337787E-E4E4-4C2A-A848-D24A77A2399D}">
      <dgm:prSet/>
      <dgm:spPr/>
      <dgm:t>
        <a:bodyPr/>
        <a:lstStyle/>
        <a:p>
          <a:endParaRPr lang="ru-RU"/>
        </a:p>
      </dgm:t>
    </dgm:pt>
    <dgm:pt modelId="{265C1671-DD42-41A2-A660-E023F1B6F6E4}" type="sibTrans" cxnId="{F337787E-E4E4-4C2A-A848-D24A77A2399D}">
      <dgm:prSet/>
      <dgm:spPr/>
      <dgm:t>
        <a:bodyPr/>
        <a:lstStyle/>
        <a:p>
          <a:endParaRPr lang="ru-RU"/>
        </a:p>
      </dgm:t>
    </dgm:pt>
    <dgm:pt modelId="{14A532B7-DFA7-40C9-9F70-4852F33029F1}">
      <dgm:prSet phldrT="[Текст]"/>
      <dgm:spPr>
        <a:solidFill>
          <a:schemeClr val="bg1">
            <a:lumMod val="85000"/>
            <a:alpha val="90000"/>
          </a:schemeClr>
        </a:solidFill>
      </dgm:spPr>
      <dgm:t>
        <a:bodyPr/>
        <a:lstStyle/>
        <a:p>
          <a:r>
            <a:rPr lang="ru-RU" dirty="0" smtClean="0"/>
            <a:t>исключает закупку товаров, работ, услуг с избыточными свойствами, предметов роскоши </a:t>
          </a:r>
          <a:endParaRPr lang="ru-RU" dirty="0"/>
        </a:p>
      </dgm:t>
    </dgm:pt>
    <dgm:pt modelId="{7DF06A1A-D8F4-4EB5-B1D1-B4E3A254FA98}" type="parTrans" cxnId="{2065D69D-AF2C-40A4-8463-DD5FF86BFE67}">
      <dgm:prSet/>
      <dgm:spPr/>
      <dgm:t>
        <a:bodyPr/>
        <a:lstStyle/>
        <a:p>
          <a:endParaRPr lang="ru-RU"/>
        </a:p>
      </dgm:t>
    </dgm:pt>
    <dgm:pt modelId="{942E335C-27E9-4782-A5FF-5FD6414A8746}" type="sibTrans" cxnId="{2065D69D-AF2C-40A4-8463-DD5FF86BFE67}">
      <dgm:prSet/>
      <dgm:spPr/>
      <dgm:t>
        <a:bodyPr/>
        <a:lstStyle/>
        <a:p>
          <a:endParaRPr lang="ru-RU"/>
        </a:p>
      </dgm:t>
    </dgm:pt>
    <dgm:pt modelId="{E5A9972F-9BD3-4FBA-A9F5-63C2ADB679CE}">
      <dgm:prSet phldrT="[Текст]"/>
      <dgm:spPr>
        <a:solidFill>
          <a:schemeClr val="bg1">
            <a:lumMod val="85000"/>
            <a:alpha val="90000"/>
          </a:schemeClr>
        </a:solidFill>
      </dgm:spPr>
      <dgm:t>
        <a:bodyPr/>
        <a:lstStyle/>
        <a:p>
          <a:r>
            <a:rPr lang="ru-RU" dirty="0" smtClean="0"/>
            <a:t>для обоснования закупок при планировании</a:t>
          </a:r>
          <a:endParaRPr lang="ru-RU" dirty="0"/>
        </a:p>
      </dgm:t>
    </dgm:pt>
    <dgm:pt modelId="{6303FCFE-8F2E-48F7-A293-71A049946A09}" type="parTrans" cxnId="{9C45D43E-3AC6-427F-9A94-5D3FC539318A}">
      <dgm:prSet/>
      <dgm:spPr/>
      <dgm:t>
        <a:bodyPr/>
        <a:lstStyle/>
        <a:p>
          <a:endParaRPr lang="ru-RU"/>
        </a:p>
      </dgm:t>
    </dgm:pt>
    <dgm:pt modelId="{3E8A8550-F552-4FAE-A5C8-1B2B721A95F2}" type="sibTrans" cxnId="{9C45D43E-3AC6-427F-9A94-5D3FC539318A}">
      <dgm:prSet/>
      <dgm:spPr/>
      <dgm:t>
        <a:bodyPr/>
        <a:lstStyle/>
        <a:p>
          <a:endParaRPr lang="ru-RU"/>
        </a:p>
      </dgm:t>
    </dgm:pt>
    <dgm:pt modelId="{50443C44-9E20-426A-A409-5371F76183BD}" type="pres">
      <dgm:prSet presAssocID="{68383D3B-40B4-437D-A9C9-FC33FE110283}" presName="Name0" presStyleCnt="0">
        <dgm:presLayoutVars>
          <dgm:dir/>
          <dgm:animLvl val="lvl"/>
          <dgm:resizeHandles val="exact"/>
        </dgm:presLayoutVars>
      </dgm:prSet>
      <dgm:spPr/>
      <dgm:t>
        <a:bodyPr/>
        <a:lstStyle/>
        <a:p>
          <a:endParaRPr lang="ru-RU"/>
        </a:p>
      </dgm:t>
    </dgm:pt>
    <dgm:pt modelId="{5ACCF430-7904-4F3A-BA60-DD37D78D4BB0}" type="pres">
      <dgm:prSet presAssocID="{C66D50D1-5344-4531-B321-1DA27BF3A966}" presName="linNode" presStyleCnt="0"/>
      <dgm:spPr/>
    </dgm:pt>
    <dgm:pt modelId="{CC90056B-4887-4B61-8041-A4A09898C03B}" type="pres">
      <dgm:prSet presAssocID="{C66D50D1-5344-4531-B321-1DA27BF3A966}" presName="parentText" presStyleLbl="node1" presStyleIdx="0" presStyleCnt="2" custScaleY="45848" custLinFactNeighborY="-623">
        <dgm:presLayoutVars>
          <dgm:chMax val="1"/>
          <dgm:bulletEnabled val="1"/>
        </dgm:presLayoutVars>
      </dgm:prSet>
      <dgm:spPr/>
      <dgm:t>
        <a:bodyPr/>
        <a:lstStyle/>
        <a:p>
          <a:endParaRPr lang="ru-RU"/>
        </a:p>
      </dgm:t>
    </dgm:pt>
    <dgm:pt modelId="{0283E5C9-C727-4BE6-B49A-548865572D55}" type="pres">
      <dgm:prSet presAssocID="{C66D50D1-5344-4531-B321-1DA27BF3A966}" presName="descendantText" presStyleLbl="alignAccFollowNode1" presStyleIdx="0" presStyleCnt="2" custScaleY="58858">
        <dgm:presLayoutVars>
          <dgm:bulletEnabled val="1"/>
        </dgm:presLayoutVars>
      </dgm:prSet>
      <dgm:spPr/>
      <dgm:t>
        <a:bodyPr/>
        <a:lstStyle/>
        <a:p>
          <a:endParaRPr lang="ru-RU"/>
        </a:p>
      </dgm:t>
    </dgm:pt>
    <dgm:pt modelId="{67DC1C44-3E59-4DA1-9F77-2637F4F7344D}" type="pres">
      <dgm:prSet presAssocID="{649EB554-9325-45C2-B936-9CB5A29BF7BE}" presName="sp" presStyleCnt="0"/>
      <dgm:spPr/>
    </dgm:pt>
    <dgm:pt modelId="{8D541905-6CBA-4EC3-A810-CF16A1849C7B}" type="pres">
      <dgm:prSet presAssocID="{FCF30086-7661-4762-912E-85C031F3ED69}" presName="linNode" presStyleCnt="0"/>
      <dgm:spPr/>
    </dgm:pt>
    <dgm:pt modelId="{23DC0E3E-7D1F-4B46-9525-8ECD24E58539}" type="pres">
      <dgm:prSet presAssocID="{FCF30086-7661-4762-912E-85C031F3ED69}" presName="parentText" presStyleLbl="node1" presStyleIdx="1" presStyleCnt="2" custScaleY="53345">
        <dgm:presLayoutVars>
          <dgm:chMax val="1"/>
          <dgm:bulletEnabled val="1"/>
        </dgm:presLayoutVars>
      </dgm:prSet>
      <dgm:spPr/>
      <dgm:t>
        <a:bodyPr/>
        <a:lstStyle/>
        <a:p>
          <a:endParaRPr lang="ru-RU"/>
        </a:p>
      </dgm:t>
    </dgm:pt>
    <dgm:pt modelId="{FD66D76D-3CBB-490D-A045-FB3BB94614DE}" type="pres">
      <dgm:prSet presAssocID="{FCF30086-7661-4762-912E-85C031F3ED69}" presName="descendantText" presStyleLbl="alignAccFollowNode1" presStyleIdx="1" presStyleCnt="2" custScaleY="63560">
        <dgm:presLayoutVars>
          <dgm:bulletEnabled val="1"/>
        </dgm:presLayoutVars>
      </dgm:prSet>
      <dgm:spPr/>
      <dgm:t>
        <a:bodyPr/>
        <a:lstStyle/>
        <a:p>
          <a:endParaRPr lang="ru-RU"/>
        </a:p>
      </dgm:t>
    </dgm:pt>
  </dgm:ptLst>
  <dgm:cxnLst>
    <dgm:cxn modelId="{13941D09-76B8-407A-94E8-054B298A7BED}" type="presOf" srcId="{C66D50D1-5344-4531-B321-1DA27BF3A966}" destId="{CC90056B-4887-4B61-8041-A4A09898C03B}" srcOrd="0" destOrd="0" presId="urn:microsoft.com/office/officeart/2005/8/layout/vList5"/>
    <dgm:cxn modelId="{2DD8F7FD-2075-433A-938E-732AD6AA1296}" type="presOf" srcId="{B7B2D7E1-8CDB-4C9F-8321-DE749AE22746}" destId="{FD66D76D-3CBB-490D-A045-FB3BB94614DE}" srcOrd="0" destOrd="1" presId="urn:microsoft.com/office/officeart/2005/8/layout/vList5"/>
    <dgm:cxn modelId="{2065D69D-AF2C-40A4-8463-DD5FF86BFE67}" srcId="{FCF30086-7661-4762-912E-85C031F3ED69}" destId="{14A532B7-DFA7-40C9-9F70-4852F33029F1}" srcOrd="3" destOrd="0" parTransId="{7DF06A1A-D8F4-4EB5-B1D1-B4E3A254FA98}" sibTransId="{942E335C-27E9-4782-A5FF-5FD6414A8746}"/>
    <dgm:cxn modelId="{446B6874-9597-4B18-B213-2FF9AE5586FA}" type="presOf" srcId="{68383D3B-40B4-437D-A9C9-FC33FE110283}" destId="{50443C44-9E20-426A-A409-5371F76183BD}" srcOrd="0" destOrd="0" presId="urn:microsoft.com/office/officeart/2005/8/layout/vList5"/>
    <dgm:cxn modelId="{FC7637C7-F2D5-4A4E-8210-7C2F2A2AE53C}" srcId="{FCF30086-7661-4762-912E-85C031F3ED69}" destId="{B7B2D7E1-8CDB-4C9F-8321-DE749AE22746}" srcOrd="1" destOrd="0" parTransId="{31145424-5D0B-4EEF-B500-99C5B4151D4F}" sibTransId="{478B562E-9437-498D-826F-B93375773C8A}"/>
    <dgm:cxn modelId="{F337787E-E4E4-4C2A-A848-D24A77A2399D}" srcId="{FCF30086-7661-4762-912E-85C031F3ED69}" destId="{4A1E9F89-3250-4260-9035-8BC40ACFCB57}" srcOrd="2" destOrd="0" parTransId="{76557C59-3FA4-43CD-989B-2F62C86286EB}" sibTransId="{265C1671-DD42-41A2-A660-E023F1B6F6E4}"/>
    <dgm:cxn modelId="{D3B2B0E1-3A25-472A-9D93-2C9D6C978EFF}" type="presOf" srcId="{FCF30086-7661-4762-912E-85C031F3ED69}" destId="{23DC0E3E-7D1F-4B46-9525-8ECD24E58539}" srcOrd="0" destOrd="0" presId="urn:microsoft.com/office/officeart/2005/8/layout/vList5"/>
    <dgm:cxn modelId="{ED641B15-17F3-4DE3-91C9-971243206AF4}" type="presOf" srcId="{3F677F6C-3B63-4095-BCA8-D07F8277AD89}" destId="{0283E5C9-C727-4BE6-B49A-548865572D55}" srcOrd="0" destOrd="0" presId="urn:microsoft.com/office/officeart/2005/8/layout/vList5"/>
    <dgm:cxn modelId="{9480718F-3E8E-46B5-A867-AC69D21C1BD1}" srcId="{68383D3B-40B4-437D-A9C9-FC33FE110283}" destId="{C66D50D1-5344-4531-B321-1DA27BF3A966}" srcOrd="0" destOrd="0" parTransId="{E166BAA2-1582-4706-A487-9972F375CDFF}" sibTransId="{649EB554-9325-45C2-B936-9CB5A29BF7BE}"/>
    <dgm:cxn modelId="{DC6EE09A-79DE-411D-887B-95E06F68C01E}" type="presOf" srcId="{E5A9972F-9BD3-4FBA-A9F5-63C2ADB679CE}" destId="{FD66D76D-3CBB-490D-A045-FB3BB94614DE}" srcOrd="0" destOrd="0" presId="urn:microsoft.com/office/officeart/2005/8/layout/vList5"/>
    <dgm:cxn modelId="{41C6E19D-1363-478C-84C3-ACB366E0B694}" srcId="{C66D50D1-5344-4531-B321-1DA27BF3A966}" destId="{3F677F6C-3B63-4095-BCA8-D07F8277AD89}" srcOrd="0" destOrd="0" parTransId="{A4578FCE-1B0E-4649-87E5-3CD1852EA3D5}" sibTransId="{6D244AFF-698A-4A21-8D85-B58E0BBC96D1}"/>
    <dgm:cxn modelId="{3D017EF2-2CDF-4EE0-9CF6-5F1C9E842A79}" type="presOf" srcId="{4A1E9F89-3250-4260-9035-8BC40ACFCB57}" destId="{FD66D76D-3CBB-490D-A045-FB3BB94614DE}" srcOrd="0" destOrd="2" presId="urn:microsoft.com/office/officeart/2005/8/layout/vList5"/>
    <dgm:cxn modelId="{36B4643F-6643-4F39-B648-A3C0BD4FC3C9}" srcId="{C66D50D1-5344-4531-B321-1DA27BF3A966}" destId="{FFA0415D-45CE-4425-94FD-7F6417402AA0}" srcOrd="1" destOrd="0" parTransId="{669D427E-8889-43B4-87F4-433EDB29158C}" sibTransId="{0B59DED8-E99D-4317-8C54-E76D10CC02E4}"/>
    <dgm:cxn modelId="{BBC797FD-64EC-423D-8185-F4F891E68C2A}" type="presOf" srcId="{FFA0415D-45CE-4425-94FD-7F6417402AA0}" destId="{0283E5C9-C727-4BE6-B49A-548865572D55}" srcOrd="0" destOrd="1" presId="urn:microsoft.com/office/officeart/2005/8/layout/vList5"/>
    <dgm:cxn modelId="{865ACA4E-99D5-41C6-BEDC-9D48B54DD860}" type="presOf" srcId="{14A532B7-DFA7-40C9-9F70-4852F33029F1}" destId="{FD66D76D-3CBB-490D-A045-FB3BB94614DE}" srcOrd="0" destOrd="3" presId="urn:microsoft.com/office/officeart/2005/8/layout/vList5"/>
    <dgm:cxn modelId="{3C895DC7-314C-41E3-ADE8-24C17DA112A5}" srcId="{68383D3B-40B4-437D-A9C9-FC33FE110283}" destId="{FCF30086-7661-4762-912E-85C031F3ED69}" srcOrd="1" destOrd="0" parTransId="{BCE474E5-9434-4F9D-AF84-45D3CDBBFA87}" sibTransId="{F0663560-8888-4101-816C-3F6A043BF536}"/>
    <dgm:cxn modelId="{9C45D43E-3AC6-427F-9A94-5D3FC539318A}" srcId="{FCF30086-7661-4762-912E-85C031F3ED69}" destId="{E5A9972F-9BD3-4FBA-A9F5-63C2ADB679CE}" srcOrd="0" destOrd="0" parTransId="{6303FCFE-8F2E-48F7-A293-71A049946A09}" sibTransId="{3E8A8550-F552-4FAE-A5C8-1B2B721A95F2}"/>
    <dgm:cxn modelId="{5F65DF14-0C46-45C1-82F4-EFD53852FDFD}" type="presParOf" srcId="{50443C44-9E20-426A-A409-5371F76183BD}" destId="{5ACCF430-7904-4F3A-BA60-DD37D78D4BB0}" srcOrd="0" destOrd="0" presId="urn:microsoft.com/office/officeart/2005/8/layout/vList5"/>
    <dgm:cxn modelId="{B14F70D8-3682-436D-97FC-4D4C4D729C59}" type="presParOf" srcId="{5ACCF430-7904-4F3A-BA60-DD37D78D4BB0}" destId="{CC90056B-4887-4B61-8041-A4A09898C03B}" srcOrd="0" destOrd="0" presId="urn:microsoft.com/office/officeart/2005/8/layout/vList5"/>
    <dgm:cxn modelId="{89B9C052-0727-4508-BE50-4F26450FEC36}" type="presParOf" srcId="{5ACCF430-7904-4F3A-BA60-DD37D78D4BB0}" destId="{0283E5C9-C727-4BE6-B49A-548865572D55}" srcOrd="1" destOrd="0" presId="urn:microsoft.com/office/officeart/2005/8/layout/vList5"/>
    <dgm:cxn modelId="{640155D7-AC79-4AD9-BAB9-B2702717A75A}" type="presParOf" srcId="{50443C44-9E20-426A-A409-5371F76183BD}" destId="{67DC1C44-3E59-4DA1-9F77-2637F4F7344D}" srcOrd="1" destOrd="0" presId="urn:microsoft.com/office/officeart/2005/8/layout/vList5"/>
    <dgm:cxn modelId="{96CCE1A3-72E0-4891-BAEE-293B17B85B79}" type="presParOf" srcId="{50443C44-9E20-426A-A409-5371F76183BD}" destId="{8D541905-6CBA-4EC3-A810-CF16A1849C7B}" srcOrd="2" destOrd="0" presId="urn:microsoft.com/office/officeart/2005/8/layout/vList5"/>
    <dgm:cxn modelId="{D1676730-99B8-4EB9-A63B-28E029960CCC}" type="presParOf" srcId="{8D541905-6CBA-4EC3-A810-CF16A1849C7B}" destId="{23DC0E3E-7D1F-4B46-9525-8ECD24E58539}" srcOrd="0" destOrd="0" presId="urn:microsoft.com/office/officeart/2005/8/layout/vList5"/>
    <dgm:cxn modelId="{6490F66A-66E6-46DC-A843-B2252F3A7091}" type="presParOf" srcId="{8D541905-6CBA-4EC3-A810-CF16A1849C7B}" destId="{FD66D76D-3CBB-490D-A045-FB3BB94614D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8383D3B-40B4-437D-A9C9-FC33FE110283}" type="doc">
      <dgm:prSet loTypeId="urn:microsoft.com/office/officeart/2005/8/layout/vList5" loCatId="list" qsTypeId="urn:microsoft.com/office/officeart/2005/8/quickstyle/simple3" qsCatId="simple" csTypeId="urn:microsoft.com/office/officeart/2005/8/colors/accent1_2" csCatId="accent1" phldr="1"/>
      <dgm:spPr/>
      <dgm:t>
        <a:bodyPr/>
        <a:lstStyle/>
        <a:p>
          <a:endParaRPr lang="ru-RU"/>
        </a:p>
      </dgm:t>
    </dgm:pt>
    <dgm:pt modelId="{C66D50D1-5344-4531-B321-1DA27BF3A966}">
      <dgm:prSet phldrT="[Текст]"/>
      <dgm:spPr>
        <a:solidFill>
          <a:schemeClr val="bg1">
            <a:lumMod val="85000"/>
          </a:schemeClr>
        </a:solidFill>
      </dgm:spPr>
      <dgm:t>
        <a:bodyPr/>
        <a:lstStyle/>
        <a:p>
          <a:r>
            <a:rPr lang="ru-RU" dirty="0" smtClean="0"/>
            <a:t>Нормативные затраты</a:t>
          </a:r>
          <a:endParaRPr lang="ru-RU" dirty="0"/>
        </a:p>
      </dgm:t>
    </dgm:pt>
    <dgm:pt modelId="{E166BAA2-1582-4706-A487-9972F375CDFF}" type="parTrans" cxnId="{9480718F-3E8E-46B5-A867-AC69D21C1BD1}">
      <dgm:prSet/>
      <dgm:spPr/>
      <dgm:t>
        <a:bodyPr/>
        <a:lstStyle/>
        <a:p>
          <a:endParaRPr lang="ru-RU"/>
        </a:p>
      </dgm:t>
    </dgm:pt>
    <dgm:pt modelId="{649EB554-9325-45C2-B936-9CB5A29BF7BE}" type="sibTrans" cxnId="{9480718F-3E8E-46B5-A867-AC69D21C1BD1}">
      <dgm:prSet/>
      <dgm:spPr/>
      <dgm:t>
        <a:bodyPr/>
        <a:lstStyle/>
        <a:p>
          <a:endParaRPr lang="ru-RU"/>
        </a:p>
      </dgm:t>
    </dgm:pt>
    <dgm:pt modelId="{3F677F6C-3B63-4095-BCA8-D07F8277AD89}">
      <dgm:prSet phldrT="[Текст]" custT="1"/>
      <dgm:spPr>
        <a:solidFill>
          <a:schemeClr val="bg1">
            <a:lumMod val="85000"/>
            <a:alpha val="90000"/>
          </a:schemeClr>
        </a:solidFill>
      </dgm:spPr>
      <dgm:t>
        <a:bodyPr/>
        <a:lstStyle/>
        <a:p>
          <a:r>
            <a:rPr lang="ru-RU" sz="1800" dirty="0" smtClean="0"/>
            <a:t>государственные органы;</a:t>
          </a:r>
          <a:endParaRPr lang="ru-RU" sz="1800" dirty="0"/>
        </a:p>
      </dgm:t>
    </dgm:pt>
    <dgm:pt modelId="{A4578FCE-1B0E-4649-87E5-3CD1852EA3D5}" type="parTrans" cxnId="{41C6E19D-1363-478C-84C3-ACB366E0B694}">
      <dgm:prSet/>
      <dgm:spPr/>
      <dgm:t>
        <a:bodyPr/>
        <a:lstStyle/>
        <a:p>
          <a:endParaRPr lang="ru-RU"/>
        </a:p>
      </dgm:t>
    </dgm:pt>
    <dgm:pt modelId="{6D244AFF-698A-4A21-8D85-B58E0BBC96D1}" type="sibTrans" cxnId="{41C6E19D-1363-478C-84C3-ACB366E0B694}">
      <dgm:prSet/>
      <dgm:spPr/>
      <dgm:t>
        <a:bodyPr/>
        <a:lstStyle/>
        <a:p>
          <a:endParaRPr lang="ru-RU"/>
        </a:p>
      </dgm:t>
    </dgm:pt>
    <dgm:pt modelId="{FCF30086-7661-4762-912E-85C031F3ED69}">
      <dgm:prSet phldrT="[Текст]"/>
      <dgm:spPr>
        <a:solidFill>
          <a:schemeClr val="bg1">
            <a:lumMod val="85000"/>
          </a:schemeClr>
        </a:solidFill>
      </dgm:spPr>
      <dgm:t>
        <a:bodyPr/>
        <a:lstStyle/>
        <a:p>
          <a:r>
            <a:rPr lang="ru-RU" dirty="0" smtClean="0"/>
            <a:t>Требования к товарам, работам, услугам, в </a:t>
          </a:r>
          <a:r>
            <a:rPr lang="ru-RU" dirty="0" err="1" smtClean="0"/>
            <a:t>т.ч</a:t>
          </a:r>
          <a:r>
            <a:rPr lang="ru-RU" dirty="0" smtClean="0"/>
            <a:t>. предельные цены</a:t>
          </a:r>
          <a:endParaRPr lang="ru-RU" dirty="0"/>
        </a:p>
      </dgm:t>
    </dgm:pt>
    <dgm:pt modelId="{BCE474E5-9434-4F9D-AF84-45D3CDBBFA87}" type="parTrans" cxnId="{3C895DC7-314C-41E3-ADE8-24C17DA112A5}">
      <dgm:prSet/>
      <dgm:spPr/>
      <dgm:t>
        <a:bodyPr/>
        <a:lstStyle/>
        <a:p>
          <a:endParaRPr lang="ru-RU"/>
        </a:p>
      </dgm:t>
    </dgm:pt>
    <dgm:pt modelId="{F0663560-8888-4101-816C-3F6A043BF536}" type="sibTrans" cxnId="{3C895DC7-314C-41E3-ADE8-24C17DA112A5}">
      <dgm:prSet/>
      <dgm:spPr/>
      <dgm:t>
        <a:bodyPr/>
        <a:lstStyle/>
        <a:p>
          <a:endParaRPr lang="ru-RU"/>
        </a:p>
      </dgm:t>
    </dgm:pt>
    <dgm:pt modelId="{B7B2D7E1-8CDB-4C9F-8321-DE749AE22746}">
      <dgm:prSet phldrT="[Текст]"/>
      <dgm:spPr>
        <a:solidFill>
          <a:schemeClr val="bg1">
            <a:lumMod val="85000"/>
            <a:alpha val="90000"/>
          </a:schemeClr>
        </a:solidFill>
      </dgm:spPr>
      <dgm:t>
        <a:bodyPr/>
        <a:lstStyle/>
        <a:p>
          <a:r>
            <a:rPr lang="ru-RU" dirty="0" smtClean="0"/>
            <a:t>государственные органы;</a:t>
          </a:r>
          <a:endParaRPr lang="ru-RU" dirty="0"/>
        </a:p>
      </dgm:t>
    </dgm:pt>
    <dgm:pt modelId="{31145424-5D0B-4EEF-B500-99C5B4151D4F}" type="parTrans" cxnId="{FC7637C7-F2D5-4A4E-8210-7C2F2A2AE53C}">
      <dgm:prSet/>
      <dgm:spPr/>
      <dgm:t>
        <a:bodyPr/>
        <a:lstStyle/>
        <a:p>
          <a:endParaRPr lang="ru-RU"/>
        </a:p>
      </dgm:t>
    </dgm:pt>
    <dgm:pt modelId="{478B562E-9437-498D-826F-B93375773C8A}" type="sibTrans" cxnId="{FC7637C7-F2D5-4A4E-8210-7C2F2A2AE53C}">
      <dgm:prSet/>
      <dgm:spPr/>
      <dgm:t>
        <a:bodyPr/>
        <a:lstStyle/>
        <a:p>
          <a:endParaRPr lang="ru-RU"/>
        </a:p>
      </dgm:t>
    </dgm:pt>
    <dgm:pt modelId="{839D8AE9-C197-4FBD-9436-8F90BA674901}">
      <dgm:prSet phldrT="[Текст]" custT="1"/>
      <dgm:spPr>
        <a:solidFill>
          <a:schemeClr val="bg1">
            <a:lumMod val="85000"/>
            <a:alpha val="90000"/>
          </a:schemeClr>
        </a:solidFill>
      </dgm:spPr>
      <dgm:t>
        <a:bodyPr/>
        <a:lstStyle/>
        <a:p>
          <a:r>
            <a:rPr lang="ru-RU" sz="1800" dirty="0" smtClean="0"/>
            <a:t>казенные учреждения </a:t>
          </a:r>
          <a:r>
            <a:rPr lang="en-US" sz="1800" dirty="0" smtClean="0"/>
            <a:t>(c 01.01.2017 </a:t>
          </a:r>
          <a:r>
            <a:rPr lang="ru-RU" sz="1800" dirty="0" smtClean="0"/>
            <a:t>за исключением казенных учреждений, которым в установленном порядке формируется гос. (</a:t>
          </a:r>
          <a:r>
            <a:rPr lang="ru-RU" sz="1800" dirty="0" err="1" smtClean="0"/>
            <a:t>мун</a:t>
          </a:r>
          <a:r>
            <a:rPr lang="ru-RU" sz="1800" dirty="0" smtClean="0"/>
            <a:t>) задание на оказание </a:t>
          </a:r>
          <a:r>
            <a:rPr lang="ru-RU" sz="1800" dirty="0" err="1" smtClean="0"/>
            <a:t>гос</a:t>
          </a:r>
          <a:r>
            <a:rPr lang="ru-RU" sz="1800" dirty="0" smtClean="0"/>
            <a:t> (</a:t>
          </a:r>
          <a:r>
            <a:rPr lang="ru-RU" sz="1800" dirty="0" err="1" smtClean="0"/>
            <a:t>мун</a:t>
          </a:r>
          <a:r>
            <a:rPr lang="ru-RU" sz="1800" dirty="0" smtClean="0"/>
            <a:t>) услуг, выполнение работ))</a:t>
          </a:r>
          <a:endParaRPr lang="ru-RU" sz="1800" dirty="0"/>
        </a:p>
      </dgm:t>
    </dgm:pt>
    <dgm:pt modelId="{848DA301-3B01-453F-9735-0852441E1FAF}" type="parTrans" cxnId="{A5754EAF-F118-45B6-B994-D2C89D02D290}">
      <dgm:prSet/>
      <dgm:spPr/>
      <dgm:t>
        <a:bodyPr/>
        <a:lstStyle/>
        <a:p>
          <a:endParaRPr lang="ru-RU"/>
        </a:p>
      </dgm:t>
    </dgm:pt>
    <dgm:pt modelId="{3D8C5024-0908-4AA9-A9E6-DD1A8914179F}" type="sibTrans" cxnId="{A5754EAF-F118-45B6-B994-D2C89D02D290}">
      <dgm:prSet/>
      <dgm:spPr/>
      <dgm:t>
        <a:bodyPr/>
        <a:lstStyle/>
        <a:p>
          <a:endParaRPr lang="ru-RU"/>
        </a:p>
      </dgm:t>
    </dgm:pt>
    <dgm:pt modelId="{CBA51876-D954-429E-8504-40198E6FD21F}">
      <dgm:prSet phldrT="[Текст]" custT="1"/>
      <dgm:spPr>
        <a:solidFill>
          <a:schemeClr val="bg1">
            <a:lumMod val="85000"/>
            <a:alpha val="90000"/>
          </a:schemeClr>
        </a:solidFill>
      </dgm:spPr>
      <dgm:t>
        <a:bodyPr/>
        <a:lstStyle/>
        <a:p>
          <a:r>
            <a:rPr lang="ru-RU" sz="1800" dirty="0" smtClean="0"/>
            <a:t>муниципальные органы;</a:t>
          </a:r>
          <a:endParaRPr lang="ru-RU" sz="1800" dirty="0"/>
        </a:p>
      </dgm:t>
    </dgm:pt>
    <dgm:pt modelId="{CC49B3B4-9E71-4B72-9F4E-E875678EB5E6}" type="parTrans" cxnId="{CCEDA6BA-C159-4442-AF3B-AB4802CBA5BC}">
      <dgm:prSet/>
      <dgm:spPr/>
      <dgm:t>
        <a:bodyPr/>
        <a:lstStyle/>
        <a:p>
          <a:endParaRPr lang="ru-RU"/>
        </a:p>
      </dgm:t>
    </dgm:pt>
    <dgm:pt modelId="{723DF063-5362-40BD-9E6D-6B6BA4A50159}" type="sibTrans" cxnId="{CCEDA6BA-C159-4442-AF3B-AB4802CBA5BC}">
      <dgm:prSet/>
      <dgm:spPr/>
      <dgm:t>
        <a:bodyPr/>
        <a:lstStyle/>
        <a:p>
          <a:endParaRPr lang="ru-RU"/>
        </a:p>
      </dgm:t>
    </dgm:pt>
    <dgm:pt modelId="{089D42CD-7546-4C2C-A781-D842D880BBDD}">
      <dgm:prSet phldrT="[Текст]" custT="1"/>
      <dgm:spPr>
        <a:solidFill>
          <a:schemeClr val="bg1">
            <a:lumMod val="85000"/>
            <a:alpha val="90000"/>
          </a:schemeClr>
        </a:solidFill>
      </dgm:spPr>
      <dgm:t>
        <a:bodyPr/>
        <a:lstStyle/>
        <a:p>
          <a:r>
            <a:rPr lang="ru-RU" sz="1800" dirty="0" smtClean="0"/>
            <a:t>внебюджетные фонды;</a:t>
          </a:r>
          <a:endParaRPr lang="ru-RU" sz="1800" dirty="0"/>
        </a:p>
      </dgm:t>
    </dgm:pt>
    <dgm:pt modelId="{0192A9B8-D8DA-483D-B213-BB11665CE41B}" type="parTrans" cxnId="{5B8DCBF6-612F-49F8-BA73-05D10CAB2DBF}">
      <dgm:prSet/>
      <dgm:spPr/>
      <dgm:t>
        <a:bodyPr/>
        <a:lstStyle/>
        <a:p>
          <a:endParaRPr lang="ru-RU"/>
        </a:p>
      </dgm:t>
    </dgm:pt>
    <dgm:pt modelId="{4B947FF2-F9C3-42D2-9CBB-E77CB0BBA7FB}" type="sibTrans" cxnId="{5B8DCBF6-612F-49F8-BA73-05D10CAB2DBF}">
      <dgm:prSet/>
      <dgm:spPr/>
      <dgm:t>
        <a:bodyPr/>
        <a:lstStyle/>
        <a:p>
          <a:endParaRPr lang="ru-RU"/>
        </a:p>
      </dgm:t>
    </dgm:pt>
    <dgm:pt modelId="{AF9E8DE8-21B7-43FB-A307-30A3529E9761}">
      <dgm:prSet/>
      <dgm:spPr>
        <a:solidFill>
          <a:schemeClr val="bg1">
            <a:lumMod val="85000"/>
            <a:alpha val="90000"/>
          </a:schemeClr>
        </a:solidFill>
      </dgm:spPr>
      <dgm:t>
        <a:bodyPr/>
        <a:lstStyle/>
        <a:p>
          <a:r>
            <a:rPr lang="ru-RU" smtClean="0"/>
            <a:t>муниципальные органы;</a:t>
          </a:r>
          <a:endParaRPr lang="ru-RU" dirty="0"/>
        </a:p>
      </dgm:t>
    </dgm:pt>
    <dgm:pt modelId="{F7682EF8-1E1E-4E6E-8F78-94FD9F358F72}" type="parTrans" cxnId="{85A150B4-BE4D-4256-8FF4-664C7A257431}">
      <dgm:prSet/>
      <dgm:spPr/>
      <dgm:t>
        <a:bodyPr/>
        <a:lstStyle/>
        <a:p>
          <a:endParaRPr lang="ru-RU"/>
        </a:p>
      </dgm:t>
    </dgm:pt>
    <dgm:pt modelId="{A6CF54C5-DE59-4CFB-A4FA-0FC6FDA69399}" type="sibTrans" cxnId="{85A150B4-BE4D-4256-8FF4-664C7A257431}">
      <dgm:prSet/>
      <dgm:spPr/>
      <dgm:t>
        <a:bodyPr/>
        <a:lstStyle/>
        <a:p>
          <a:endParaRPr lang="ru-RU"/>
        </a:p>
      </dgm:t>
    </dgm:pt>
    <dgm:pt modelId="{A9374CFE-7DF6-43AC-969D-8652C4DDF941}">
      <dgm:prSet/>
      <dgm:spPr>
        <a:solidFill>
          <a:schemeClr val="bg1">
            <a:lumMod val="85000"/>
            <a:alpha val="90000"/>
          </a:schemeClr>
        </a:solidFill>
      </dgm:spPr>
      <dgm:t>
        <a:bodyPr/>
        <a:lstStyle/>
        <a:p>
          <a:r>
            <a:rPr lang="ru-RU" smtClean="0"/>
            <a:t>внебюджетные фонды;</a:t>
          </a:r>
          <a:endParaRPr lang="ru-RU" dirty="0"/>
        </a:p>
      </dgm:t>
    </dgm:pt>
    <dgm:pt modelId="{3F560B5C-BDA9-4925-A0DF-5A499E76D059}" type="parTrans" cxnId="{6E734372-DC46-433C-804A-2CBDA4DFEA8D}">
      <dgm:prSet/>
      <dgm:spPr/>
      <dgm:t>
        <a:bodyPr/>
        <a:lstStyle/>
        <a:p>
          <a:endParaRPr lang="ru-RU"/>
        </a:p>
      </dgm:t>
    </dgm:pt>
    <dgm:pt modelId="{F7610B85-DABC-4605-A60D-1A513D18744D}" type="sibTrans" cxnId="{6E734372-DC46-433C-804A-2CBDA4DFEA8D}">
      <dgm:prSet/>
      <dgm:spPr/>
      <dgm:t>
        <a:bodyPr/>
        <a:lstStyle/>
        <a:p>
          <a:endParaRPr lang="ru-RU"/>
        </a:p>
      </dgm:t>
    </dgm:pt>
    <dgm:pt modelId="{E1D42277-363F-4140-96E6-3ABD14EFCC2C}">
      <dgm:prSet/>
      <dgm:spPr>
        <a:solidFill>
          <a:schemeClr val="bg1">
            <a:lumMod val="85000"/>
            <a:alpha val="90000"/>
          </a:schemeClr>
        </a:solidFill>
      </dgm:spPr>
      <dgm:t>
        <a:bodyPr/>
        <a:lstStyle/>
        <a:p>
          <a:r>
            <a:rPr lang="ru-RU" dirty="0" smtClean="0"/>
            <a:t>казенные учреждения;</a:t>
          </a:r>
          <a:endParaRPr lang="ru-RU" dirty="0"/>
        </a:p>
      </dgm:t>
    </dgm:pt>
    <dgm:pt modelId="{BA0F8368-8F96-4D78-865A-1EB38CF4D10E}" type="parTrans" cxnId="{F392028D-8F5D-4B55-B557-89E7702D44EB}">
      <dgm:prSet/>
      <dgm:spPr/>
      <dgm:t>
        <a:bodyPr/>
        <a:lstStyle/>
        <a:p>
          <a:endParaRPr lang="ru-RU"/>
        </a:p>
      </dgm:t>
    </dgm:pt>
    <dgm:pt modelId="{B1B2935B-64E6-4380-ADB2-3055EC9F213B}" type="sibTrans" cxnId="{F392028D-8F5D-4B55-B557-89E7702D44EB}">
      <dgm:prSet/>
      <dgm:spPr/>
      <dgm:t>
        <a:bodyPr/>
        <a:lstStyle/>
        <a:p>
          <a:endParaRPr lang="ru-RU"/>
        </a:p>
      </dgm:t>
    </dgm:pt>
    <dgm:pt modelId="{91BAAEE1-AF7F-4406-B8D3-CF6FB5977A82}">
      <dgm:prSet/>
      <dgm:spPr>
        <a:solidFill>
          <a:schemeClr val="bg1">
            <a:lumMod val="85000"/>
            <a:alpha val="90000"/>
          </a:schemeClr>
        </a:solidFill>
      </dgm:spPr>
      <dgm:t>
        <a:bodyPr/>
        <a:lstStyle/>
        <a:p>
          <a:r>
            <a:rPr lang="ru-RU" dirty="0" smtClean="0">
              <a:solidFill>
                <a:srgbClr val="FF0000"/>
              </a:solidFill>
            </a:rPr>
            <a:t>бюджетные учреждения</a:t>
          </a:r>
          <a:r>
            <a:rPr lang="en-US" dirty="0" smtClean="0">
              <a:solidFill>
                <a:srgbClr val="FF0000"/>
              </a:solidFill>
            </a:rPr>
            <a:t>;</a:t>
          </a:r>
          <a:endParaRPr lang="ru-RU" dirty="0">
            <a:solidFill>
              <a:srgbClr val="FF0000"/>
            </a:solidFill>
          </a:endParaRPr>
        </a:p>
      </dgm:t>
    </dgm:pt>
    <dgm:pt modelId="{4D9A03FB-73E5-4270-85FC-A6EBBB6EDDE8}" type="parTrans" cxnId="{9F348B0A-D2C7-4E49-9AEA-07CCD01DC283}">
      <dgm:prSet/>
      <dgm:spPr/>
      <dgm:t>
        <a:bodyPr/>
        <a:lstStyle/>
        <a:p>
          <a:endParaRPr lang="ru-RU"/>
        </a:p>
      </dgm:t>
    </dgm:pt>
    <dgm:pt modelId="{3B1DB8AC-25B8-4913-BE55-7A584C188DA9}" type="sibTrans" cxnId="{9F348B0A-D2C7-4E49-9AEA-07CCD01DC283}">
      <dgm:prSet/>
      <dgm:spPr/>
      <dgm:t>
        <a:bodyPr/>
        <a:lstStyle/>
        <a:p>
          <a:endParaRPr lang="ru-RU"/>
        </a:p>
      </dgm:t>
    </dgm:pt>
    <dgm:pt modelId="{5263A674-188F-4687-95B6-D07BB15D8A37}">
      <dgm:prSet/>
      <dgm:spPr>
        <a:solidFill>
          <a:schemeClr val="bg1">
            <a:lumMod val="85000"/>
            <a:alpha val="90000"/>
          </a:schemeClr>
        </a:solidFill>
      </dgm:spPr>
      <dgm:t>
        <a:bodyPr/>
        <a:lstStyle/>
        <a:p>
          <a:r>
            <a:rPr lang="ru-RU" dirty="0" smtClean="0">
              <a:solidFill>
                <a:srgbClr val="FF0000"/>
              </a:solidFill>
            </a:rPr>
            <a:t>С 01.01.2017 – унитарные предприятия</a:t>
          </a:r>
          <a:endParaRPr lang="ru-RU" dirty="0">
            <a:solidFill>
              <a:srgbClr val="FF0000"/>
            </a:solidFill>
          </a:endParaRPr>
        </a:p>
      </dgm:t>
    </dgm:pt>
    <dgm:pt modelId="{544B5BA2-BA0F-4F86-89D0-0748A491BBC1}" type="parTrans" cxnId="{BE0BABE6-5A66-43C2-A6D9-C923F6EE4474}">
      <dgm:prSet/>
      <dgm:spPr/>
    </dgm:pt>
    <dgm:pt modelId="{29CCCD55-3370-40D8-AB27-5D6D7BE06440}" type="sibTrans" cxnId="{BE0BABE6-5A66-43C2-A6D9-C923F6EE4474}">
      <dgm:prSet/>
      <dgm:spPr/>
    </dgm:pt>
    <dgm:pt modelId="{50443C44-9E20-426A-A409-5371F76183BD}" type="pres">
      <dgm:prSet presAssocID="{68383D3B-40B4-437D-A9C9-FC33FE110283}" presName="Name0" presStyleCnt="0">
        <dgm:presLayoutVars>
          <dgm:dir/>
          <dgm:animLvl val="lvl"/>
          <dgm:resizeHandles val="exact"/>
        </dgm:presLayoutVars>
      </dgm:prSet>
      <dgm:spPr/>
      <dgm:t>
        <a:bodyPr/>
        <a:lstStyle/>
        <a:p>
          <a:endParaRPr lang="ru-RU"/>
        </a:p>
      </dgm:t>
    </dgm:pt>
    <dgm:pt modelId="{5ACCF430-7904-4F3A-BA60-DD37D78D4BB0}" type="pres">
      <dgm:prSet presAssocID="{C66D50D1-5344-4531-B321-1DA27BF3A966}" presName="linNode" presStyleCnt="0"/>
      <dgm:spPr/>
    </dgm:pt>
    <dgm:pt modelId="{CC90056B-4887-4B61-8041-A4A09898C03B}" type="pres">
      <dgm:prSet presAssocID="{C66D50D1-5344-4531-B321-1DA27BF3A966}" presName="parentText" presStyleLbl="node1" presStyleIdx="0" presStyleCnt="2" custScaleY="45848" custLinFactNeighborY="-623">
        <dgm:presLayoutVars>
          <dgm:chMax val="1"/>
          <dgm:bulletEnabled val="1"/>
        </dgm:presLayoutVars>
      </dgm:prSet>
      <dgm:spPr/>
      <dgm:t>
        <a:bodyPr/>
        <a:lstStyle/>
        <a:p>
          <a:endParaRPr lang="ru-RU"/>
        </a:p>
      </dgm:t>
    </dgm:pt>
    <dgm:pt modelId="{0283E5C9-C727-4BE6-B49A-548865572D55}" type="pres">
      <dgm:prSet presAssocID="{C66D50D1-5344-4531-B321-1DA27BF3A966}" presName="descendantText" presStyleLbl="alignAccFollowNode1" presStyleIdx="0" presStyleCnt="2" custScaleY="58858">
        <dgm:presLayoutVars>
          <dgm:bulletEnabled val="1"/>
        </dgm:presLayoutVars>
      </dgm:prSet>
      <dgm:spPr/>
      <dgm:t>
        <a:bodyPr/>
        <a:lstStyle/>
        <a:p>
          <a:endParaRPr lang="ru-RU"/>
        </a:p>
      </dgm:t>
    </dgm:pt>
    <dgm:pt modelId="{67DC1C44-3E59-4DA1-9F77-2637F4F7344D}" type="pres">
      <dgm:prSet presAssocID="{649EB554-9325-45C2-B936-9CB5A29BF7BE}" presName="sp" presStyleCnt="0"/>
      <dgm:spPr/>
    </dgm:pt>
    <dgm:pt modelId="{8D541905-6CBA-4EC3-A810-CF16A1849C7B}" type="pres">
      <dgm:prSet presAssocID="{FCF30086-7661-4762-912E-85C031F3ED69}" presName="linNode" presStyleCnt="0"/>
      <dgm:spPr/>
    </dgm:pt>
    <dgm:pt modelId="{23DC0E3E-7D1F-4B46-9525-8ECD24E58539}" type="pres">
      <dgm:prSet presAssocID="{FCF30086-7661-4762-912E-85C031F3ED69}" presName="parentText" presStyleLbl="node1" presStyleIdx="1" presStyleCnt="2" custScaleY="53345" custLinFactNeighborX="-215" custLinFactNeighborY="-2247">
        <dgm:presLayoutVars>
          <dgm:chMax val="1"/>
          <dgm:bulletEnabled val="1"/>
        </dgm:presLayoutVars>
      </dgm:prSet>
      <dgm:spPr/>
      <dgm:t>
        <a:bodyPr/>
        <a:lstStyle/>
        <a:p>
          <a:endParaRPr lang="ru-RU"/>
        </a:p>
      </dgm:t>
    </dgm:pt>
    <dgm:pt modelId="{FD66D76D-3CBB-490D-A045-FB3BB94614DE}" type="pres">
      <dgm:prSet presAssocID="{FCF30086-7661-4762-912E-85C031F3ED69}" presName="descendantText" presStyleLbl="alignAccFollowNode1" presStyleIdx="1" presStyleCnt="2" custScaleY="63560" custLinFactNeighborX="-391" custLinFactNeighborY="-4369">
        <dgm:presLayoutVars>
          <dgm:bulletEnabled val="1"/>
        </dgm:presLayoutVars>
      </dgm:prSet>
      <dgm:spPr/>
      <dgm:t>
        <a:bodyPr/>
        <a:lstStyle/>
        <a:p>
          <a:endParaRPr lang="ru-RU"/>
        </a:p>
      </dgm:t>
    </dgm:pt>
  </dgm:ptLst>
  <dgm:cxnLst>
    <dgm:cxn modelId="{9F348B0A-D2C7-4E49-9AEA-07CCD01DC283}" srcId="{FCF30086-7661-4762-912E-85C031F3ED69}" destId="{91BAAEE1-AF7F-4406-B8D3-CF6FB5977A82}" srcOrd="4" destOrd="0" parTransId="{4D9A03FB-73E5-4270-85FC-A6EBBB6EDDE8}" sibTransId="{3B1DB8AC-25B8-4913-BE55-7A584C188DA9}"/>
    <dgm:cxn modelId="{BE0BABE6-5A66-43C2-A6D9-C923F6EE4474}" srcId="{FCF30086-7661-4762-912E-85C031F3ED69}" destId="{5263A674-188F-4687-95B6-D07BB15D8A37}" srcOrd="5" destOrd="0" parTransId="{544B5BA2-BA0F-4F86-89D0-0748A491BBC1}" sibTransId="{29CCCD55-3370-40D8-AB27-5D6D7BE06440}"/>
    <dgm:cxn modelId="{AF29B691-832F-47A7-94AB-8A209A214282}" type="presOf" srcId="{91BAAEE1-AF7F-4406-B8D3-CF6FB5977A82}" destId="{FD66D76D-3CBB-490D-A045-FB3BB94614DE}" srcOrd="0" destOrd="4" presId="urn:microsoft.com/office/officeart/2005/8/layout/vList5"/>
    <dgm:cxn modelId="{FAB817C7-D0E8-41AB-80A7-D722024380FA}" type="presOf" srcId="{B7B2D7E1-8CDB-4C9F-8321-DE749AE22746}" destId="{FD66D76D-3CBB-490D-A045-FB3BB94614DE}" srcOrd="0" destOrd="0" presId="urn:microsoft.com/office/officeart/2005/8/layout/vList5"/>
    <dgm:cxn modelId="{FC7637C7-F2D5-4A4E-8210-7C2F2A2AE53C}" srcId="{FCF30086-7661-4762-912E-85C031F3ED69}" destId="{B7B2D7E1-8CDB-4C9F-8321-DE749AE22746}" srcOrd="0" destOrd="0" parTransId="{31145424-5D0B-4EEF-B500-99C5B4151D4F}" sibTransId="{478B562E-9437-498D-826F-B93375773C8A}"/>
    <dgm:cxn modelId="{D644FF46-E7F8-46D3-A09B-94DEC987B506}" type="presOf" srcId="{3F677F6C-3B63-4095-BCA8-D07F8277AD89}" destId="{0283E5C9-C727-4BE6-B49A-548865572D55}" srcOrd="0" destOrd="0" presId="urn:microsoft.com/office/officeart/2005/8/layout/vList5"/>
    <dgm:cxn modelId="{8987C76C-B301-461A-B8F5-616F0D6996ED}" type="presOf" srcId="{68383D3B-40B4-437D-A9C9-FC33FE110283}" destId="{50443C44-9E20-426A-A409-5371F76183BD}" srcOrd="0" destOrd="0" presId="urn:microsoft.com/office/officeart/2005/8/layout/vList5"/>
    <dgm:cxn modelId="{133F3239-7828-46D1-A122-7D3FCDE24B44}" type="presOf" srcId="{CBA51876-D954-429E-8504-40198E6FD21F}" destId="{0283E5C9-C727-4BE6-B49A-548865572D55}" srcOrd="0" destOrd="1" presId="urn:microsoft.com/office/officeart/2005/8/layout/vList5"/>
    <dgm:cxn modelId="{2DE37A3A-AF36-4273-8348-FFF40964861B}" type="presOf" srcId="{839D8AE9-C197-4FBD-9436-8F90BA674901}" destId="{0283E5C9-C727-4BE6-B49A-548865572D55}" srcOrd="0" destOrd="3" presId="urn:microsoft.com/office/officeart/2005/8/layout/vList5"/>
    <dgm:cxn modelId="{9480718F-3E8E-46B5-A867-AC69D21C1BD1}" srcId="{68383D3B-40B4-437D-A9C9-FC33FE110283}" destId="{C66D50D1-5344-4531-B321-1DA27BF3A966}" srcOrd="0" destOrd="0" parTransId="{E166BAA2-1582-4706-A487-9972F375CDFF}" sibTransId="{649EB554-9325-45C2-B936-9CB5A29BF7BE}"/>
    <dgm:cxn modelId="{5B8DCBF6-612F-49F8-BA73-05D10CAB2DBF}" srcId="{C66D50D1-5344-4531-B321-1DA27BF3A966}" destId="{089D42CD-7546-4C2C-A781-D842D880BBDD}" srcOrd="2" destOrd="0" parTransId="{0192A9B8-D8DA-483D-B213-BB11665CE41B}" sibTransId="{4B947FF2-F9C3-42D2-9CBB-E77CB0BBA7FB}"/>
    <dgm:cxn modelId="{41C6E19D-1363-478C-84C3-ACB366E0B694}" srcId="{C66D50D1-5344-4531-B321-1DA27BF3A966}" destId="{3F677F6C-3B63-4095-BCA8-D07F8277AD89}" srcOrd="0" destOrd="0" parTransId="{A4578FCE-1B0E-4649-87E5-3CD1852EA3D5}" sibTransId="{6D244AFF-698A-4A21-8D85-B58E0BBC96D1}"/>
    <dgm:cxn modelId="{F392028D-8F5D-4B55-B557-89E7702D44EB}" srcId="{FCF30086-7661-4762-912E-85C031F3ED69}" destId="{E1D42277-363F-4140-96E6-3ABD14EFCC2C}" srcOrd="3" destOrd="0" parTransId="{BA0F8368-8F96-4D78-865A-1EB38CF4D10E}" sibTransId="{B1B2935B-64E6-4380-ADB2-3055EC9F213B}"/>
    <dgm:cxn modelId="{A5754EAF-F118-45B6-B994-D2C89D02D290}" srcId="{C66D50D1-5344-4531-B321-1DA27BF3A966}" destId="{839D8AE9-C197-4FBD-9436-8F90BA674901}" srcOrd="3" destOrd="0" parTransId="{848DA301-3B01-453F-9735-0852441E1FAF}" sibTransId="{3D8C5024-0908-4AA9-A9E6-DD1A8914179F}"/>
    <dgm:cxn modelId="{FEA1C3AC-4D42-485D-893B-B04F47E33D85}" type="presOf" srcId="{AF9E8DE8-21B7-43FB-A307-30A3529E9761}" destId="{FD66D76D-3CBB-490D-A045-FB3BB94614DE}" srcOrd="0" destOrd="1" presId="urn:microsoft.com/office/officeart/2005/8/layout/vList5"/>
    <dgm:cxn modelId="{75674E6B-72DE-4FC0-941D-B46775CD2CD9}" type="presOf" srcId="{089D42CD-7546-4C2C-A781-D842D880BBDD}" destId="{0283E5C9-C727-4BE6-B49A-548865572D55}" srcOrd="0" destOrd="2" presId="urn:microsoft.com/office/officeart/2005/8/layout/vList5"/>
    <dgm:cxn modelId="{CCEDA6BA-C159-4442-AF3B-AB4802CBA5BC}" srcId="{C66D50D1-5344-4531-B321-1DA27BF3A966}" destId="{CBA51876-D954-429E-8504-40198E6FD21F}" srcOrd="1" destOrd="0" parTransId="{CC49B3B4-9E71-4B72-9F4E-E875678EB5E6}" sibTransId="{723DF063-5362-40BD-9E6D-6B6BA4A50159}"/>
    <dgm:cxn modelId="{85A150B4-BE4D-4256-8FF4-664C7A257431}" srcId="{FCF30086-7661-4762-912E-85C031F3ED69}" destId="{AF9E8DE8-21B7-43FB-A307-30A3529E9761}" srcOrd="1" destOrd="0" parTransId="{F7682EF8-1E1E-4E6E-8F78-94FD9F358F72}" sibTransId="{A6CF54C5-DE59-4CFB-A4FA-0FC6FDA69399}"/>
    <dgm:cxn modelId="{5B72C386-E711-49E8-A531-212CD53F7D7D}" type="presOf" srcId="{FCF30086-7661-4762-912E-85C031F3ED69}" destId="{23DC0E3E-7D1F-4B46-9525-8ECD24E58539}" srcOrd="0" destOrd="0" presId="urn:microsoft.com/office/officeart/2005/8/layout/vList5"/>
    <dgm:cxn modelId="{7BF500FB-9BA6-4637-B6CA-70354E206540}" type="presOf" srcId="{A9374CFE-7DF6-43AC-969D-8652C4DDF941}" destId="{FD66D76D-3CBB-490D-A045-FB3BB94614DE}" srcOrd="0" destOrd="2" presId="urn:microsoft.com/office/officeart/2005/8/layout/vList5"/>
    <dgm:cxn modelId="{FAC1BEB2-4C63-4844-8AAE-15D73FA533FB}" type="presOf" srcId="{E1D42277-363F-4140-96E6-3ABD14EFCC2C}" destId="{FD66D76D-3CBB-490D-A045-FB3BB94614DE}" srcOrd="0" destOrd="3" presId="urn:microsoft.com/office/officeart/2005/8/layout/vList5"/>
    <dgm:cxn modelId="{6E734372-DC46-433C-804A-2CBDA4DFEA8D}" srcId="{FCF30086-7661-4762-912E-85C031F3ED69}" destId="{A9374CFE-7DF6-43AC-969D-8652C4DDF941}" srcOrd="2" destOrd="0" parTransId="{3F560B5C-BDA9-4925-A0DF-5A499E76D059}" sibTransId="{F7610B85-DABC-4605-A60D-1A513D18744D}"/>
    <dgm:cxn modelId="{8CB89D57-5826-4DC4-9453-97B5132A9495}" type="presOf" srcId="{5263A674-188F-4687-95B6-D07BB15D8A37}" destId="{FD66D76D-3CBB-490D-A045-FB3BB94614DE}" srcOrd="0" destOrd="5" presId="urn:microsoft.com/office/officeart/2005/8/layout/vList5"/>
    <dgm:cxn modelId="{3C895DC7-314C-41E3-ADE8-24C17DA112A5}" srcId="{68383D3B-40B4-437D-A9C9-FC33FE110283}" destId="{FCF30086-7661-4762-912E-85C031F3ED69}" srcOrd="1" destOrd="0" parTransId="{BCE474E5-9434-4F9D-AF84-45D3CDBBFA87}" sibTransId="{F0663560-8888-4101-816C-3F6A043BF536}"/>
    <dgm:cxn modelId="{7313BE93-8437-4F90-B345-DD241A6A72BD}" type="presOf" srcId="{C66D50D1-5344-4531-B321-1DA27BF3A966}" destId="{CC90056B-4887-4B61-8041-A4A09898C03B}" srcOrd="0" destOrd="0" presId="urn:microsoft.com/office/officeart/2005/8/layout/vList5"/>
    <dgm:cxn modelId="{515066C1-651F-4A30-A76B-21F01843DD42}" type="presParOf" srcId="{50443C44-9E20-426A-A409-5371F76183BD}" destId="{5ACCF430-7904-4F3A-BA60-DD37D78D4BB0}" srcOrd="0" destOrd="0" presId="urn:microsoft.com/office/officeart/2005/8/layout/vList5"/>
    <dgm:cxn modelId="{A4227CB1-5737-4256-8EBE-2BC05C534568}" type="presParOf" srcId="{5ACCF430-7904-4F3A-BA60-DD37D78D4BB0}" destId="{CC90056B-4887-4B61-8041-A4A09898C03B}" srcOrd="0" destOrd="0" presId="urn:microsoft.com/office/officeart/2005/8/layout/vList5"/>
    <dgm:cxn modelId="{EE714A40-A1B9-4A95-80D6-D71D2784784F}" type="presParOf" srcId="{5ACCF430-7904-4F3A-BA60-DD37D78D4BB0}" destId="{0283E5C9-C727-4BE6-B49A-548865572D55}" srcOrd="1" destOrd="0" presId="urn:microsoft.com/office/officeart/2005/8/layout/vList5"/>
    <dgm:cxn modelId="{B18DF251-88CF-424D-BDBE-2979C3ADC770}" type="presParOf" srcId="{50443C44-9E20-426A-A409-5371F76183BD}" destId="{67DC1C44-3E59-4DA1-9F77-2637F4F7344D}" srcOrd="1" destOrd="0" presId="urn:microsoft.com/office/officeart/2005/8/layout/vList5"/>
    <dgm:cxn modelId="{9812B872-A673-4005-A0FB-78EA504FB047}" type="presParOf" srcId="{50443C44-9E20-426A-A409-5371F76183BD}" destId="{8D541905-6CBA-4EC3-A810-CF16A1849C7B}" srcOrd="2" destOrd="0" presId="urn:microsoft.com/office/officeart/2005/8/layout/vList5"/>
    <dgm:cxn modelId="{664D403F-BDE1-4EE3-9CEA-764551F1F674}" type="presParOf" srcId="{8D541905-6CBA-4EC3-A810-CF16A1849C7B}" destId="{23DC0E3E-7D1F-4B46-9525-8ECD24E58539}" srcOrd="0" destOrd="0" presId="urn:microsoft.com/office/officeart/2005/8/layout/vList5"/>
    <dgm:cxn modelId="{CE48FB91-15F6-46EC-A7EA-A89B13AEFB67}" type="presParOf" srcId="{8D541905-6CBA-4EC3-A810-CF16A1849C7B}" destId="{FD66D76D-3CBB-490D-A045-FB3BB94614D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CEE8A72-CE29-44A6-86A3-DC5F560E0C87}" type="doc">
      <dgm:prSet loTypeId="urn:microsoft.com/office/officeart/2011/layout/TabList" loCatId="list" qsTypeId="urn:microsoft.com/office/officeart/2005/8/quickstyle/simple3" qsCatId="simple" csTypeId="urn:microsoft.com/office/officeart/2005/8/colors/accent1_2" csCatId="accent1" phldr="1"/>
      <dgm:spPr/>
      <dgm:t>
        <a:bodyPr/>
        <a:lstStyle/>
        <a:p>
          <a:endParaRPr lang="ru-RU"/>
        </a:p>
      </dgm:t>
    </dgm:pt>
    <dgm:pt modelId="{9D995545-4698-4944-8C40-AFDC25E8E9A3}">
      <dgm:prSet phldrT="[Текст]"/>
      <dgm:spPr/>
      <dgm:t>
        <a:bodyPr/>
        <a:lstStyle/>
        <a:p>
          <a:r>
            <a:rPr lang="ru-RU" dirty="0" smtClean="0"/>
            <a:t>Обязательный перечень ТРУ</a:t>
          </a:r>
          <a:endParaRPr lang="ru-RU" dirty="0"/>
        </a:p>
      </dgm:t>
    </dgm:pt>
    <dgm:pt modelId="{5905A5A3-EA70-4052-BB8E-66779D423F5C}" type="parTrans" cxnId="{07ED2CD4-BA27-4A03-99D0-59021EBDE8A1}">
      <dgm:prSet/>
      <dgm:spPr/>
      <dgm:t>
        <a:bodyPr/>
        <a:lstStyle/>
        <a:p>
          <a:endParaRPr lang="ru-RU"/>
        </a:p>
      </dgm:t>
    </dgm:pt>
    <dgm:pt modelId="{432196D3-BB34-4063-9110-97236B0AF0ED}" type="sibTrans" cxnId="{07ED2CD4-BA27-4A03-99D0-59021EBDE8A1}">
      <dgm:prSet/>
      <dgm:spPr/>
      <dgm:t>
        <a:bodyPr/>
        <a:lstStyle/>
        <a:p>
          <a:endParaRPr lang="ru-RU"/>
        </a:p>
      </dgm:t>
    </dgm:pt>
    <dgm:pt modelId="{C25CF0DE-798C-4623-81C8-2A60C4E39673}">
      <dgm:prSet phldrT="[Текст]" custT="1"/>
      <dgm:spPr/>
      <dgm:t>
        <a:bodyPr/>
        <a:lstStyle/>
        <a:p>
          <a:r>
            <a:rPr lang="ru-RU" sz="2400" dirty="0" smtClean="0"/>
            <a:t>    У заказчиков всех уровней одинаковый</a:t>
          </a:r>
          <a:endParaRPr lang="ru-RU" sz="2200" dirty="0"/>
        </a:p>
      </dgm:t>
    </dgm:pt>
    <dgm:pt modelId="{C1791124-E5EB-4738-ABE1-2F1A40B47219}" type="parTrans" cxnId="{F42E0D5D-6265-4429-968C-6EB7BD8119AF}">
      <dgm:prSet/>
      <dgm:spPr/>
      <dgm:t>
        <a:bodyPr/>
        <a:lstStyle/>
        <a:p>
          <a:endParaRPr lang="ru-RU"/>
        </a:p>
      </dgm:t>
    </dgm:pt>
    <dgm:pt modelId="{2E74C67A-1BED-4D5E-A3EE-F1089EBB24BA}" type="sibTrans" cxnId="{F42E0D5D-6265-4429-968C-6EB7BD8119AF}">
      <dgm:prSet/>
      <dgm:spPr/>
      <dgm:t>
        <a:bodyPr/>
        <a:lstStyle/>
        <a:p>
          <a:endParaRPr lang="ru-RU"/>
        </a:p>
      </dgm:t>
    </dgm:pt>
    <dgm:pt modelId="{DE89EB06-5384-45CF-ADE8-8B60C57E75F3}">
      <dgm:prSet phldrT="[Текст]" custT="1"/>
      <dgm:spPr/>
      <dgm:t>
        <a:bodyPr/>
        <a:lstStyle/>
        <a:p>
          <a:r>
            <a:rPr lang="ru-RU" sz="1800" dirty="0" smtClean="0"/>
            <a:t>Вид ТРУ = ХХ.ХХ.ХХ ОКПД (6-значный код)</a:t>
          </a:r>
          <a:endParaRPr lang="ru-RU" sz="1800" dirty="0"/>
        </a:p>
      </dgm:t>
    </dgm:pt>
    <dgm:pt modelId="{F10074C1-7462-4A5A-AF4F-BB6F1B1B78C7}" type="parTrans" cxnId="{4F42EC2D-1F8E-4F88-8C2E-41F483927855}">
      <dgm:prSet/>
      <dgm:spPr/>
      <dgm:t>
        <a:bodyPr/>
        <a:lstStyle/>
        <a:p>
          <a:endParaRPr lang="ru-RU"/>
        </a:p>
      </dgm:t>
    </dgm:pt>
    <dgm:pt modelId="{EA3C4B40-E095-43FA-9001-3EC4C1F62B37}" type="sibTrans" cxnId="{4F42EC2D-1F8E-4F88-8C2E-41F483927855}">
      <dgm:prSet/>
      <dgm:spPr/>
      <dgm:t>
        <a:bodyPr/>
        <a:lstStyle/>
        <a:p>
          <a:endParaRPr lang="ru-RU"/>
        </a:p>
      </dgm:t>
    </dgm:pt>
    <dgm:pt modelId="{7501CC8E-6FB7-4E43-8A2E-78D6AD0E2C41}">
      <dgm:prSet phldrT="[Текст]"/>
      <dgm:spPr/>
      <dgm:t>
        <a:bodyPr/>
        <a:lstStyle/>
        <a:p>
          <a:r>
            <a:rPr lang="ru-RU" dirty="0" smtClean="0"/>
            <a:t>Ведомственный перечень ТРУ</a:t>
          </a:r>
          <a:endParaRPr lang="ru-RU" dirty="0"/>
        </a:p>
      </dgm:t>
    </dgm:pt>
    <dgm:pt modelId="{A71C84E5-4008-42FA-BACC-162BAE0CB2ED}" type="parTrans" cxnId="{F6098C1C-3AC9-40F7-B4CF-73A9072DF7F8}">
      <dgm:prSet/>
      <dgm:spPr/>
      <dgm:t>
        <a:bodyPr/>
        <a:lstStyle/>
        <a:p>
          <a:endParaRPr lang="ru-RU"/>
        </a:p>
      </dgm:t>
    </dgm:pt>
    <dgm:pt modelId="{C14FD2A7-115E-406F-9B9E-383339BDFF34}" type="sibTrans" cxnId="{F6098C1C-3AC9-40F7-B4CF-73A9072DF7F8}">
      <dgm:prSet/>
      <dgm:spPr/>
      <dgm:t>
        <a:bodyPr/>
        <a:lstStyle/>
        <a:p>
          <a:endParaRPr lang="ru-RU"/>
        </a:p>
      </dgm:t>
    </dgm:pt>
    <dgm:pt modelId="{E9BDE76F-A9AF-4605-9289-F81B8DB32237}">
      <dgm:prSet phldrT="[Текст]"/>
      <dgm:spPr/>
      <dgm:t>
        <a:bodyPr/>
        <a:lstStyle/>
        <a:p>
          <a:r>
            <a:rPr lang="ru-RU" dirty="0" smtClean="0"/>
            <a:t>Формирует ГРБС с учетом критериев отбора</a:t>
          </a:r>
          <a:endParaRPr lang="ru-RU" dirty="0"/>
        </a:p>
      </dgm:t>
    </dgm:pt>
    <dgm:pt modelId="{6FC86121-FC2F-4B33-BC7A-CD25BC0D7E96}" type="parTrans" cxnId="{C637F0C3-1BA3-44D7-ACBC-C5D810E6C540}">
      <dgm:prSet/>
      <dgm:spPr/>
      <dgm:t>
        <a:bodyPr/>
        <a:lstStyle/>
        <a:p>
          <a:endParaRPr lang="ru-RU"/>
        </a:p>
      </dgm:t>
    </dgm:pt>
    <dgm:pt modelId="{B268C1BB-8644-4BA4-9187-744AE1F32028}" type="sibTrans" cxnId="{C637F0C3-1BA3-44D7-ACBC-C5D810E6C540}">
      <dgm:prSet/>
      <dgm:spPr/>
      <dgm:t>
        <a:bodyPr/>
        <a:lstStyle/>
        <a:p>
          <a:endParaRPr lang="ru-RU"/>
        </a:p>
      </dgm:t>
    </dgm:pt>
    <dgm:pt modelId="{FCD7572E-E605-4210-8242-E6EEF44DEBDB}">
      <dgm:prSet phldrT="[Текст]" custT="1"/>
      <dgm:spPr/>
      <dgm:t>
        <a:bodyPr/>
        <a:lstStyle/>
        <a:p>
          <a:pPr algn="l"/>
          <a:r>
            <a:rPr lang="ru-RU" sz="1800" dirty="0" smtClean="0"/>
            <a:t>Включает виды ТРУ из обязательного перечня с конкретизацией;</a:t>
          </a:r>
          <a:endParaRPr lang="ru-RU" sz="1800" dirty="0"/>
        </a:p>
      </dgm:t>
    </dgm:pt>
    <dgm:pt modelId="{8E330D13-CC6F-42B0-BCB5-E3461A37B608}" type="parTrans" cxnId="{C7565318-1682-4D62-83F8-C7434C505792}">
      <dgm:prSet/>
      <dgm:spPr/>
      <dgm:t>
        <a:bodyPr/>
        <a:lstStyle/>
        <a:p>
          <a:endParaRPr lang="ru-RU"/>
        </a:p>
      </dgm:t>
    </dgm:pt>
    <dgm:pt modelId="{3089C037-AC3B-4C68-A73E-EFE48D705915}" type="sibTrans" cxnId="{C7565318-1682-4D62-83F8-C7434C505792}">
      <dgm:prSet/>
      <dgm:spPr/>
      <dgm:t>
        <a:bodyPr/>
        <a:lstStyle/>
        <a:p>
          <a:endParaRPr lang="ru-RU"/>
        </a:p>
      </dgm:t>
    </dgm:pt>
    <dgm:pt modelId="{0F684937-7B50-4DD0-BFC6-571B22D97A90}">
      <dgm:prSet phldrT="[Текст]" custT="1"/>
      <dgm:spPr/>
      <dgm:t>
        <a:bodyPr/>
        <a:lstStyle/>
        <a:p>
          <a:r>
            <a:rPr lang="ru-RU" sz="1800" dirty="0" smtClean="0"/>
            <a:t>Ноутбуки, планшеты (30.02.12)</a:t>
          </a:r>
          <a:endParaRPr lang="ru-RU" sz="1800" dirty="0"/>
        </a:p>
      </dgm:t>
    </dgm:pt>
    <dgm:pt modelId="{1A89A591-F535-4DC6-8C0D-47AB1E4D4792}" type="parTrans" cxnId="{70D94ED1-75AF-4D1B-B43C-D210A91E89C5}">
      <dgm:prSet/>
      <dgm:spPr/>
      <dgm:t>
        <a:bodyPr/>
        <a:lstStyle/>
        <a:p>
          <a:endParaRPr lang="ru-RU"/>
        </a:p>
      </dgm:t>
    </dgm:pt>
    <dgm:pt modelId="{DECEF0BF-C4BA-4C86-B7B2-ADE7454802F6}" type="sibTrans" cxnId="{70D94ED1-75AF-4D1B-B43C-D210A91E89C5}">
      <dgm:prSet/>
      <dgm:spPr/>
      <dgm:t>
        <a:bodyPr/>
        <a:lstStyle/>
        <a:p>
          <a:endParaRPr lang="ru-RU"/>
        </a:p>
      </dgm:t>
    </dgm:pt>
    <dgm:pt modelId="{DE195CE9-0152-4675-80CB-58356C7339B1}">
      <dgm:prSet phldrT="[Текст]" custT="1"/>
      <dgm:spPr/>
      <dgm:t>
        <a:bodyPr/>
        <a:lstStyle/>
        <a:p>
          <a:r>
            <a:rPr lang="ru-RU" sz="1800" dirty="0" smtClean="0"/>
            <a:t>На федеральном уровне ППРФ от 02.09.2015 №927</a:t>
          </a:r>
          <a:endParaRPr lang="ru-RU" sz="1800" dirty="0"/>
        </a:p>
      </dgm:t>
    </dgm:pt>
    <dgm:pt modelId="{988211B6-7F9C-4740-99CE-0D7E7A7C1914}" type="parTrans" cxnId="{7DF1BAB0-537D-4C3E-9678-EC06E561EC90}">
      <dgm:prSet/>
      <dgm:spPr/>
      <dgm:t>
        <a:bodyPr/>
        <a:lstStyle/>
        <a:p>
          <a:endParaRPr lang="ru-RU"/>
        </a:p>
      </dgm:t>
    </dgm:pt>
    <dgm:pt modelId="{E8E36511-F8CE-445A-863C-9937A198283C}" type="sibTrans" cxnId="{7DF1BAB0-537D-4C3E-9678-EC06E561EC90}">
      <dgm:prSet/>
      <dgm:spPr/>
      <dgm:t>
        <a:bodyPr/>
        <a:lstStyle/>
        <a:p>
          <a:endParaRPr lang="ru-RU"/>
        </a:p>
      </dgm:t>
    </dgm:pt>
    <dgm:pt modelId="{46F834CC-279D-4C75-B792-0877F9102324}">
      <dgm:prSet phldrT="[Текст]" custT="1"/>
      <dgm:spPr/>
      <dgm:t>
        <a:bodyPr/>
        <a:lstStyle/>
        <a:p>
          <a:r>
            <a:rPr lang="ru-RU" sz="1800" dirty="0" smtClean="0"/>
            <a:t>Компьютеры персональные, рабочие станции (30.02.15)</a:t>
          </a:r>
          <a:endParaRPr lang="ru-RU" sz="1800" dirty="0"/>
        </a:p>
      </dgm:t>
    </dgm:pt>
    <dgm:pt modelId="{7D754EB5-CD17-48A9-9B46-18794AD7835F}" type="parTrans" cxnId="{38B96283-B3B5-4AEB-8B87-4A5D195F23A8}">
      <dgm:prSet/>
      <dgm:spPr/>
      <dgm:t>
        <a:bodyPr/>
        <a:lstStyle/>
        <a:p>
          <a:endParaRPr lang="ru-RU"/>
        </a:p>
      </dgm:t>
    </dgm:pt>
    <dgm:pt modelId="{049D40A5-551C-4019-B4F9-9078416D657F}" type="sibTrans" cxnId="{38B96283-B3B5-4AEB-8B87-4A5D195F23A8}">
      <dgm:prSet/>
      <dgm:spPr/>
      <dgm:t>
        <a:bodyPr/>
        <a:lstStyle/>
        <a:p>
          <a:endParaRPr lang="ru-RU"/>
        </a:p>
      </dgm:t>
    </dgm:pt>
    <dgm:pt modelId="{887578DE-D5B8-4BE3-BCCC-FC32C35099B3}">
      <dgm:prSet phldrT="[Текст]" custT="1"/>
      <dgm:spPr/>
      <dgm:t>
        <a:bodyPr/>
        <a:lstStyle/>
        <a:p>
          <a:r>
            <a:rPr lang="ru-RU" sz="1800" dirty="0" smtClean="0"/>
            <a:t>МФУ, принтеры, сканеры (30.02.16)</a:t>
          </a:r>
          <a:endParaRPr lang="ru-RU" sz="1800" dirty="0"/>
        </a:p>
      </dgm:t>
    </dgm:pt>
    <dgm:pt modelId="{C5166951-5AE7-4B0B-9D3F-87DB783B16F6}" type="parTrans" cxnId="{9DB25591-37A4-48D2-B56E-2FBCB7C6A671}">
      <dgm:prSet/>
      <dgm:spPr/>
      <dgm:t>
        <a:bodyPr/>
        <a:lstStyle/>
        <a:p>
          <a:endParaRPr lang="ru-RU"/>
        </a:p>
      </dgm:t>
    </dgm:pt>
    <dgm:pt modelId="{D9338C4E-1A57-473D-93EE-6B504D415E5A}" type="sibTrans" cxnId="{9DB25591-37A4-48D2-B56E-2FBCB7C6A671}">
      <dgm:prSet/>
      <dgm:spPr/>
      <dgm:t>
        <a:bodyPr/>
        <a:lstStyle/>
        <a:p>
          <a:endParaRPr lang="ru-RU"/>
        </a:p>
      </dgm:t>
    </dgm:pt>
    <dgm:pt modelId="{97B35522-EB12-4C29-9D08-2BEF98971D85}">
      <dgm:prSet phldrT="[Текст]" custT="1"/>
      <dgm:spPr/>
      <dgm:t>
        <a:bodyPr/>
        <a:lstStyle/>
        <a:p>
          <a:r>
            <a:rPr lang="ru-RU" sz="1800" dirty="0" smtClean="0"/>
            <a:t>Телефоны мобильные (32.20.11)</a:t>
          </a:r>
          <a:endParaRPr lang="ru-RU" sz="1800" dirty="0"/>
        </a:p>
      </dgm:t>
    </dgm:pt>
    <dgm:pt modelId="{F3DDA3C7-696B-4775-BFE3-F1C88883AFF3}" type="parTrans" cxnId="{8830ED12-A271-4496-AA37-59894B6AD54B}">
      <dgm:prSet/>
      <dgm:spPr/>
      <dgm:t>
        <a:bodyPr/>
        <a:lstStyle/>
        <a:p>
          <a:endParaRPr lang="ru-RU"/>
        </a:p>
      </dgm:t>
    </dgm:pt>
    <dgm:pt modelId="{86757356-E8E4-4172-BE38-0937ACAAFBBF}" type="sibTrans" cxnId="{8830ED12-A271-4496-AA37-59894B6AD54B}">
      <dgm:prSet/>
      <dgm:spPr/>
      <dgm:t>
        <a:bodyPr/>
        <a:lstStyle/>
        <a:p>
          <a:endParaRPr lang="ru-RU"/>
        </a:p>
      </dgm:t>
    </dgm:pt>
    <dgm:pt modelId="{1FCBCA7D-65FA-45CA-9408-1403D17321AF}">
      <dgm:prSet phldrT="[Текст]" custT="1"/>
      <dgm:spPr/>
      <dgm:t>
        <a:bodyPr/>
        <a:lstStyle/>
        <a:p>
          <a:r>
            <a:rPr lang="ru-RU" sz="1800" dirty="0" smtClean="0"/>
            <a:t>Автотранспорт, мебель</a:t>
          </a:r>
          <a:endParaRPr lang="ru-RU" sz="1800" dirty="0"/>
        </a:p>
      </dgm:t>
    </dgm:pt>
    <dgm:pt modelId="{DF962B28-BA7D-40A5-9FF9-5DABDB868F58}" type="parTrans" cxnId="{F14D8953-CA73-46BC-A48C-075F82C2E81D}">
      <dgm:prSet/>
      <dgm:spPr/>
      <dgm:t>
        <a:bodyPr/>
        <a:lstStyle/>
        <a:p>
          <a:endParaRPr lang="ru-RU"/>
        </a:p>
      </dgm:t>
    </dgm:pt>
    <dgm:pt modelId="{F9DE60B8-40EC-43B0-8FE4-C5FB3D5C89FB}" type="sibTrans" cxnId="{F14D8953-CA73-46BC-A48C-075F82C2E81D}">
      <dgm:prSet/>
      <dgm:spPr/>
      <dgm:t>
        <a:bodyPr/>
        <a:lstStyle/>
        <a:p>
          <a:endParaRPr lang="ru-RU"/>
        </a:p>
      </dgm:t>
    </dgm:pt>
    <dgm:pt modelId="{09E0980D-34F1-4C16-AE4E-C9D6A06FC039}">
      <dgm:prSet phldrT="[Текст]" custT="1"/>
      <dgm:spPr/>
      <dgm:t>
        <a:bodyPr/>
        <a:lstStyle/>
        <a:p>
          <a:pPr algn="l"/>
          <a:r>
            <a:rPr lang="ru-RU" sz="1800" dirty="0" smtClean="0"/>
            <a:t>Виды ТРУ по которым:</a:t>
          </a:r>
          <a:endParaRPr lang="ru-RU" sz="1800" dirty="0"/>
        </a:p>
      </dgm:t>
    </dgm:pt>
    <dgm:pt modelId="{E17C6AED-CC97-4C40-B9C1-C8A391000F5F}" type="parTrans" cxnId="{A21B53B8-2BA5-4152-AD3E-30C90999A193}">
      <dgm:prSet/>
      <dgm:spPr/>
      <dgm:t>
        <a:bodyPr/>
        <a:lstStyle/>
        <a:p>
          <a:endParaRPr lang="ru-RU"/>
        </a:p>
      </dgm:t>
    </dgm:pt>
    <dgm:pt modelId="{D2D244D5-DF0A-4300-AC4A-74AF1727CEF2}" type="sibTrans" cxnId="{A21B53B8-2BA5-4152-AD3E-30C90999A193}">
      <dgm:prSet/>
      <dgm:spPr/>
      <dgm:t>
        <a:bodyPr/>
        <a:lstStyle/>
        <a:p>
          <a:endParaRPr lang="ru-RU"/>
        </a:p>
      </dgm:t>
    </dgm:pt>
    <mc:AlternateContent xmlns:mc="http://schemas.openxmlformats.org/markup-compatibility/2006" xmlns:a14="http://schemas.microsoft.com/office/drawing/2010/main">
      <mc:Choice Requires="a14">
        <dgm:pt modelId="{F7157180-4D0C-42EF-BF6E-BBB02360CC06}">
          <dgm:prSet phldrT="[Текст]" custT="1"/>
          <dgm:spPr/>
          <dgm:t>
            <a:bodyPr/>
            <a:lstStyle/>
            <a:p>
              <a:pPr algn="l"/>
              <a:r>
                <a:rPr lang="ru-RU" sz="1800" dirty="0" smtClean="0"/>
                <a:t>( </a:t>
              </a:r>
              <a14:m>
                <m:oMath xmlns:m="http://schemas.openxmlformats.org/officeDocument/2006/math">
                  <m:f>
                    <m:fPr>
                      <m:ctrlPr>
                        <a:rPr lang="ru-RU" sz="1800" i="1" smtClean="0">
                          <a:latin typeface="Cambria Math"/>
                        </a:rPr>
                      </m:ctrlPr>
                    </m:fPr>
                    <m:num>
                      <m:r>
                        <a:rPr lang="ru-RU" sz="1800" b="0" i="1" smtClean="0">
                          <a:latin typeface="Cambria Math"/>
                        </a:rPr>
                        <m:t>Расходы на вид товара </m:t>
                      </m:r>
                      <m:d>
                        <m:dPr>
                          <m:ctrlPr>
                            <a:rPr lang="ru-RU" sz="1800" b="0" i="1" smtClean="0">
                              <a:latin typeface="Cambria Math"/>
                            </a:rPr>
                          </m:ctrlPr>
                        </m:dPr>
                        <m:e>
                          <m:r>
                            <a:rPr lang="ru-RU" sz="1800" b="0" i="1" smtClean="0">
                              <a:latin typeface="Cambria Math"/>
                            </a:rPr>
                            <m:t>работы, услуги</m:t>
                          </m:r>
                        </m:e>
                      </m:d>
                    </m:num>
                    <m:den>
                      <m:r>
                        <a:rPr lang="ru-RU" sz="1800" b="0" i="1" smtClean="0">
                          <a:latin typeface="Cambria Math"/>
                        </a:rPr>
                        <m:t>Общий объем расходов ГРБС+подведы</m:t>
                      </m:r>
                    </m:den>
                  </m:f>
                </m:oMath>
              </a14:m>
              <a:r>
                <a:rPr lang="ru-RU" sz="1800" dirty="0" smtClean="0"/>
                <a:t> + </a:t>
              </a:r>
              <a14:m>
                <m:oMath xmlns:m="http://schemas.openxmlformats.org/officeDocument/2006/math">
                  <m:f>
                    <m:fPr>
                      <m:ctrlPr>
                        <a:rPr lang="ru-RU" sz="1800" i="1" smtClean="0">
                          <a:latin typeface="Cambria Math"/>
                        </a:rPr>
                      </m:ctrlPr>
                    </m:fPr>
                    <m:num>
                      <m:r>
                        <a:rPr lang="ru-RU" sz="1800" b="0" i="1" smtClean="0">
                          <a:latin typeface="Cambria Math"/>
                        </a:rPr>
                        <m:t>Количество контрактов по виду товара (работы,  услуги)</m:t>
                      </m:r>
                    </m:num>
                    <m:den>
                      <m:r>
                        <a:rPr lang="ru-RU" sz="1800" b="0" i="1" smtClean="0">
                          <a:latin typeface="Cambria Math"/>
                        </a:rPr>
                        <m:t>Общее количество контрактов ГРБС+подведов</m:t>
                      </m:r>
                    </m:den>
                  </m:f>
                </m:oMath>
              </a14:m>
              <a:r>
                <a:rPr lang="ru-RU" sz="1800" dirty="0" smtClean="0"/>
                <a:t> )/2 &gt; 20%</a:t>
              </a:r>
              <a:endParaRPr lang="ru-RU" sz="1800" dirty="0"/>
            </a:p>
          </dgm:t>
        </dgm:pt>
      </mc:Choice>
      <mc:Fallback xmlns="">
        <dgm:pt modelId="{F7157180-4D0C-42EF-BF6E-BBB02360CC06}">
          <dgm:prSet phldrT="[Текст]" custT="1"/>
          <dgm:spPr/>
          <dgm:t>
            <a:bodyPr/>
            <a:lstStyle/>
            <a:p>
              <a:pPr algn="l"/>
              <a:r>
                <a:rPr lang="ru-RU" sz="1800" dirty="0" smtClean="0"/>
                <a:t>( </a:t>
              </a:r>
              <a:r>
                <a:rPr lang="ru-RU" sz="1800" i="0" smtClean="0">
                  <a:latin typeface="Cambria Math"/>
                </a:rPr>
                <a:t>(</a:t>
              </a:r>
              <a:r>
                <a:rPr lang="ru-RU" sz="1800" b="0" i="0" smtClean="0">
                  <a:latin typeface="Cambria Math"/>
                </a:rPr>
                <a:t>Расходы на вид товара (работы, услуги))/(</a:t>
              </a:r>
              <a:r>
                <a:rPr lang="ru-RU" sz="1800" b="0" i="0" smtClean="0">
                  <a:latin typeface="Cambria Math"/>
                </a:rPr>
                <a:t>О</a:t>
              </a:r>
              <a:r>
                <a:rPr lang="ru-RU" sz="1800" b="0" i="0" smtClean="0">
                  <a:latin typeface="Cambria Math"/>
                </a:rPr>
                <a:t>бщий объем расходов ГРБС+подведы)</a:t>
              </a:r>
              <a:r>
                <a:rPr lang="ru-RU" sz="1800" dirty="0" smtClean="0"/>
                <a:t> + </a:t>
              </a:r>
              <a:r>
                <a:rPr lang="ru-RU" sz="1800" i="0" smtClean="0">
                  <a:latin typeface="Cambria Math"/>
                </a:rPr>
                <a:t>(</a:t>
              </a:r>
              <a:r>
                <a:rPr lang="ru-RU" sz="1800" b="0" i="0" smtClean="0">
                  <a:latin typeface="Cambria Math"/>
                </a:rPr>
                <a:t>Количество контрактов по виду товара (работы,  услуги))/(Общее количество контрактов ГРБС+подведов)</a:t>
              </a:r>
              <a:r>
                <a:rPr lang="ru-RU" sz="1800" dirty="0" smtClean="0"/>
                <a:t> )/2 &gt; 20%</a:t>
              </a:r>
              <a:endParaRPr lang="ru-RU" sz="1800" dirty="0"/>
            </a:p>
          </dgm:t>
        </dgm:pt>
      </mc:Fallback>
    </mc:AlternateContent>
    <dgm:pt modelId="{A12DBFD7-C7E1-4759-B988-FFDC4810B899}" type="parTrans" cxnId="{8C0E57FC-2A34-42E5-8A14-39865A5B40C4}">
      <dgm:prSet/>
      <dgm:spPr/>
      <dgm:t>
        <a:bodyPr/>
        <a:lstStyle/>
        <a:p>
          <a:endParaRPr lang="ru-RU"/>
        </a:p>
      </dgm:t>
    </dgm:pt>
    <dgm:pt modelId="{554E639F-7873-4702-8214-5133EFA9FCB4}" type="sibTrans" cxnId="{8C0E57FC-2A34-42E5-8A14-39865A5B40C4}">
      <dgm:prSet/>
      <dgm:spPr/>
      <dgm:t>
        <a:bodyPr/>
        <a:lstStyle/>
        <a:p>
          <a:endParaRPr lang="ru-RU"/>
        </a:p>
      </dgm:t>
    </dgm:pt>
    <dgm:pt modelId="{78BE3573-88A5-40A0-918E-7D8926651644}">
      <dgm:prSet phldrT="[Текст]"/>
      <dgm:spPr/>
      <dgm:t>
        <a:bodyPr/>
        <a:lstStyle/>
        <a:p>
          <a:pPr algn="l"/>
          <a:endParaRPr lang="ru-RU" sz="1400" dirty="0"/>
        </a:p>
      </dgm:t>
    </dgm:pt>
    <dgm:pt modelId="{61036510-250A-42DA-9E36-F0B20D928E3B}" type="parTrans" cxnId="{2991F211-09BE-4A92-A4F2-DEC63947B541}">
      <dgm:prSet/>
      <dgm:spPr/>
      <dgm:t>
        <a:bodyPr/>
        <a:lstStyle/>
        <a:p>
          <a:endParaRPr lang="ru-RU"/>
        </a:p>
      </dgm:t>
    </dgm:pt>
    <dgm:pt modelId="{9066E6F3-F341-499D-B992-768C8BD31FA1}" type="sibTrans" cxnId="{2991F211-09BE-4A92-A4F2-DEC63947B541}">
      <dgm:prSet/>
      <dgm:spPr/>
      <dgm:t>
        <a:bodyPr/>
        <a:lstStyle/>
        <a:p>
          <a:endParaRPr lang="ru-RU"/>
        </a:p>
      </dgm:t>
    </dgm:pt>
    <dgm:pt modelId="{D14D36C6-BBBB-453F-A9BB-E04ACC34182F}" type="pres">
      <dgm:prSet presAssocID="{0CEE8A72-CE29-44A6-86A3-DC5F560E0C87}" presName="Name0" presStyleCnt="0">
        <dgm:presLayoutVars>
          <dgm:chMax/>
          <dgm:chPref val="3"/>
          <dgm:dir/>
          <dgm:animOne val="branch"/>
          <dgm:animLvl val="lvl"/>
        </dgm:presLayoutVars>
      </dgm:prSet>
      <dgm:spPr/>
      <dgm:t>
        <a:bodyPr/>
        <a:lstStyle/>
        <a:p>
          <a:endParaRPr lang="ru-RU"/>
        </a:p>
      </dgm:t>
    </dgm:pt>
    <dgm:pt modelId="{A5287437-27F1-445F-A9A0-EB8F88E13FC2}" type="pres">
      <dgm:prSet presAssocID="{9D995545-4698-4944-8C40-AFDC25E8E9A3}" presName="composite" presStyleCnt="0"/>
      <dgm:spPr/>
    </dgm:pt>
    <dgm:pt modelId="{B2AB7A37-1EA1-4F25-81BB-4673ED89C842}" type="pres">
      <dgm:prSet presAssocID="{9D995545-4698-4944-8C40-AFDC25E8E9A3}" presName="FirstChild" presStyleLbl="revTx" presStyleIdx="0" presStyleCnt="4">
        <dgm:presLayoutVars>
          <dgm:chMax val="0"/>
          <dgm:chPref val="0"/>
          <dgm:bulletEnabled val="1"/>
        </dgm:presLayoutVars>
      </dgm:prSet>
      <dgm:spPr/>
      <dgm:t>
        <a:bodyPr/>
        <a:lstStyle/>
        <a:p>
          <a:endParaRPr lang="ru-RU"/>
        </a:p>
      </dgm:t>
    </dgm:pt>
    <dgm:pt modelId="{7C197FDF-988F-42E7-A87E-C3B8C2A0A341}" type="pres">
      <dgm:prSet presAssocID="{9D995545-4698-4944-8C40-AFDC25E8E9A3}" presName="Parent" presStyleLbl="alignNode1" presStyleIdx="0" presStyleCnt="2">
        <dgm:presLayoutVars>
          <dgm:chMax val="3"/>
          <dgm:chPref val="3"/>
          <dgm:bulletEnabled val="1"/>
        </dgm:presLayoutVars>
      </dgm:prSet>
      <dgm:spPr/>
      <dgm:t>
        <a:bodyPr/>
        <a:lstStyle/>
        <a:p>
          <a:endParaRPr lang="ru-RU"/>
        </a:p>
      </dgm:t>
    </dgm:pt>
    <dgm:pt modelId="{A1117AD4-9FD1-4260-8B87-AEEC50690868}" type="pres">
      <dgm:prSet presAssocID="{9D995545-4698-4944-8C40-AFDC25E8E9A3}" presName="Accent" presStyleLbl="parChTrans1D1" presStyleIdx="0" presStyleCnt="2"/>
      <dgm:spPr/>
    </dgm:pt>
    <dgm:pt modelId="{A17527AF-FE00-4EB2-9352-5076B385BD02}" type="pres">
      <dgm:prSet presAssocID="{9D995545-4698-4944-8C40-AFDC25E8E9A3}" presName="Child" presStyleLbl="revTx" presStyleIdx="1" presStyleCnt="4" custScaleY="130128">
        <dgm:presLayoutVars>
          <dgm:chMax val="0"/>
          <dgm:chPref val="0"/>
          <dgm:bulletEnabled val="1"/>
        </dgm:presLayoutVars>
      </dgm:prSet>
      <dgm:spPr/>
      <dgm:t>
        <a:bodyPr/>
        <a:lstStyle/>
        <a:p>
          <a:endParaRPr lang="ru-RU"/>
        </a:p>
      </dgm:t>
    </dgm:pt>
    <dgm:pt modelId="{B1B6FDF4-A9E4-4978-BAB8-8AC2454F2DDA}" type="pres">
      <dgm:prSet presAssocID="{432196D3-BB34-4063-9110-97236B0AF0ED}" presName="sibTrans" presStyleCnt="0"/>
      <dgm:spPr/>
    </dgm:pt>
    <dgm:pt modelId="{274F68F1-F049-412F-8DAE-696FA17CAB26}" type="pres">
      <dgm:prSet presAssocID="{7501CC8E-6FB7-4E43-8A2E-78D6AD0E2C41}" presName="composite" presStyleCnt="0"/>
      <dgm:spPr/>
    </dgm:pt>
    <dgm:pt modelId="{D36681FC-1D9A-4D20-9553-F3FA8D05EBFD}" type="pres">
      <dgm:prSet presAssocID="{7501CC8E-6FB7-4E43-8A2E-78D6AD0E2C41}" presName="FirstChild" presStyleLbl="revTx" presStyleIdx="2" presStyleCnt="4">
        <dgm:presLayoutVars>
          <dgm:chMax val="0"/>
          <dgm:chPref val="0"/>
          <dgm:bulletEnabled val="1"/>
        </dgm:presLayoutVars>
      </dgm:prSet>
      <dgm:spPr/>
      <dgm:t>
        <a:bodyPr/>
        <a:lstStyle/>
        <a:p>
          <a:endParaRPr lang="ru-RU"/>
        </a:p>
      </dgm:t>
    </dgm:pt>
    <dgm:pt modelId="{5429F410-E3EF-49EA-99F5-DF6BFACFA52B}" type="pres">
      <dgm:prSet presAssocID="{7501CC8E-6FB7-4E43-8A2E-78D6AD0E2C41}" presName="Parent" presStyleLbl="alignNode1" presStyleIdx="1" presStyleCnt="2">
        <dgm:presLayoutVars>
          <dgm:chMax val="3"/>
          <dgm:chPref val="3"/>
          <dgm:bulletEnabled val="1"/>
        </dgm:presLayoutVars>
      </dgm:prSet>
      <dgm:spPr/>
      <dgm:t>
        <a:bodyPr/>
        <a:lstStyle/>
        <a:p>
          <a:endParaRPr lang="ru-RU"/>
        </a:p>
      </dgm:t>
    </dgm:pt>
    <dgm:pt modelId="{A198C926-D219-41DE-ACF1-D4416A58DA52}" type="pres">
      <dgm:prSet presAssocID="{7501CC8E-6FB7-4E43-8A2E-78D6AD0E2C41}" presName="Accent" presStyleLbl="parChTrans1D1" presStyleIdx="1" presStyleCnt="2"/>
      <dgm:spPr/>
    </dgm:pt>
    <dgm:pt modelId="{62C18FEB-5A04-4C43-9A8D-2574C5D7C577}" type="pres">
      <dgm:prSet presAssocID="{7501CC8E-6FB7-4E43-8A2E-78D6AD0E2C41}" presName="Child" presStyleLbl="revTx" presStyleIdx="3" presStyleCnt="4">
        <dgm:presLayoutVars>
          <dgm:chMax val="0"/>
          <dgm:chPref val="0"/>
          <dgm:bulletEnabled val="1"/>
        </dgm:presLayoutVars>
      </dgm:prSet>
      <dgm:spPr/>
      <dgm:t>
        <a:bodyPr/>
        <a:lstStyle/>
        <a:p>
          <a:endParaRPr lang="ru-RU"/>
        </a:p>
      </dgm:t>
    </dgm:pt>
  </dgm:ptLst>
  <dgm:cxnLst>
    <dgm:cxn modelId="{A474D436-1144-47AD-BE42-F8D3185024B6}" type="presOf" srcId="{9D995545-4698-4944-8C40-AFDC25E8E9A3}" destId="{7C197FDF-988F-42E7-A87E-C3B8C2A0A341}" srcOrd="0" destOrd="0" presId="urn:microsoft.com/office/officeart/2011/layout/TabList"/>
    <dgm:cxn modelId="{8DC14F86-8099-42AE-B9D9-8002588D6F46}" type="presOf" srcId="{1FCBCA7D-65FA-45CA-9408-1403D17321AF}" destId="{A17527AF-FE00-4EB2-9352-5076B385BD02}" srcOrd="0" destOrd="5" presId="urn:microsoft.com/office/officeart/2011/layout/TabList"/>
    <dgm:cxn modelId="{54297588-50FF-4ACB-AA5E-367873270E69}" type="presOf" srcId="{FCD7572E-E605-4210-8242-E6EEF44DEBDB}" destId="{62C18FEB-5A04-4C43-9A8D-2574C5D7C577}" srcOrd="0" destOrd="0" presId="urn:microsoft.com/office/officeart/2011/layout/TabList"/>
    <dgm:cxn modelId="{6F08F60A-A288-4B56-A6FA-73370903EDD7}" type="presOf" srcId="{E9BDE76F-A9AF-4605-9289-F81B8DB32237}" destId="{D36681FC-1D9A-4D20-9553-F3FA8D05EBFD}" srcOrd="0" destOrd="0" presId="urn:microsoft.com/office/officeart/2011/layout/TabList"/>
    <dgm:cxn modelId="{C637F0C3-1BA3-44D7-ACBC-C5D810E6C540}" srcId="{7501CC8E-6FB7-4E43-8A2E-78D6AD0E2C41}" destId="{E9BDE76F-A9AF-4605-9289-F81B8DB32237}" srcOrd="0" destOrd="0" parTransId="{6FC86121-FC2F-4B33-BC7A-CD25BC0D7E96}" sibTransId="{B268C1BB-8644-4BA4-9187-744AE1F32028}"/>
    <dgm:cxn modelId="{8C0E57FC-2A34-42E5-8A14-39865A5B40C4}" srcId="{7501CC8E-6FB7-4E43-8A2E-78D6AD0E2C41}" destId="{F7157180-4D0C-42EF-BF6E-BBB02360CC06}" srcOrd="4" destOrd="0" parTransId="{A12DBFD7-C7E1-4759-B988-FFDC4810B899}" sibTransId="{554E639F-7873-4702-8214-5133EFA9FCB4}"/>
    <dgm:cxn modelId="{9753B2B7-53A6-45BD-A30F-C2D786662EAE}" type="presOf" srcId="{78BE3573-88A5-40A0-918E-7D8926651644}" destId="{62C18FEB-5A04-4C43-9A8D-2574C5D7C577}" srcOrd="0" destOrd="2" presId="urn:microsoft.com/office/officeart/2011/layout/TabList"/>
    <dgm:cxn modelId="{F14D8953-CA73-46BC-A48C-075F82C2E81D}" srcId="{9D995545-4698-4944-8C40-AFDC25E8E9A3}" destId="{1FCBCA7D-65FA-45CA-9408-1403D17321AF}" srcOrd="6" destOrd="0" parTransId="{DF962B28-BA7D-40A5-9FF9-5DABDB868F58}" sibTransId="{F9DE60B8-40EC-43B0-8FE4-C5FB3D5C89FB}"/>
    <dgm:cxn modelId="{9DB25591-37A4-48D2-B56E-2FBCB7C6A671}" srcId="{9D995545-4698-4944-8C40-AFDC25E8E9A3}" destId="{887578DE-D5B8-4BE3-BCCC-FC32C35099B3}" srcOrd="4" destOrd="0" parTransId="{C5166951-5AE7-4B0B-9D3F-87DB783B16F6}" sibTransId="{D9338C4E-1A57-473D-93EE-6B504D415E5A}"/>
    <dgm:cxn modelId="{B90B1D0B-3B93-414C-BDF0-E1DA5990229A}" type="presOf" srcId="{F7157180-4D0C-42EF-BF6E-BBB02360CC06}" destId="{62C18FEB-5A04-4C43-9A8D-2574C5D7C577}" srcOrd="0" destOrd="3" presId="urn:microsoft.com/office/officeart/2011/layout/TabList"/>
    <dgm:cxn modelId="{3C074CD4-3CB0-4B81-BEEB-94BB47C639F0}" type="presOf" srcId="{0CEE8A72-CE29-44A6-86A3-DC5F560E0C87}" destId="{D14D36C6-BBBB-453F-A9BB-E04ACC34182F}" srcOrd="0" destOrd="0" presId="urn:microsoft.com/office/officeart/2011/layout/TabList"/>
    <dgm:cxn modelId="{6F2224AB-ABAA-43E5-8472-CA6226B81222}" type="presOf" srcId="{97B35522-EB12-4C29-9D08-2BEF98971D85}" destId="{A17527AF-FE00-4EB2-9352-5076B385BD02}" srcOrd="0" destOrd="4" presId="urn:microsoft.com/office/officeart/2011/layout/TabList"/>
    <dgm:cxn modelId="{A21B53B8-2BA5-4152-AD3E-30C90999A193}" srcId="{7501CC8E-6FB7-4E43-8A2E-78D6AD0E2C41}" destId="{09E0980D-34F1-4C16-AE4E-C9D6A06FC039}" srcOrd="2" destOrd="0" parTransId="{E17C6AED-CC97-4C40-B9C1-C8A391000F5F}" sibTransId="{D2D244D5-DF0A-4300-AC4A-74AF1727CEF2}"/>
    <dgm:cxn modelId="{07ED2CD4-BA27-4A03-99D0-59021EBDE8A1}" srcId="{0CEE8A72-CE29-44A6-86A3-DC5F560E0C87}" destId="{9D995545-4698-4944-8C40-AFDC25E8E9A3}" srcOrd="0" destOrd="0" parTransId="{5905A5A3-EA70-4052-BB8E-66779D423F5C}" sibTransId="{432196D3-BB34-4063-9110-97236B0AF0ED}"/>
    <dgm:cxn modelId="{2991F211-09BE-4A92-A4F2-DEC63947B541}" srcId="{7501CC8E-6FB7-4E43-8A2E-78D6AD0E2C41}" destId="{78BE3573-88A5-40A0-918E-7D8926651644}" srcOrd="3" destOrd="0" parTransId="{61036510-250A-42DA-9E36-F0B20D928E3B}" sibTransId="{9066E6F3-F341-499D-B992-768C8BD31FA1}"/>
    <dgm:cxn modelId="{7DF1BAB0-537D-4C3E-9678-EC06E561EC90}" srcId="{9D995545-4698-4944-8C40-AFDC25E8E9A3}" destId="{DE195CE9-0152-4675-80CB-58356C7339B1}" srcOrd="7" destOrd="0" parTransId="{988211B6-7F9C-4740-99CE-0D7E7A7C1914}" sibTransId="{E8E36511-F8CE-445A-863C-9937A198283C}"/>
    <dgm:cxn modelId="{F42E0D5D-6265-4429-968C-6EB7BD8119AF}" srcId="{9D995545-4698-4944-8C40-AFDC25E8E9A3}" destId="{C25CF0DE-798C-4623-81C8-2A60C4E39673}" srcOrd="0" destOrd="0" parTransId="{C1791124-E5EB-4738-ABE1-2F1A40B47219}" sibTransId="{2E74C67A-1BED-4D5E-A3EE-F1089EBB24BA}"/>
    <dgm:cxn modelId="{A26E8923-70A0-4C88-B357-220553BE4241}" type="presOf" srcId="{09E0980D-34F1-4C16-AE4E-C9D6A06FC039}" destId="{62C18FEB-5A04-4C43-9A8D-2574C5D7C577}" srcOrd="0" destOrd="1" presId="urn:microsoft.com/office/officeart/2011/layout/TabList"/>
    <dgm:cxn modelId="{F6098C1C-3AC9-40F7-B4CF-73A9072DF7F8}" srcId="{0CEE8A72-CE29-44A6-86A3-DC5F560E0C87}" destId="{7501CC8E-6FB7-4E43-8A2E-78D6AD0E2C41}" srcOrd="1" destOrd="0" parTransId="{A71C84E5-4008-42FA-BACC-162BAE0CB2ED}" sibTransId="{C14FD2A7-115E-406F-9B9E-383339BDFF34}"/>
    <dgm:cxn modelId="{1384702E-0627-49B0-AA82-36BC3D81F786}" type="presOf" srcId="{DE195CE9-0152-4675-80CB-58356C7339B1}" destId="{A17527AF-FE00-4EB2-9352-5076B385BD02}" srcOrd="0" destOrd="6" presId="urn:microsoft.com/office/officeart/2011/layout/TabList"/>
    <dgm:cxn modelId="{EA0752B2-F7FE-407F-B619-19869F8DEC0B}" type="presOf" srcId="{DE89EB06-5384-45CF-ADE8-8B60C57E75F3}" destId="{A17527AF-FE00-4EB2-9352-5076B385BD02}" srcOrd="0" destOrd="0" presId="urn:microsoft.com/office/officeart/2011/layout/TabList"/>
    <dgm:cxn modelId="{3110C839-3279-46E9-A9C3-B56550CE8877}" type="presOf" srcId="{0F684937-7B50-4DD0-BFC6-571B22D97A90}" destId="{A17527AF-FE00-4EB2-9352-5076B385BD02}" srcOrd="0" destOrd="1" presId="urn:microsoft.com/office/officeart/2011/layout/TabList"/>
    <dgm:cxn modelId="{C04B40CC-CD5B-4570-BE54-141127EC87C6}" type="presOf" srcId="{46F834CC-279D-4C75-B792-0877F9102324}" destId="{A17527AF-FE00-4EB2-9352-5076B385BD02}" srcOrd="0" destOrd="2" presId="urn:microsoft.com/office/officeart/2011/layout/TabList"/>
    <dgm:cxn modelId="{38B96283-B3B5-4AEB-8B87-4A5D195F23A8}" srcId="{9D995545-4698-4944-8C40-AFDC25E8E9A3}" destId="{46F834CC-279D-4C75-B792-0877F9102324}" srcOrd="3" destOrd="0" parTransId="{7D754EB5-CD17-48A9-9B46-18794AD7835F}" sibTransId="{049D40A5-551C-4019-B4F9-9078416D657F}"/>
    <dgm:cxn modelId="{C7565318-1682-4D62-83F8-C7434C505792}" srcId="{7501CC8E-6FB7-4E43-8A2E-78D6AD0E2C41}" destId="{FCD7572E-E605-4210-8242-E6EEF44DEBDB}" srcOrd="1" destOrd="0" parTransId="{8E330D13-CC6F-42B0-BCB5-E3461A37B608}" sibTransId="{3089C037-AC3B-4C68-A73E-EFE48D705915}"/>
    <dgm:cxn modelId="{73C76C94-0B6A-4B65-8101-315620483BB0}" type="presOf" srcId="{7501CC8E-6FB7-4E43-8A2E-78D6AD0E2C41}" destId="{5429F410-E3EF-49EA-99F5-DF6BFACFA52B}" srcOrd="0" destOrd="0" presId="urn:microsoft.com/office/officeart/2011/layout/TabList"/>
    <dgm:cxn modelId="{70D94ED1-75AF-4D1B-B43C-D210A91E89C5}" srcId="{9D995545-4698-4944-8C40-AFDC25E8E9A3}" destId="{0F684937-7B50-4DD0-BFC6-571B22D97A90}" srcOrd="2" destOrd="0" parTransId="{1A89A591-F535-4DC6-8C0D-47AB1E4D4792}" sibTransId="{DECEF0BF-C4BA-4C86-B7B2-ADE7454802F6}"/>
    <dgm:cxn modelId="{4F42EC2D-1F8E-4F88-8C2E-41F483927855}" srcId="{9D995545-4698-4944-8C40-AFDC25E8E9A3}" destId="{DE89EB06-5384-45CF-ADE8-8B60C57E75F3}" srcOrd="1" destOrd="0" parTransId="{F10074C1-7462-4A5A-AF4F-BB6F1B1B78C7}" sibTransId="{EA3C4B40-E095-43FA-9001-3EC4C1F62B37}"/>
    <dgm:cxn modelId="{F88B56A7-B9AE-4FC2-A88D-1CC17FB96983}" type="presOf" srcId="{887578DE-D5B8-4BE3-BCCC-FC32C35099B3}" destId="{A17527AF-FE00-4EB2-9352-5076B385BD02}" srcOrd="0" destOrd="3" presId="urn:microsoft.com/office/officeart/2011/layout/TabList"/>
    <dgm:cxn modelId="{8830ED12-A271-4496-AA37-59894B6AD54B}" srcId="{9D995545-4698-4944-8C40-AFDC25E8E9A3}" destId="{97B35522-EB12-4C29-9D08-2BEF98971D85}" srcOrd="5" destOrd="0" parTransId="{F3DDA3C7-696B-4775-BFE3-F1C88883AFF3}" sibTransId="{86757356-E8E4-4172-BE38-0937ACAAFBBF}"/>
    <dgm:cxn modelId="{DC74E5BC-A52F-46E2-9D66-2B139C55F2CA}" type="presOf" srcId="{C25CF0DE-798C-4623-81C8-2A60C4E39673}" destId="{B2AB7A37-1EA1-4F25-81BB-4673ED89C842}" srcOrd="0" destOrd="0" presId="urn:microsoft.com/office/officeart/2011/layout/TabList"/>
    <dgm:cxn modelId="{7D063770-DFAA-4256-A51F-C562A7FB8AAA}" type="presParOf" srcId="{D14D36C6-BBBB-453F-A9BB-E04ACC34182F}" destId="{A5287437-27F1-445F-A9A0-EB8F88E13FC2}" srcOrd="0" destOrd="0" presId="urn:microsoft.com/office/officeart/2011/layout/TabList"/>
    <dgm:cxn modelId="{39A7BBAE-1931-4CCB-91E6-5C07DD755ACF}" type="presParOf" srcId="{A5287437-27F1-445F-A9A0-EB8F88E13FC2}" destId="{B2AB7A37-1EA1-4F25-81BB-4673ED89C842}" srcOrd="0" destOrd="0" presId="urn:microsoft.com/office/officeart/2011/layout/TabList"/>
    <dgm:cxn modelId="{A1681648-E2E3-4BFD-8025-5209511D396A}" type="presParOf" srcId="{A5287437-27F1-445F-A9A0-EB8F88E13FC2}" destId="{7C197FDF-988F-42E7-A87E-C3B8C2A0A341}" srcOrd="1" destOrd="0" presId="urn:microsoft.com/office/officeart/2011/layout/TabList"/>
    <dgm:cxn modelId="{426C3C69-DC61-4501-AD26-31EB59285065}" type="presParOf" srcId="{A5287437-27F1-445F-A9A0-EB8F88E13FC2}" destId="{A1117AD4-9FD1-4260-8B87-AEEC50690868}" srcOrd="2" destOrd="0" presId="urn:microsoft.com/office/officeart/2011/layout/TabList"/>
    <dgm:cxn modelId="{82920862-8FB7-46B9-B04F-AE67A20DB7CC}" type="presParOf" srcId="{D14D36C6-BBBB-453F-A9BB-E04ACC34182F}" destId="{A17527AF-FE00-4EB2-9352-5076B385BD02}" srcOrd="1" destOrd="0" presId="urn:microsoft.com/office/officeart/2011/layout/TabList"/>
    <dgm:cxn modelId="{462ACAC7-2E83-4D12-8367-A6C18AA20217}" type="presParOf" srcId="{D14D36C6-BBBB-453F-A9BB-E04ACC34182F}" destId="{B1B6FDF4-A9E4-4978-BAB8-8AC2454F2DDA}" srcOrd="2" destOrd="0" presId="urn:microsoft.com/office/officeart/2011/layout/TabList"/>
    <dgm:cxn modelId="{755C2044-29A6-4E88-812D-F30E74CC01A7}" type="presParOf" srcId="{D14D36C6-BBBB-453F-A9BB-E04ACC34182F}" destId="{274F68F1-F049-412F-8DAE-696FA17CAB26}" srcOrd="3" destOrd="0" presId="urn:microsoft.com/office/officeart/2011/layout/TabList"/>
    <dgm:cxn modelId="{7BEFC7C3-D3D7-4826-B55F-62DD40AFF479}" type="presParOf" srcId="{274F68F1-F049-412F-8DAE-696FA17CAB26}" destId="{D36681FC-1D9A-4D20-9553-F3FA8D05EBFD}" srcOrd="0" destOrd="0" presId="urn:microsoft.com/office/officeart/2011/layout/TabList"/>
    <dgm:cxn modelId="{F5FD945F-C6B2-4406-B478-682192977527}" type="presParOf" srcId="{274F68F1-F049-412F-8DAE-696FA17CAB26}" destId="{5429F410-E3EF-49EA-99F5-DF6BFACFA52B}" srcOrd="1" destOrd="0" presId="urn:microsoft.com/office/officeart/2011/layout/TabList"/>
    <dgm:cxn modelId="{6DBD2253-8F5C-49DA-A43C-6EAE883221D4}" type="presParOf" srcId="{274F68F1-F049-412F-8DAE-696FA17CAB26}" destId="{A198C926-D219-41DE-ACF1-D4416A58DA52}" srcOrd="2" destOrd="0" presId="urn:microsoft.com/office/officeart/2011/layout/TabList"/>
    <dgm:cxn modelId="{C37FB0CB-87FE-4424-9B71-AFE75F7A0072}" type="presParOf" srcId="{D14D36C6-BBBB-453F-A9BB-E04ACC34182F}" destId="{62C18FEB-5A04-4C43-9A8D-2574C5D7C577}" srcOrd="4"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723D66-1389-4F79-98C2-A9AA3BA0C887}" type="doc">
      <dgm:prSet loTypeId="urn:microsoft.com/office/officeart/2005/8/layout/vList5" loCatId="list" qsTypeId="urn:microsoft.com/office/officeart/2005/8/quickstyle/simple3" qsCatId="simple" csTypeId="urn:microsoft.com/office/officeart/2005/8/colors/accent1_2" csCatId="accent1" phldr="1"/>
      <dgm:spPr/>
      <dgm:t>
        <a:bodyPr/>
        <a:lstStyle/>
        <a:p>
          <a:endParaRPr lang="ru-RU"/>
        </a:p>
      </dgm:t>
    </dgm:pt>
    <dgm:pt modelId="{57E79DD5-00BB-42C1-8598-590115B560AD}">
      <dgm:prSet phldrT="[Текст]"/>
      <dgm:spPr>
        <a:solidFill>
          <a:schemeClr val="bg1">
            <a:lumMod val="95000"/>
          </a:schemeClr>
        </a:solidFill>
      </dgm:spPr>
      <dgm:t>
        <a:bodyPr/>
        <a:lstStyle/>
        <a:p>
          <a:r>
            <a:rPr lang="ru-RU" dirty="0" smtClean="0"/>
            <a:t>для заказчиков </a:t>
          </a:r>
          <a:r>
            <a:rPr lang="ru-RU" b="1" dirty="0" smtClean="0"/>
            <a:t>федерального уровня</a:t>
          </a:r>
          <a:endParaRPr lang="ru-RU" b="1" dirty="0"/>
        </a:p>
      </dgm:t>
    </dgm:pt>
    <dgm:pt modelId="{FE60FE6B-D2BE-4D4F-B6EA-9B254FFE7752}" type="parTrans" cxnId="{D36FB9BE-793A-46E5-879D-C8A9B0551FAE}">
      <dgm:prSet/>
      <dgm:spPr/>
      <dgm:t>
        <a:bodyPr/>
        <a:lstStyle/>
        <a:p>
          <a:endParaRPr lang="ru-RU"/>
        </a:p>
      </dgm:t>
    </dgm:pt>
    <dgm:pt modelId="{2D2753FD-9B4B-410B-9A9C-DC578C020572}" type="sibTrans" cxnId="{D36FB9BE-793A-46E5-879D-C8A9B0551FAE}">
      <dgm:prSet/>
      <dgm:spPr/>
      <dgm:t>
        <a:bodyPr/>
        <a:lstStyle/>
        <a:p>
          <a:endParaRPr lang="ru-RU"/>
        </a:p>
      </dgm:t>
    </dgm:pt>
    <dgm:pt modelId="{958F1306-7CF2-4FED-9250-FC4CE2C69D5F}">
      <dgm:prSet phldrT="[Текст]" custT="1"/>
      <dgm:spPr>
        <a:solidFill>
          <a:schemeClr val="bg1">
            <a:alpha val="90000"/>
          </a:schemeClr>
        </a:solidFill>
      </dgm:spPr>
      <dgm:t>
        <a:bodyPr/>
        <a:lstStyle/>
        <a:p>
          <a:r>
            <a:rPr lang="ru-RU" sz="2000" b="1" dirty="0" smtClean="0"/>
            <a:t>постановление Правительства РФ от 05.06.2015 № 552 </a:t>
          </a:r>
          <a:r>
            <a:rPr lang="ru-RU" sz="2000" dirty="0" smtClean="0"/>
            <a:t>– план закупок (форма + правила)</a:t>
          </a:r>
          <a:endParaRPr lang="ru-RU" sz="2000" dirty="0"/>
        </a:p>
      </dgm:t>
    </dgm:pt>
    <dgm:pt modelId="{C7D48FE3-A7AB-43D0-B124-C5645A0B1019}" type="parTrans" cxnId="{B719F9A7-27EF-4C09-AB2A-00661C1B93A6}">
      <dgm:prSet/>
      <dgm:spPr/>
      <dgm:t>
        <a:bodyPr/>
        <a:lstStyle/>
        <a:p>
          <a:endParaRPr lang="ru-RU"/>
        </a:p>
      </dgm:t>
    </dgm:pt>
    <dgm:pt modelId="{A451AB8F-24B6-45D0-B135-E76162FD2D70}" type="sibTrans" cxnId="{B719F9A7-27EF-4C09-AB2A-00661C1B93A6}">
      <dgm:prSet/>
      <dgm:spPr/>
      <dgm:t>
        <a:bodyPr/>
        <a:lstStyle/>
        <a:p>
          <a:endParaRPr lang="ru-RU"/>
        </a:p>
      </dgm:t>
    </dgm:pt>
    <dgm:pt modelId="{96FFBE20-3C76-4DFD-BDDC-FDDD9BC9C7B7}">
      <dgm:prSet phldrT="[Текст]" custT="1"/>
      <dgm:spPr>
        <a:solidFill>
          <a:schemeClr val="bg1">
            <a:alpha val="90000"/>
          </a:schemeClr>
        </a:solidFill>
      </dgm:spPr>
      <dgm:t>
        <a:bodyPr/>
        <a:lstStyle/>
        <a:p>
          <a:r>
            <a:rPr lang="ru-RU" sz="2000" b="1" dirty="0" smtClean="0"/>
            <a:t>постановление Правительства РФ от 05.06.2015 № 553 </a:t>
          </a:r>
          <a:r>
            <a:rPr lang="ru-RU" sz="2000" dirty="0" smtClean="0"/>
            <a:t>– план-график (форма + правила)</a:t>
          </a:r>
          <a:endParaRPr lang="ru-RU" sz="2000" dirty="0"/>
        </a:p>
      </dgm:t>
    </dgm:pt>
    <dgm:pt modelId="{4EFFC8BB-4F40-4841-BBD6-1D03DD93F739}" type="parTrans" cxnId="{9CA3C557-1F9C-42BC-9E8D-2696E7792B0A}">
      <dgm:prSet/>
      <dgm:spPr/>
      <dgm:t>
        <a:bodyPr/>
        <a:lstStyle/>
        <a:p>
          <a:endParaRPr lang="ru-RU"/>
        </a:p>
      </dgm:t>
    </dgm:pt>
    <dgm:pt modelId="{FBDBEBA7-C8BC-450F-9F9C-B963078975C9}" type="sibTrans" cxnId="{9CA3C557-1F9C-42BC-9E8D-2696E7792B0A}">
      <dgm:prSet/>
      <dgm:spPr/>
      <dgm:t>
        <a:bodyPr/>
        <a:lstStyle/>
        <a:p>
          <a:endParaRPr lang="ru-RU"/>
        </a:p>
      </dgm:t>
    </dgm:pt>
    <dgm:pt modelId="{33291E15-FB02-48BD-8FCB-6F38D5758D99}">
      <dgm:prSet phldrT="[Текст]"/>
      <dgm:spPr>
        <a:solidFill>
          <a:schemeClr val="bg1">
            <a:lumMod val="95000"/>
          </a:schemeClr>
        </a:solidFill>
      </dgm:spPr>
      <dgm:t>
        <a:bodyPr/>
        <a:lstStyle/>
        <a:p>
          <a:r>
            <a:rPr lang="ru-RU" dirty="0" smtClean="0"/>
            <a:t>для заказчиков </a:t>
          </a:r>
          <a:r>
            <a:rPr lang="ru-RU" b="1" dirty="0" smtClean="0"/>
            <a:t>уровня субъекта РФ/муниципальных заказчиков</a:t>
          </a:r>
          <a:endParaRPr lang="ru-RU" b="1" dirty="0"/>
        </a:p>
      </dgm:t>
    </dgm:pt>
    <dgm:pt modelId="{CC2B3E99-6F1C-4217-B620-B706B5E1F806}" type="parTrans" cxnId="{DDCA1965-03DF-4301-9608-A910881B7CCB}">
      <dgm:prSet/>
      <dgm:spPr/>
      <dgm:t>
        <a:bodyPr/>
        <a:lstStyle/>
        <a:p>
          <a:endParaRPr lang="ru-RU"/>
        </a:p>
      </dgm:t>
    </dgm:pt>
    <dgm:pt modelId="{BEB04BD0-5FE1-4F2B-B1B3-8AEAF7EEBEC4}" type="sibTrans" cxnId="{DDCA1965-03DF-4301-9608-A910881B7CCB}">
      <dgm:prSet/>
      <dgm:spPr/>
      <dgm:t>
        <a:bodyPr/>
        <a:lstStyle/>
        <a:p>
          <a:endParaRPr lang="ru-RU"/>
        </a:p>
      </dgm:t>
    </dgm:pt>
    <dgm:pt modelId="{2BB8001F-6C2D-40FA-BD8D-49F78A484C0B}">
      <dgm:prSet phldrT="[Текст]" custT="1"/>
      <dgm:spPr>
        <a:solidFill>
          <a:schemeClr val="bg1">
            <a:alpha val="90000"/>
          </a:schemeClr>
        </a:solidFill>
      </dgm:spPr>
      <dgm:t>
        <a:bodyPr/>
        <a:lstStyle/>
        <a:p>
          <a:r>
            <a:rPr lang="ru-RU" sz="1900" dirty="0" smtClean="0"/>
            <a:t>постановление Правительства РФ от 21.11.2013 № 1043 – общие требования план закупок (форма + правила)</a:t>
          </a:r>
          <a:endParaRPr lang="ru-RU" sz="1900" dirty="0"/>
        </a:p>
      </dgm:t>
    </dgm:pt>
    <dgm:pt modelId="{CD596734-CBD1-444E-8846-B0405817FA7D}" type="parTrans" cxnId="{FE2F6820-EF2B-468F-A8C0-99FF1B6EEE71}">
      <dgm:prSet/>
      <dgm:spPr/>
      <dgm:t>
        <a:bodyPr/>
        <a:lstStyle/>
        <a:p>
          <a:endParaRPr lang="ru-RU"/>
        </a:p>
      </dgm:t>
    </dgm:pt>
    <dgm:pt modelId="{5B6D2F2D-054B-4810-94F5-387D4AB71646}" type="sibTrans" cxnId="{FE2F6820-EF2B-468F-A8C0-99FF1B6EEE71}">
      <dgm:prSet/>
      <dgm:spPr/>
      <dgm:t>
        <a:bodyPr/>
        <a:lstStyle/>
        <a:p>
          <a:endParaRPr lang="ru-RU"/>
        </a:p>
      </dgm:t>
    </dgm:pt>
    <dgm:pt modelId="{CE7A1CAA-9268-4893-93F9-9380C3F675B8}">
      <dgm:prSet phldrT="[Текст]" custT="1"/>
      <dgm:spPr>
        <a:solidFill>
          <a:schemeClr val="bg1">
            <a:alpha val="90000"/>
          </a:schemeClr>
        </a:solidFill>
      </dgm:spPr>
      <dgm:t>
        <a:bodyPr/>
        <a:lstStyle/>
        <a:p>
          <a:r>
            <a:rPr lang="ru-RU" sz="1900" b="1" u="sng" dirty="0" smtClean="0"/>
            <a:t>Порядок ведения плана закупок и плана-графика утверждается каждым субъектом/местной администрацией</a:t>
          </a:r>
          <a:endParaRPr lang="ru-RU" sz="1900" dirty="0"/>
        </a:p>
      </dgm:t>
    </dgm:pt>
    <dgm:pt modelId="{B0754FD3-B251-4E71-8163-2B87C3C3A24E}" type="parTrans" cxnId="{116B6896-7446-4CEC-85A0-5E13A0B857B2}">
      <dgm:prSet/>
      <dgm:spPr/>
      <dgm:t>
        <a:bodyPr/>
        <a:lstStyle/>
        <a:p>
          <a:endParaRPr lang="ru-RU"/>
        </a:p>
      </dgm:t>
    </dgm:pt>
    <dgm:pt modelId="{91D8739A-6914-4B22-99E1-9A1F6E1CE582}" type="sibTrans" cxnId="{116B6896-7446-4CEC-85A0-5E13A0B857B2}">
      <dgm:prSet/>
      <dgm:spPr/>
      <dgm:t>
        <a:bodyPr/>
        <a:lstStyle/>
        <a:p>
          <a:endParaRPr lang="ru-RU"/>
        </a:p>
      </dgm:t>
    </dgm:pt>
    <dgm:pt modelId="{9DCEA318-E198-4EC5-A483-2C91B0F2FE63}">
      <dgm:prSet phldrT="[Текст]" custT="1"/>
      <dgm:spPr>
        <a:solidFill>
          <a:schemeClr val="bg1">
            <a:lumMod val="95000"/>
          </a:schemeClr>
        </a:solidFill>
      </dgm:spPr>
      <dgm:t>
        <a:bodyPr/>
        <a:lstStyle/>
        <a:p>
          <a:r>
            <a:rPr lang="ru-RU" sz="2000" b="1" dirty="0" smtClean="0"/>
            <a:t>Обоснование закупок </a:t>
          </a:r>
          <a:r>
            <a:rPr lang="ru-RU" sz="2000" dirty="0" smtClean="0"/>
            <a:t>(для всех заказчиков)</a:t>
          </a:r>
        </a:p>
        <a:p>
          <a:r>
            <a:rPr lang="ru-RU" sz="2000" b="0" u="sng" dirty="0" smtClean="0"/>
            <a:t>приложение к плану закупок и плану-графику</a:t>
          </a:r>
          <a:endParaRPr lang="ru-RU" sz="2000" b="0" u="sng" dirty="0"/>
        </a:p>
      </dgm:t>
    </dgm:pt>
    <dgm:pt modelId="{6729448B-2F6F-4D36-B0B7-A2F65E303775}" type="parTrans" cxnId="{EF42A717-33F9-47C4-8B80-489AEDF2CC48}">
      <dgm:prSet/>
      <dgm:spPr/>
      <dgm:t>
        <a:bodyPr/>
        <a:lstStyle/>
        <a:p>
          <a:endParaRPr lang="ru-RU"/>
        </a:p>
      </dgm:t>
    </dgm:pt>
    <dgm:pt modelId="{024D4471-0FAE-4011-87F2-34C846D64681}" type="sibTrans" cxnId="{EF42A717-33F9-47C4-8B80-489AEDF2CC48}">
      <dgm:prSet/>
      <dgm:spPr/>
      <dgm:t>
        <a:bodyPr/>
        <a:lstStyle/>
        <a:p>
          <a:endParaRPr lang="ru-RU"/>
        </a:p>
      </dgm:t>
    </dgm:pt>
    <dgm:pt modelId="{63D7FE34-1AA1-47BC-AD98-54CFDD69777C}">
      <dgm:prSet phldrT="[Текст]"/>
      <dgm:spPr>
        <a:solidFill>
          <a:schemeClr val="bg1">
            <a:alpha val="90000"/>
          </a:schemeClr>
        </a:solidFill>
      </dgm:spPr>
      <dgm:t>
        <a:bodyPr/>
        <a:lstStyle/>
        <a:p>
          <a:r>
            <a:rPr lang="ru-RU" b="1" dirty="0" smtClean="0"/>
            <a:t>постановление Правительства РФ от 05.06.2015 № 555</a:t>
          </a:r>
          <a:r>
            <a:rPr lang="ru-RU" dirty="0" smtClean="0"/>
            <a:t>:</a:t>
          </a:r>
          <a:endParaRPr lang="ru-RU" dirty="0"/>
        </a:p>
      </dgm:t>
    </dgm:pt>
    <dgm:pt modelId="{CC83B7FE-34F5-400B-B175-0AFC45A250D1}" type="parTrans" cxnId="{735A0690-30C3-4797-80EF-9B7D404C1D3C}">
      <dgm:prSet/>
      <dgm:spPr/>
      <dgm:t>
        <a:bodyPr/>
        <a:lstStyle/>
        <a:p>
          <a:endParaRPr lang="ru-RU"/>
        </a:p>
      </dgm:t>
    </dgm:pt>
    <dgm:pt modelId="{4EBD8A0E-2F31-45CF-8F71-D845DE3D0EEB}" type="sibTrans" cxnId="{735A0690-30C3-4797-80EF-9B7D404C1D3C}">
      <dgm:prSet/>
      <dgm:spPr/>
      <dgm:t>
        <a:bodyPr/>
        <a:lstStyle/>
        <a:p>
          <a:endParaRPr lang="ru-RU"/>
        </a:p>
      </dgm:t>
    </dgm:pt>
    <dgm:pt modelId="{A4146469-F164-4F19-8DE6-FD41A621842F}">
      <dgm:prSet phldrT="[Текст]" custT="1"/>
      <dgm:spPr>
        <a:solidFill>
          <a:schemeClr val="bg1">
            <a:alpha val="90000"/>
          </a:schemeClr>
        </a:solidFill>
      </dgm:spPr>
      <dgm:t>
        <a:bodyPr/>
        <a:lstStyle/>
        <a:p>
          <a:r>
            <a:rPr lang="ru-RU" sz="1900" dirty="0" smtClean="0">
              <a:solidFill>
                <a:srgbClr val="FF0000"/>
              </a:solidFill>
            </a:rPr>
            <a:t>постановление Правительства РФ от 05.06.2015 № 554 </a:t>
          </a:r>
          <a:r>
            <a:rPr lang="ru-RU" sz="1900" dirty="0" smtClean="0"/>
            <a:t>– общие требования к плану-графику (форма + правила)</a:t>
          </a:r>
          <a:endParaRPr lang="ru-RU" sz="1900" dirty="0"/>
        </a:p>
      </dgm:t>
    </dgm:pt>
    <dgm:pt modelId="{2AA27E2C-952D-4FFC-B226-CF96D640225C}" type="parTrans" cxnId="{1C420250-3797-44B3-AF61-884C42D24029}">
      <dgm:prSet/>
      <dgm:spPr/>
      <dgm:t>
        <a:bodyPr/>
        <a:lstStyle/>
        <a:p>
          <a:endParaRPr lang="ru-RU"/>
        </a:p>
      </dgm:t>
    </dgm:pt>
    <dgm:pt modelId="{65D5DAA3-9727-4498-9DE5-E7F7CBFFF9E3}" type="sibTrans" cxnId="{1C420250-3797-44B3-AF61-884C42D24029}">
      <dgm:prSet/>
      <dgm:spPr/>
      <dgm:t>
        <a:bodyPr/>
        <a:lstStyle/>
        <a:p>
          <a:endParaRPr lang="ru-RU"/>
        </a:p>
      </dgm:t>
    </dgm:pt>
    <dgm:pt modelId="{4E1A1653-77E2-4E3B-942A-79ACEE5A8900}">
      <dgm:prSet phldrT="[Текст]"/>
      <dgm:spPr>
        <a:solidFill>
          <a:schemeClr val="bg1">
            <a:alpha val="90000"/>
          </a:schemeClr>
        </a:solidFill>
      </dgm:spPr>
      <dgm:t>
        <a:bodyPr/>
        <a:lstStyle/>
        <a:p>
          <a:r>
            <a:rPr lang="ru-RU" dirty="0" smtClean="0"/>
            <a:t>Правила обоснования;</a:t>
          </a:r>
          <a:endParaRPr lang="ru-RU" dirty="0"/>
        </a:p>
      </dgm:t>
    </dgm:pt>
    <dgm:pt modelId="{39E0BA80-F4D7-4E86-97BB-EB625695AFDE}" type="parTrans" cxnId="{95C8478D-231D-4CED-8098-66C7FFCA30EF}">
      <dgm:prSet/>
      <dgm:spPr/>
      <dgm:t>
        <a:bodyPr/>
        <a:lstStyle/>
        <a:p>
          <a:endParaRPr lang="ru-RU"/>
        </a:p>
      </dgm:t>
    </dgm:pt>
    <dgm:pt modelId="{31570574-00F2-45BF-8926-7268A0AD102C}" type="sibTrans" cxnId="{95C8478D-231D-4CED-8098-66C7FFCA30EF}">
      <dgm:prSet/>
      <dgm:spPr/>
      <dgm:t>
        <a:bodyPr/>
        <a:lstStyle/>
        <a:p>
          <a:endParaRPr lang="ru-RU"/>
        </a:p>
      </dgm:t>
    </dgm:pt>
    <dgm:pt modelId="{E984292F-27D9-402A-8C52-A514F241D286}">
      <dgm:prSet phldrT="[Текст]"/>
      <dgm:spPr>
        <a:solidFill>
          <a:schemeClr val="bg1">
            <a:alpha val="90000"/>
          </a:schemeClr>
        </a:solidFill>
      </dgm:spPr>
      <dgm:t>
        <a:bodyPr/>
        <a:lstStyle/>
        <a:p>
          <a:r>
            <a:rPr lang="ru-RU" dirty="0" smtClean="0"/>
            <a:t>Форма обоснования для плана закупок;</a:t>
          </a:r>
          <a:endParaRPr lang="ru-RU" dirty="0"/>
        </a:p>
      </dgm:t>
    </dgm:pt>
    <dgm:pt modelId="{AF1D8A3E-239C-45BD-8249-7A79468C6F0A}" type="parTrans" cxnId="{98DFCF43-3B8B-45FC-B511-54C3D2ACC8D2}">
      <dgm:prSet/>
      <dgm:spPr/>
      <dgm:t>
        <a:bodyPr/>
        <a:lstStyle/>
        <a:p>
          <a:endParaRPr lang="ru-RU"/>
        </a:p>
      </dgm:t>
    </dgm:pt>
    <dgm:pt modelId="{8FA8ED51-47EC-478E-A683-049036572E16}" type="sibTrans" cxnId="{98DFCF43-3B8B-45FC-B511-54C3D2ACC8D2}">
      <dgm:prSet/>
      <dgm:spPr/>
      <dgm:t>
        <a:bodyPr/>
        <a:lstStyle/>
        <a:p>
          <a:endParaRPr lang="ru-RU"/>
        </a:p>
      </dgm:t>
    </dgm:pt>
    <dgm:pt modelId="{33CB9307-6E30-4D4F-8A58-BF0E22AEBFF0}">
      <dgm:prSet phldrT="[Текст]"/>
      <dgm:spPr>
        <a:solidFill>
          <a:schemeClr val="bg1">
            <a:alpha val="90000"/>
          </a:schemeClr>
        </a:solidFill>
      </dgm:spPr>
      <dgm:t>
        <a:bodyPr/>
        <a:lstStyle/>
        <a:p>
          <a:r>
            <a:rPr lang="ru-RU" dirty="0" smtClean="0"/>
            <a:t>Форма обоснования для плана-графика.</a:t>
          </a:r>
          <a:endParaRPr lang="ru-RU" dirty="0"/>
        </a:p>
      </dgm:t>
    </dgm:pt>
    <dgm:pt modelId="{88F5BD6A-3D72-4E24-901F-2FEA9D60FC28}" type="parTrans" cxnId="{1A2D6891-CEDE-4FC6-BDF1-63FF38C46B4B}">
      <dgm:prSet/>
      <dgm:spPr/>
      <dgm:t>
        <a:bodyPr/>
        <a:lstStyle/>
        <a:p>
          <a:endParaRPr lang="ru-RU"/>
        </a:p>
      </dgm:t>
    </dgm:pt>
    <dgm:pt modelId="{5DC48BDE-DB7F-4BF0-9C47-106D18E4D40E}" type="sibTrans" cxnId="{1A2D6891-CEDE-4FC6-BDF1-63FF38C46B4B}">
      <dgm:prSet/>
      <dgm:spPr/>
      <dgm:t>
        <a:bodyPr/>
        <a:lstStyle/>
        <a:p>
          <a:endParaRPr lang="ru-RU"/>
        </a:p>
      </dgm:t>
    </dgm:pt>
    <dgm:pt modelId="{5F573845-786A-4037-9E3E-AC9263A8D67B}" type="pres">
      <dgm:prSet presAssocID="{EB723D66-1389-4F79-98C2-A9AA3BA0C887}" presName="Name0" presStyleCnt="0">
        <dgm:presLayoutVars>
          <dgm:dir/>
          <dgm:animLvl val="lvl"/>
          <dgm:resizeHandles val="exact"/>
        </dgm:presLayoutVars>
      </dgm:prSet>
      <dgm:spPr/>
      <dgm:t>
        <a:bodyPr/>
        <a:lstStyle/>
        <a:p>
          <a:endParaRPr lang="ru-RU"/>
        </a:p>
      </dgm:t>
    </dgm:pt>
    <dgm:pt modelId="{146DD2FC-3513-4512-B20C-A77072AFAC7D}" type="pres">
      <dgm:prSet presAssocID="{57E79DD5-00BB-42C1-8598-590115B560AD}" presName="linNode" presStyleCnt="0"/>
      <dgm:spPr/>
    </dgm:pt>
    <dgm:pt modelId="{0FF09388-F314-4456-A5D3-657F884ABE02}" type="pres">
      <dgm:prSet presAssocID="{57E79DD5-00BB-42C1-8598-590115B560AD}" presName="parentText" presStyleLbl="node1" presStyleIdx="0" presStyleCnt="3" custLinFactNeighborY="4430">
        <dgm:presLayoutVars>
          <dgm:chMax val="1"/>
          <dgm:bulletEnabled val="1"/>
        </dgm:presLayoutVars>
      </dgm:prSet>
      <dgm:spPr/>
      <dgm:t>
        <a:bodyPr/>
        <a:lstStyle/>
        <a:p>
          <a:endParaRPr lang="ru-RU"/>
        </a:p>
      </dgm:t>
    </dgm:pt>
    <dgm:pt modelId="{1F45336F-600D-4D9A-9EAA-C3829C34F44E}" type="pres">
      <dgm:prSet presAssocID="{57E79DD5-00BB-42C1-8598-590115B560AD}" presName="descendantText" presStyleLbl="alignAccFollowNode1" presStyleIdx="0" presStyleCnt="3">
        <dgm:presLayoutVars>
          <dgm:bulletEnabled val="1"/>
        </dgm:presLayoutVars>
      </dgm:prSet>
      <dgm:spPr/>
      <dgm:t>
        <a:bodyPr/>
        <a:lstStyle/>
        <a:p>
          <a:endParaRPr lang="ru-RU"/>
        </a:p>
      </dgm:t>
    </dgm:pt>
    <dgm:pt modelId="{00C29753-AEED-440A-9503-46424F1992DD}" type="pres">
      <dgm:prSet presAssocID="{2D2753FD-9B4B-410B-9A9C-DC578C020572}" presName="sp" presStyleCnt="0"/>
      <dgm:spPr/>
    </dgm:pt>
    <dgm:pt modelId="{B904567D-AEC3-4EC4-A1D4-7C876995DEB8}" type="pres">
      <dgm:prSet presAssocID="{33291E15-FB02-48BD-8FCB-6F38D5758D99}" presName="linNode" presStyleCnt="0"/>
      <dgm:spPr/>
    </dgm:pt>
    <dgm:pt modelId="{793B736D-2C45-4BB5-9036-31D5F2E35E00}" type="pres">
      <dgm:prSet presAssocID="{33291E15-FB02-48BD-8FCB-6F38D5758D99}" presName="parentText" presStyleLbl="node1" presStyleIdx="1" presStyleCnt="3">
        <dgm:presLayoutVars>
          <dgm:chMax val="1"/>
          <dgm:bulletEnabled val="1"/>
        </dgm:presLayoutVars>
      </dgm:prSet>
      <dgm:spPr/>
      <dgm:t>
        <a:bodyPr/>
        <a:lstStyle/>
        <a:p>
          <a:endParaRPr lang="ru-RU"/>
        </a:p>
      </dgm:t>
    </dgm:pt>
    <dgm:pt modelId="{279D1D9F-DC4B-4749-AC07-F9EBB6069153}" type="pres">
      <dgm:prSet presAssocID="{33291E15-FB02-48BD-8FCB-6F38D5758D99}" presName="descendantText" presStyleLbl="alignAccFollowNode1" presStyleIdx="1" presStyleCnt="3" custScaleY="149362">
        <dgm:presLayoutVars>
          <dgm:bulletEnabled val="1"/>
        </dgm:presLayoutVars>
      </dgm:prSet>
      <dgm:spPr/>
      <dgm:t>
        <a:bodyPr/>
        <a:lstStyle/>
        <a:p>
          <a:endParaRPr lang="ru-RU"/>
        </a:p>
      </dgm:t>
    </dgm:pt>
    <dgm:pt modelId="{D5F0FDF8-4E04-4870-9918-5056C65D7071}" type="pres">
      <dgm:prSet presAssocID="{BEB04BD0-5FE1-4F2B-B1B3-8AEAF7EEBEC4}" presName="sp" presStyleCnt="0"/>
      <dgm:spPr/>
    </dgm:pt>
    <dgm:pt modelId="{8B14A7F7-BC5F-4D9D-B2DF-612168316C5D}" type="pres">
      <dgm:prSet presAssocID="{9DCEA318-E198-4EC5-A483-2C91B0F2FE63}" presName="linNode" presStyleCnt="0"/>
      <dgm:spPr/>
    </dgm:pt>
    <dgm:pt modelId="{6BE7B6BD-4234-4E2B-BCE4-07D980AF5DAB}" type="pres">
      <dgm:prSet presAssocID="{9DCEA318-E198-4EC5-A483-2C91B0F2FE63}" presName="parentText" presStyleLbl="node1" presStyleIdx="2" presStyleCnt="3">
        <dgm:presLayoutVars>
          <dgm:chMax val="1"/>
          <dgm:bulletEnabled val="1"/>
        </dgm:presLayoutVars>
      </dgm:prSet>
      <dgm:spPr/>
      <dgm:t>
        <a:bodyPr/>
        <a:lstStyle/>
        <a:p>
          <a:endParaRPr lang="ru-RU"/>
        </a:p>
      </dgm:t>
    </dgm:pt>
    <dgm:pt modelId="{57701BAD-9674-4E69-8F89-ADBA321ACD3D}" type="pres">
      <dgm:prSet presAssocID="{9DCEA318-E198-4EC5-A483-2C91B0F2FE63}" presName="descendantText" presStyleLbl="alignAccFollowNode1" presStyleIdx="2" presStyleCnt="3" custScaleY="114136">
        <dgm:presLayoutVars>
          <dgm:bulletEnabled val="1"/>
        </dgm:presLayoutVars>
      </dgm:prSet>
      <dgm:spPr/>
      <dgm:t>
        <a:bodyPr/>
        <a:lstStyle/>
        <a:p>
          <a:endParaRPr lang="ru-RU"/>
        </a:p>
      </dgm:t>
    </dgm:pt>
  </dgm:ptLst>
  <dgm:cxnLst>
    <dgm:cxn modelId="{9CA3C557-1F9C-42BC-9E8D-2696E7792B0A}" srcId="{57E79DD5-00BB-42C1-8598-590115B560AD}" destId="{96FFBE20-3C76-4DFD-BDDC-FDDD9BC9C7B7}" srcOrd="1" destOrd="0" parTransId="{4EFFC8BB-4F40-4841-BBD6-1D03DD93F739}" sibTransId="{FBDBEBA7-C8BC-450F-9F9C-B963078975C9}"/>
    <dgm:cxn modelId="{FE2F6820-EF2B-468F-A8C0-99FF1B6EEE71}" srcId="{33291E15-FB02-48BD-8FCB-6F38D5758D99}" destId="{2BB8001F-6C2D-40FA-BD8D-49F78A484C0B}" srcOrd="0" destOrd="0" parTransId="{CD596734-CBD1-444E-8846-B0405817FA7D}" sibTransId="{5B6D2F2D-054B-4810-94F5-387D4AB71646}"/>
    <dgm:cxn modelId="{BE52D16B-5E99-42D0-BAF3-1D963CC9C99B}" type="presOf" srcId="{4E1A1653-77E2-4E3B-942A-79ACEE5A8900}" destId="{57701BAD-9674-4E69-8F89-ADBA321ACD3D}" srcOrd="0" destOrd="1" presId="urn:microsoft.com/office/officeart/2005/8/layout/vList5"/>
    <dgm:cxn modelId="{735A0690-30C3-4797-80EF-9B7D404C1D3C}" srcId="{9DCEA318-E198-4EC5-A483-2C91B0F2FE63}" destId="{63D7FE34-1AA1-47BC-AD98-54CFDD69777C}" srcOrd="0" destOrd="0" parTransId="{CC83B7FE-34F5-400B-B175-0AFC45A250D1}" sibTransId="{4EBD8A0E-2F31-45CF-8F71-D845DE3D0EEB}"/>
    <dgm:cxn modelId="{94BF8329-46D2-45F0-AA76-497850838447}" type="presOf" srcId="{33291E15-FB02-48BD-8FCB-6F38D5758D99}" destId="{793B736D-2C45-4BB5-9036-31D5F2E35E00}" srcOrd="0" destOrd="0" presId="urn:microsoft.com/office/officeart/2005/8/layout/vList5"/>
    <dgm:cxn modelId="{826EE145-633C-4B86-A4C2-5F9E39879198}" type="presOf" srcId="{33CB9307-6E30-4D4F-8A58-BF0E22AEBFF0}" destId="{57701BAD-9674-4E69-8F89-ADBA321ACD3D}" srcOrd="0" destOrd="3" presId="urn:microsoft.com/office/officeart/2005/8/layout/vList5"/>
    <dgm:cxn modelId="{5DF678DF-C2F8-4A0C-888D-12305B766CF4}" type="presOf" srcId="{A4146469-F164-4F19-8DE6-FD41A621842F}" destId="{279D1D9F-DC4B-4749-AC07-F9EBB6069153}" srcOrd="0" destOrd="1" presId="urn:microsoft.com/office/officeart/2005/8/layout/vList5"/>
    <dgm:cxn modelId="{30DD0146-3897-4AA7-9C0A-4BFA108B580D}" type="presOf" srcId="{57E79DD5-00BB-42C1-8598-590115B560AD}" destId="{0FF09388-F314-4456-A5D3-657F884ABE02}" srcOrd="0" destOrd="0" presId="urn:microsoft.com/office/officeart/2005/8/layout/vList5"/>
    <dgm:cxn modelId="{98E1D66F-D5D5-45D3-B0B3-AA7E2B1A8892}" type="presOf" srcId="{CE7A1CAA-9268-4893-93F9-9380C3F675B8}" destId="{279D1D9F-DC4B-4749-AC07-F9EBB6069153}" srcOrd="0" destOrd="2" presId="urn:microsoft.com/office/officeart/2005/8/layout/vList5"/>
    <dgm:cxn modelId="{3C6DE784-C592-47CA-93A2-240E1674AFD5}" type="presOf" srcId="{9DCEA318-E198-4EC5-A483-2C91B0F2FE63}" destId="{6BE7B6BD-4234-4E2B-BCE4-07D980AF5DAB}" srcOrd="0" destOrd="0" presId="urn:microsoft.com/office/officeart/2005/8/layout/vList5"/>
    <dgm:cxn modelId="{028574A2-BB7C-40DF-BA3E-F27D7BD13A3D}" type="presOf" srcId="{63D7FE34-1AA1-47BC-AD98-54CFDD69777C}" destId="{57701BAD-9674-4E69-8F89-ADBA321ACD3D}" srcOrd="0" destOrd="0" presId="urn:microsoft.com/office/officeart/2005/8/layout/vList5"/>
    <dgm:cxn modelId="{98DFCF43-3B8B-45FC-B511-54C3D2ACC8D2}" srcId="{9DCEA318-E198-4EC5-A483-2C91B0F2FE63}" destId="{E984292F-27D9-402A-8C52-A514F241D286}" srcOrd="2" destOrd="0" parTransId="{AF1D8A3E-239C-45BD-8249-7A79468C6F0A}" sibTransId="{8FA8ED51-47EC-478E-A683-049036572E16}"/>
    <dgm:cxn modelId="{116B6896-7446-4CEC-85A0-5E13A0B857B2}" srcId="{33291E15-FB02-48BD-8FCB-6F38D5758D99}" destId="{CE7A1CAA-9268-4893-93F9-9380C3F675B8}" srcOrd="2" destOrd="0" parTransId="{B0754FD3-B251-4E71-8163-2B87C3C3A24E}" sibTransId="{91D8739A-6914-4B22-99E1-9A1F6E1CE582}"/>
    <dgm:cxn modelId="{EF42A717-33F9-47C4-8B80-489AEDF2CC48}" srcId="{EB723D66-1389-4F79-98C2-A9AA3BA0C887}" destId="{9DCEA318-E198-4EC5-A483-2C91B0F2FE63}" srcOrd="2" destOrd="0" parTransId="{6729448B-2F6F-4D36-B0B7-A2F65E303775}" sibTransId="{024D4471-0FAE-4011-87F2-34C846D64681}"/>
    <dgm:cxn modelId="{BFA9DF1F-E4C0-42CB-BF0B-01348FC0133E}" type="presOf" srcId="{E984292F-27D9-402A-8C52-A514F241D286}" destId="{57701BAD-9674-4E69-8F89-ADBA321ACD3D}" srcOrd="0" destOrd="2" presId="urn:microsoft.com/office/officeart/2005/8/layout/vList5"/>
    <dgm:cxn modelId="{12AA6E34-3708-4ABC-A4E5-BCD536204937}" type="presOf" srcId="{EB723D66-1389-4F79-98C2-A9AA3BA0C887}" destId="{5F573845-786A-4037-9E3E-AC9263A8D67B}" srcOrd="0" destOrd="0" presId="urn:microsoft.com/office/officeart/2005/8/layout/vList5"/>
    <dgm:cxn modelId="{B719F9A7-27EF-4C09-AB2A-00661C1B93A6}" srcId="{57E79DD5-00BB-42C1-8598-590115B560AD}" destId="{958F1306-7CF2-4FED-9250-FC4CE2C69D5F}" srcOrd="0" destOrd="0" parTransId="{C7D48FE3-A7AB-43D0-B124-C5645A0B1019}" sibTransId="{A451AB8F-24B6-45D0-B135-E76162FD2D70}"/>
    <dgm:cxn modelId="{B355FDA1-1458-47B2-9617-8508976B12EB}" type="presOf" srcId="{96FFBE20-3C76-4DFD-BDDC-FDDD9BC9C7B7}" destId="{1F45336F-600D-4D9A-9EAA-C3829C34F44E}" srcOrd="0" destOrd="1" presId="urn:microsoft.com/office/officeart/2005/8/layout/vList5"/>
    <dgm:cxn modelId="{1C420250-3797-44B3-AF61-884C42D24029}" srcId="{33291E15-FB02-48BD-8FCB-6F38D5758D99}" destId="{A4146469-F164-4F19-8DE6-FD41A621842F}" srcOrd="1" destOrd="0" parTransId="{2AA27E2C-952D-4FFC-B226-CF96D640225C}" sibTransId="{65D5DAA3-9727-4498-9DE5-E7F7CBFFF9E3}"/>
    <dgm:cxn modelId="{3D895E75-2552-403F-A8F2-B3441A2D60F6}" type="presOf" srcId="{2BB8001F-6C2D-40FA-BD8D-49F78A484C0B}" destId="{279D1D9F-DC4B-4749-AC07-F9EBB6069153}" srcOrd="0" destOrd="0" presId="urn:microsoft.com/office/officeart/2005/8/layout/vList5"/>
    <dgm:cxn modelId="{DDCA1965-03DF-4301-9608-A910881B7CCB}" srcId="{EB723D66-1389-4F79-98C2-A9AA3BA0C887}" destId="{33291E15-FB02-48BD-8FCB-6F38D5758D99}" srcOrd="1" destOrd="0" parTransId="{CC2B3E99-6F1C-4217-B620-B706B5E1F806}" sibTransId="{BEB04BD0-5FE1-4F2B-B1B3-8AEAF7EEBEC4}"/>
    <dgm:cxn modelId="{95C8478D-231D-4CED-8098-66C7FFCA30EF}" srcId="{9DCEA318-E198-4EC5-A483-2C91B0F2FE63}" destId="{4E1A1653-77E2-4E3B-942A-79ACEE5A8900}" srcOrd="1" destOrd="0" parTransId="{39E0BA80-F4D7-4E86-97BB-EB625695AFDE}" sibTransId="{31570574-00F2-45BF-8926-7268A0AD102C}"/>
    <dgm:cxn modelId="{1A2D6891-CEDE-4FC6-BDF1-63FF38C46B4B}" srcId="{9DCEA318-E198-4EC5-A483-2C91B0F2FE63}" destId="{33CB9307-6E30-4D4F-8A58-BF0E22AEBFF0}" srcOrd="3" destOrd="0" parTransId="{88F5BD6A-3D72-4E24-901F-2FEA9D60FC28}" sibTransId="{5DC48BDE-DB7F-4BF0-9C47-106D18E4D40E}"/>
    <dgm:cxn modelId="{D36FB9BE-793A-46E5-879D-C8A9B0551FAE}" srcId="{EB723D66-1389-4F79-98C2-A9AA3BA0C887}" destId="{57E79DD5-00BB-42C1-8598-590115B560AD}" srcOrd="0" destOrd="0" parTransId="{FE60FE6B-D2BE-4D4F-B6EA-9B254FFE7752}" sibTransId="{2D2753FD-9B4B-410B-9A9C-DC578C020572}"/>
    <dgm:cxn modelId="{705F6B7F-BD17-464D-BDD4-C0C126AED7DB}" type="presOf" srcId="{958F1306-7CF2-4FED-9250-FC4CE2C69D5F}" destId="{1F45336F-600D-4D9A-9EAA-C3829C34F44E}" srcOrd="0" destOrd="0" presId="urn:microsoft.com/office/officeart/2005/8/layout/vList5"/>
    <dgm:cxn modelId="{005C1D21-3896-42F1-AF2D-BAB86CE1C751}" type="presParOf" srcId="{5F573845-786A-4037-9E3E-AC9263A8D67B}" destId="{146DD2FC-3513-4512-B20C-A77072AFAC7D}" srcOrd="0" destOrd="0" presId="urn:microsoft.com/office/officeart/2005/8/layout/vList5"/>
    <dgm:cxn modelId="{ADB6A3FC-0E9B-4821-876F-315DD3B9F375}" type="presParOf" srcId="{146DD2FC-3513-4512-B20C-A77072AFAC7D}" destId="{0FF09388-F314-4456-A5D3-657F884ABE02}" srcOrd="0" destOrd="0" presId="urn:microsoft.com/office/officeart/2005/8/layout/vList5"/>
    <dgm:cxn modelId="{5B87587D-6951-4349-8B6A-4D03F1D2BB1E}" type="presParOf" srcId="{146DD2FC-3513-4512-B20C-A77072AFAC7D}" destId="{1F45336F-600D-4D9A-9EAA-C3829C34F44E}" srcOrd="1" destOrd="0" presId="urn:microsoft.com/office/officeart/2005/8/layout/vList5"/>
    <dgm:cxn modelId="{E3C0D96F-B2FC-452A-9FD3-0B9D45A0E1BA}" type="presParOf" srcId="{5F573845-786A-4037-9E3E-AC9263A8D67B}" destId="{00C29753-AEED-440A-9503-46424F1992DD}" srcOrd="1" destOrd="0" presId="urn:microsoft.com/office/officeart/2005/8/layout/vList5"/>
    <dgm:cxn modelId="{D9EE5132-2DE9-479B-A3F4-BD566D1A01D1}" type="presParOf" srcId="{5F573845-786A-4037-9E3E-AC9263A8D67B}" destId="{B904567D-AEC3-4EC4-A1D4-7C876995DEB8}" srcOrd="2" destOrd="0" presId="urn:microsoft.com/office/officeart/2005/8/layout/vList5"/>
    <dgm:cxn modelId="{FB80DFA3-AA63-48E0-BB2D-568FC2CF6294}" type="presParOf" srcId="{B904567D-AEC3-4EC4-A1D4-7C876995DEB8}" destId="{793B736D-2C45-4BB5-9036-31D5F2E35E00}" srcOrd="0" destOrd="0" presId="urn:microsoft.com/office/officeart/2005/8/layout/vList5"/>
    <dgm:cxn modelId="{C138423D-AC5E-42D5-8F2D-F03E81CDC34A}" type="presParOf" srcId="{B904567D-AEC3-4EC4-A1D4-7C876995DEB8}" destId="{279D1D9F-DC4B-4749-AC07-F9EBB6069153}" srcOrd="1" destOrd="0" presId="urn:microsoft.com/office/officeart/2005/8/layout/vList5"/>
    <dgm:cxn modelId="{716F0015-1783-4C95-B40F-A8D3A3C72384}" type="presParOf" srcId="{5F573845-786A-4037-9E3E-AC9263A8D67B}" destId="{D5F0FDF8-4E04-4870-9918-5056C65D7071}" srcOrd="3" destOrd="0" presId="urn:microsoft.com/office/officeart/2005/8/layout/vList5"/>
    <dgm:cxn modelId="{688BD9C2-40A5-4019-B84C-A68E9D38D6CA}" type="presParOf" srcId="{5F573845-786A-4037-9E3E-AC9263A8D67B}" destId="{8B14A7F7-BC5F-4D9D-B2DF-612168316C5D}" srcOrd="4" destOrd="0" presId="urn:microsoft.com/office/officeart/2005/8/layout/vList5"/>
    <dgm:cxn modelId="{16E9544B-CD7C-493C-911E-35D3D3E01ADF}" type="presParOf" srcId="{8B14A7F7-BC5F-4D9D-B2DF-612168316C5D}" destId="{6BE7B6BD-4234-4E2B-BCE4-07D980AF5DAB}" srcOrd="0" destOrd="0" presId="urn:microsoft.com/office/officeart/2005/8/layout/vList5"/>
    <dgm:cxn modelId="{EADBDEEF-4B86-4CE9-99FB-70AF6149F394}" type="presParOf" srcId="{8B14A7F7-BC5F-4D9D-B2DF-612168316C5D}" destId="{57701BAD-9674-4E69-8F89-ADBA321ACD3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0F01114-6343-43C7-9302-BD92D952BE53}" type="doc">
      <dgm:prSet loTypeId="urn:diagrams.loki3.com/BracketList+Icon" loCatId="list" qsTypeId="urn:microsoft.com/office/officeart/2005/8/quickstyle/simple3" qsCatId="simple" csTypeId="urn:microsoft.com/office/officeart/2005/8/colors/accent1_2" csCatId="accent1" phldr="1"/>
      <dgm:spPr/>
      <dgm:t>
        <a:bodyPr/>
        <a:lstStyle/>
        <a:p>
          <a:endParaRPr lang="ru-RU"/>
        </a:p>
      </dgm:t>
    </dgm:pt>
    <dgm:pt modelId="{E652B857-1190-47E7-AA85-02FC3877F973}">
      <dgm:prSet phldrT="[Текст]" custT="1"/>
      <dgm:spPr/>
      <dgm:t>
        <a:bodyPr/>
        <a:lstStyle/>
        <a:p>
          <a:pPr algn="just"/>
          <a:r>
            <a:rPr lang="ru-RU" sz="2800" dirty="0" smtClean="0"/>
            <a:t>План закупок</a:t>
          </a:r>
          <a:endParaRPr lang="ru-RU" sz="2800" dirty="0"/>
        </a:p>
      </dgm:t>
    </dgm:pt>
    <dgm:pt modelId="{F1FD074E-B3A7-4FAB-BB22-BC2E0EDB2100}" type="parTrans" cxnId="{7F83A13F-DBCE-4265-B8F7-6D42A247AFFB}">
      <dgm:prSet/>
      <dgm:spPr/>
      <dgm:t>
        <a:bodyPr/>
        <a:lstStyle/>
        <a:p>
          <a:endParaRPr lang="ru-RU"/>
        </a:p>
      </dgm:t>
    </dgm:pt>
    <dgm:pt modelId="{0B62E485-4038-4D54-AD0E-626AF12E9707}" type="sibTrans" cxnId="{7F83A13F-DBCE-4265-B8F7-6D42A247AFFB}">
      <dgm:prSet/>
      <dgm:spPr/>
      <dgm:t>
        <a:bodyPr/>
        <a:lstStyle/>
        <a:p>
          <a:endParaRPr lang="ru-RU"/>
        </a:p>
      </dgm:t>
    </dgm:pt>
    <dgm:pt modelId="{6CD5A319-0574-4FCC-9D39-BEF34733C9B6}">
      <dgm:prSet phldrT="[Текст]" custT="1"/>
      <dgm:spPr>
        <a:solidFill>
          <a:schemeClr val="bg1">
            <a:lumMod val="95000"/>
          </a:schemeClr>
        </a:solidFill>
      </dgm:spPr>
      <dgm:t>
        <a:bodyPr/>
        <a:lstStyle/>
        <a:p>
          <a:r>
            <a:rPr lang="ru-RU" sz="2500" dirty="0" smtClean="0"/>
            <a:t>Объект закупки (по каждому объекту плану закупок)</a:t>
          </a:r>
          <a:endParaRPr lang="ru-RU" sz="2500" dirty="0"/>
        </a:p>
      </dgm:t>
    </dgm:pt>
    <dgm:pt modelId="{5A705385-7C59-499B-9B09-4903320AEEA9}" type="parTrans" cxnId="{4E26E475-E124-4946-8D17-92A632766395}">
      <dgm:prSet/>
      <dgm:spPr/>
      <dgm:t>
        <a:bodyPr/>
        <a:lstStyle/>
        <a:p>
          <a:endParaRPr lang="ru-RU"/>
        </a:p>
      </dgm:t>
    </dgm:pt>
    <dgm:pt modelId="{848ED656-3465-4CFA-9B06-5D48191FFB28}" type="sibTrans" cxnId="{4E26E475-E124-4946-8D17-92A632766395}">
      <dgm:prSet/>
      <dgm:spPr/>
      <dgm:t>
        <a:bodyPr/>
        <a:lstStyle/>
        <a:p>
          <a:endParaRPr lang="ru-RU"/>
        </a:p>
      </dgm:t>
    </dgm:pt>
    <dgm:pt modelId="{3F5BDB73-916C-45BB-A1E9-1F52EE835DCF}">
      <dgm:prSet phldrT="[Текст]" custT="1"/>
      <dgm:spPr/>
      <dgm:t>
        <a:bodyPr/>
        <a:lstStyle/>
        <a:p>
          <a:pPr algn="just"/>
          <a:r>
            <a:rPr lang="ru-RU" sz="2800" dirty="0" smtClean="0"/>
            <a:t>План-график</a:t>
          </a:r>
          <a:endParaRPr lang="ru-RU" sz="2800" dirty="0"/>
        </a:p>
      </dgm:t>
    </dgm:pt>
    <dgm:pt modelId="{E06FB336-C4FB-496F-AD2A-09B29091DB00}" type="parTrans" cxnId="{034FBDD5-29B7-4882-BE42-8BDBDA24928B}">
      <dgm:prSet/>
      <dgm:spPr/>
      <dgm:t>
        <a:bodyPr/>
        <a:lstStyle/>
        <a:p>
          <a:endParaRPr lang="ru-RU"/>
        </a:p>
      </dgm:t>
    </dgm:pt>
    <dgm:pt modelId="{60D421FE-74FB-41CF-9526-34D6B4712B7F}" type="sibTrans" cxnId="{034FBDD5-29B7-4882-BE42-8BDBDA24928B}">
      <dgm:prSet/>
      <dgm:spPr/>
      <dgm:t>
        <a:bodyPr/>
        <a:lstStyle/>
        <a:p>
          <a:endParaRPr lang="ru-RU"/>
        </a:p>
      </dgm:t>
    </dgm:pt>
    <dgm:pt modelId="{7C1389A1-D6D2-4C87-9B15-5F505B2F35A4}">
      <dgm:prSet phldrT="[Текст]" custT="1"/>
      <dgm:spPr>
        <a:solidFill>
          <a:schemeClr val="bg1">
            <a:lumMod val="95000"/>
          </a:schemeClr>
        </a:solidFill>
      </dgm:spPr>
      <dgm:t>
        <a:bodyPr/>
        <a:lstStyle/>
        <a:p>
          <a:r>
            <a:rPr lang="ru-RU" sz="2500" dirty="0" smtClean="0"/>
            <a:t>Способ закупки;</a:t>
          </a:r>
          <a:endParaRPr lang="ru-RU" sz="2500" dirty="0"/>
        </a:p>
      </dgm:t>
    </dgm:pt>
    <dgm:pt modelId="{55B12899-C31A-4E1A-AC3A-A37D24C829F6}" type="parTrans" cxnId="{F776FEAF-3C03-435F-8A97-7355EBB64D84}">
      <dgm:prSet/>
      <dgm:spPr/>
      <dgm:t>
        <a:bodyPr/>
        <a:lstStyle/>
        <a:p>
          <a:endParaRPr lang="ru-RU"/>
        </a:p>
      </dgm:t>
    </dgm:pt>
    <dgm:pt modelId="{DB8D361B-2027-4DEF-B7BF-EE795EACEC3F}" type="sibTrans" cxnId="{F776FEAF-3C03-435F-8A97-7355EBB64D84}">
      <dgm:prSet/>
      <dgm:spPr/>
      <dgm:t>
        <a:bodyPr/>
        <a:lstStyle/>
        <a:p>
          <a:endParaRPr lang="ru-RU"/>
        </a:p>
      </dgm:t>
    </dgm:pt>
    <dgm:pt modelId="{8B127494-3123-4860-8B4B-52CFCA7941CB}">
      <dgm:prSet phldrT="[Текст]" custT="1"/>
      <dgm:spPr>
        <a:solidFill>
          <a:schemeClr val="bg1">
            <a:lumMod val="95000"/>
          </a:schemeClr>
        </a:solidFill>
      </dgm:spPr>
      <dgm:t>
        <a:bodyPr/>
        <a:lstStyle/>
        <a:p>
          <a:r>
            <a:rPr lang="ru-RU" sz="2500" dirty="0" smtClean="0"/>
            <a:t>НМЦК;</a:t>
          </a:r>
          <a:endParaRPr lang="ru-RU" sz="2500" dirty="0"/>
        </a:p>
      </dgm:t>
    </dgm:pt>
    <dgm:pt modelId="{7BC2A5C1-B686-46F5-8FC5-F4CEEAA5AA07}" type="parTrans" cxnId="{18A4928E-FE34-4A46-9535-2C8CD76A1121}">
      <dgm:prSet/>
      <dgm:spPr/>
      <dgm:t>
        <a:bodyPr/>
        <a:lstStyle/>
        <a:p>
          <a:endParaRPr lang="ru-RU"/>
        </a:p>
      </dgm:t>
    </dgm:pt>
    <dgm:pt modelId="{1A009D0D-EA0E-4EC5-A11D-E5744D477D09}" type="sibTrans" cxnId="{18A4928E-FE34-4A46-9535-2C8CD76A1121}">
      <dgm:prSet/>
      <dgm:spPr/>
      <dgm:t>
        <a:bodyPr/>
        <a:lstStyle/>
        <a:p>
          <a:endParaRPr lang="ru-RU"/>
        </a:p>
      </dgm:t>
    </dgm:pt>
    <dgm:pt modelId="{A074A5C7-92C9-4697-A27C-659E5ED23D78}">
      <dgm:prSet phldrT="[Текст]" custT="1"/>
      <dgm:spPr>
        <a:solidFill>
          <a:schemeClr val="bg1">
            <a:lumMod val="95000"/>
          </a:schemeClr>
        </a:solidFill>
      </dgm:spPr>
      <dgm:t>
        <a:bodyPr/>
        <a:lstStyle/>
        <a:p>
          <a:r>
            <a:rPr lang="ru-RU" sz="2500" dirty="0" smtClean="0"/>
            <a:t>Дополнительные требования</a:t>
          </a:r>
          <a:endParaRPr lang="ru-RU" sz="2500" dirty="0"/>
        </a:p>
      </dgm:t>
    </dgm:pt>
    <dgm:pt modelId="{857ED275-651D-4588-AB81-11A64D3A8C34}" type="parTrans" cxnId="{C0788BEA-FC1D-45E4-8099-4A25EC16A115}">
      <dgm:prSet/>
      <dgm:spPr/>
      <dgm:t>
        <a:bodyPr/>
        <a:lstStyle/>
        <a:p>
          <a:endParaRPr lang="ru-RU"/>
        </a:p>
      </dgm:t>
    </dgm:pt>
    <dgm:pt modelId="{12C72A60-FBBD-498E-A188-B3D09AB82CC3}" type="sibTrans" cxnId="{C0788BEA-FC1D-45E4-8099-4A25EC16A115}">
      <dgm:prSet/>
      <dgm:spPr/>
      <dgm:t>
        <a:bodyPr/>
        <a:lstStyle/>
        <a:p>
          <a:endParaRPr lang="ru-RU"/>
        </a:p>
      </dgm:t>
    </dgm:pt>
    <dgm:pt modelId="{A98D3CF9-981B-44F2-B07D-EFC313202CAF}" type="pres">
      <dgm:prSet presAssocID="{E0F01114-6343-43C7-9302-BD92D952BE53}" presName="Name0" presStyleCnt="0">
        <dgm:presLayoutVars>
          <dgm:dir/>
          <dgm:animLvl val="lvl"/>
          <dgm:resizeHandles val="exact"/>
        </dgm:presLayoutVars>
      </dgm:prSet>
      <dgm:spPr/>
      <dgm:t>
        <a:bodyPr/>
        <a:lstStyle/>
        <a:p>
          <a:endParaRPr lang="ru-RU"/>
        </a:p>
      </dgm:t>
    </dgm:pt>
    <dgm:pt modelId="{DEFCA20B-D411-4CC6-83E0-26A429F0FC24}" type="pres">
      <dgm:prSet presAssocID="{E652B857-1190-47E7-AA85-02FC3877F973}" presName="linNode" presStyleCnt="0"/>
      <dgm:spPr/>
    </dgm:pt>
    <dgm:pt modelId="{16FD5672-8FFD-4F5D-BE17-FE83A1947629}" type="pres">
      <dgm:prSet presAssocID="{E652B857-1190-47E7-AA85-02FC3877F973}" presName="parTx" presStyleLbl="revTx" presStyleIdx="0" presStyleCnt="2" custScaleX="131966">
        <dgm:presLayoutVars>
          <dgm:chMax val="1"/>
          <dgm:bulletEnabled val="1"/>
        </dgm:presLayoutVars>
      </dgm:prSet>
      <dgm:spPr/>
      <dgm:t>
        <a:bodyPr/>
        <a:lstStyle/>
        <a:p>
          <a:endParaRPr lang="ru-RU"/>
        </a:p>
      </dgm:t>
    </dgm:pt>
    <dgm:pt modelId="{A1D475B1-B792-4149-9618-0FCE42CF44D4}" type="pres">
      <dgm:prSet presAssocID="{E652B857-1190-47E7-AA85-02FC3877F973}" presName="bracket" presStyleLbl="parChTrans1D1" presStyleIdx="0" presStyleCnt="2"/>
      <dgm:spPr/>
    </dgm:pt>
    <dgm:pt modelId="{A4575112-D0FC-49DB-92B3-7FE6A382800D}" type="pres">
      <dgm:prSet presAssocID="{E652B857-1190-47E7-AA85-02FC3877F973}" presName="spH" presStyleCnt="0"/>
      <dgm:spPr/>
    </dgm:pt>
    <dgm:pt modelId="{3B610FEB-0AB2-4F24-BBA1-3EA189B9948D}" type="pres">
      <dgm:prSet presAssocID="{E652B857-1190-47E7-AA85-02FC3877F973}" presName="desTx" presStyleLbl="node1" presStyleIdx="0" presStyleCnt="2" custLinFactNeighborX="30878" custLinFactNeighborY="901">
        <dgm:presLayoutVars>
          <dgm:bulletEnabled val="1"/>
        </dgm:presLayoutVars>
      </dgm:prSet>
      <dgm:spPr/>
      <dgm:t>
        <a:bodyPr/>
        <a:lstStyle/>
        <a:p>
          <a:endParaRPr lang="ru-RU"/>
        </a:p>
      </dgm:t>
    </dgm:pt>
    <dgm:pt modelId="{B58952E3-DD9C-4E72-80A1-BF662391C97A}" type="pres">
      <dgm:prSet presAssocID="{0B62E485-4038-4D54-AD0E-626AF12E9707}" presName="spV" presStyleCnt="0"/>
      <dgm:spPr/>
    </dgm:pt>
    <dgm:pt modelId="{39D9F455-8E8A-419C-9280-D09C329290F1}" type="pres">
      <dgm:prSet presAssocID="{3F5BDB73-916C-45BB-A1E9-1F52EE835DCF}" presName="linNode" presStyleCnt="0"/>
      <dgm:spPr/>
    </dgm:pt>
    <dgm:pt modelId="{25723F29-16D4-425C-8C91-19B0E6937208}" type="pres">
      <dgm:prSet presAssocID="{3F5BDB73-916C-45BB-A1E9-1F52EE835DCF}" presName="parTx" presStyleLbl="revTx" presStyleIdx="1" presStyleCnt="2" custScaleX="126410">
        <dgm:presLayoutVars>
          <dgm:chMax val="1"/>
          <dgm:bulletEnabled val="1"/>
        </dgm:presLayoutVars>
      </dgm:prSet>
      <dgm:spPr/>
      <dgm:t>
        <a:bodyPr/>
        <a:lstStyle/>
        <a:p>
          <a:endParaRPr lang="ru-RU"/>
        </a:p>
      </dgm:t>
    </dgm:pt>
    <dgm:pt modelId="{6D7A5F8D-92DA-496E-8032-92F0F599D769}" type="pres">
      <dgm:prSet presAssocID="{3F5BDB73-916C-45BB-A1E9-1F52EE835DCF}" presName="bracket" presStyleLbl="parChTrans1D1" presStyleIdx="1" presStyleCnt="2" custLinFactNeighborX="-62405" custLinFactNeighborY="-2829"/>
      <dgm:spPr/>
    </dgm:pt>
    <dgm:pt modelId="{22C2C058-F7CC-41ED-97AA-E3058F4AF24E}" type="pres">
      <dgm:prSet presAssocID="{3F5BDB73-916C-45BB-A1E9-1F52EE835DCF}" presName="spH" presStyleCnt="0"/>
      <dgm:spPr/>
    </dgm:pt>
    <dgm:pt modelId="{155EABF0-5AE1-4EAD-81F6-6A30159F93B7}" type="pres">
      <dgm:prSet presAssocID="{3F5BDB73-916C-45BB-A1E9-1F52EE835DCF}" presName="desTx" presStyleLbl="node1" presStyleIdx="1" presStyleCnt="2" custScaleX="89342" custLinFactNeighborX="-16221" custLinFactNeighborY="-685">
        <dgm:presLayoutVars>
          <dgm:bulletEnabled val="1"/>
        </dgm:presLayoutVars>
      </dgm:prSet>
      <dgm:spPr/>
      <dgm:t>
        <a:bodyPr/>
        <a:lstStyle/>
        <a:p>
          <a:endParaRPr lang="ru-RU"/>
        </a:p>
      </dgm:t>
    </dgm:pt>
  </dgm:ptLst>
  <dgm:cxnLst>
    <dgm:cxn modelId="{82B622A5-0A36-47F0-B7F4-69C5326DE52F}" type="presOf" srcId="{8B127494-3123-4860-8B4B-52CFCA7941CB}" destId="{155EABF0-5AE1-4EAD-81F6-6A30159F93B7}" srcOrd="0" destOrd="1" presId="urn:diagrams.loki3.com/BracketList+Icon"/>
    <dgm:cxn modelId="{DC44E9C2-B1F4-41E9-88BE-FDD11C919312}" type="presOf" srcId="{7C1389A1-D6D2-4C87-9B15-5F505B2F35A4}" destId="{155EABF0-5AE1-4EAD-81F6-6A30159F93B7}" srcOrd="0" destOrd="0" presId="urn:diagrams.loki3.com/BracketList+Icon"/>
    <dgm:cxn modelId="{4E26E475-E124-4946-8D17-92A632766395}" srcId="{E652B857-1190-47E7-AA85-02FC3877F973}" destId="{6CD5A319-0574-4FCC-9D39-BEF34733C9B6}" srcOrd="0" destOrd="0" parTransId="{5A705385-7C59-499B-9B09-4903320AEEA9}" sibTransId="{848ED656-3465-4CFA-9B06-5D48191FFB28}"/>
    <dgm:cxn modelId="{F776FEAF-3C03-435F-8A97-7355EBB64D84}" srcId="{3F5BDB73-916C-45BB-A1E9-1F52EE835DCF}" destId="{7C1389A1-D6D2-4C87-9B15-5F505B2F35A4}" srcOrd="0" destOrd="0" parTransId="{55B12899-C31A-4E1A-AC3A-A37D24C829F6}" sibTransId="{DB8D361B-2027-4DEF-B7BF-EE795EACEC3F}"/>
    <dgm:cxn modelId="{18A4928E-FE34-4A46-9535-2C8CD76A1121}" srcId="{3F5BDB73-916C-45BB-A1E9-1F52EE835DCF}" destId="{8B127494-3123-4860-8B4B-52CFCA7941CB}" srcOrd="1" destOrd="0" parTransId="{7BC2A5C1-B686-46F5-8FC5-F4CEEAA5AA07}" sibTransId="{1A009D0D-EA0E-4EC5-A11D-E5744D477D09}"/>
    <dgm:cxn modelId="{BC573C04-F479-401A-80DD-BFF6B856B189}" type="presOf" srcId="{6CD5A319-0574-4FCC-9D39-BEF34733C9B6}" destId="{3B610FEB-0AB2-4F24-BBA1-3EA189B9948D}" srcOrd="0" destOrd="0" presId="urn:diagrams.loki3.com/BracketList+Icon"/>
    <dgm:cxn modelId="{C0788BEA-FC1D-45E4-8099-4A25EC16A115}" srcId="{3F5BDB73-916C-45BB-A1E9-1F52EE835DCF}" destId="{A074A5C7-92C9-4697-A27C-659E5ED23D78}" srcOrd="2" destOrd="0" parTransId="{857ED275-651D-4588-AB81-11A64D3A8C34}" sibTransId="{12C72A60-FBBD-498E-A188-B3D09AB82CC3}"/>
    <dgm:cxn modelId="{7F83A13F-DBCE-4265-B8F7-6D42A247AFFB}" srcId="{E0F01114-6343-43C7-9302-BD92D952BE53}" destId="{E652B857-1190-47E7-AA85-02FC3877F973}" srcOrd="0" destOrd="0" parTransId="{F1FD074E-B3A7-4FAB-BB22-BC2E0EDB2100}" sibTransId="{0B62E485-4038-4D54-AD0E-626AF12E9707}"/>
    <dgm:cxn modelId="{874A4C12-DA9C-465F-A0A0-0E9000E5B1BC}" type="presOf" srcId="{E652B857-1190-47E7-AA85-02FC3877F973}" destId="{16FD5672-8FFD-4F5D-BE17-FE83A1947629}" srcOrd="0" destOrd="0" presId="urn:diagrams.loki3.com/BracketList+Icon"/>
    <dgm:cxn modelId="{5AC516DC-6DBD-4597-8B51-AC136DFA4CBE}" type="presOf" srcId="{3F5BDB73-916C-45BB-A1E9-1F52EE835DCF}" destId="{25723F29-16D4-425C-8C91-19B0E6937208}" srcOrd="0" destOrd="0" presId="urn:diagrams.loki3.com/BracketList+Icon"/>
    <dgm:cxn modelId="{C442A275-80AD-4854-BB59-17CABD262902}" type="presOf" srcId="{A074A5C7-92C9-4697-A27C-659E5ED23D78}" destId="{155EABF0-5AE1-4EAD-81F6-6A30159F93B7}" srcOrd="0" destOrd="2" presId="urn:diagrams.loki3.com/BracketList+Icon"/>
    <dgm:cxn modelId="{3ABD20C5-D708-40CE-9DCE-6EF09031DE1B}" type="presOf" srcId="{E0F01114-6343-43C7-9302-BD92D952BE53}" destId="{A98D3CF9-981B-44F2-B07D-EFC313202CAF}" srcOrd="0" destOrd="0" presId="urn:diagrams.loki3.com/BracketList+Icon"/>
    <dgm:cxn modelId="{034FBDD5-29B7-4882-BE42-8BDBDA24928B}" srcId="{E0F01114-6343-43C7-9302-BD92D952BE53}" destId="{3F5BDB73-916C-45BB-A1E9-1F52EE835DCF}" srcOrd="1" destOrd="0" parTransId="{E06FB336-C4FB-496F-AD2A-09B29091DB00}" sibTransId="{60D421FE-74FB-41CF-9526-34D6B4712B7F}"/>
    <dgm:cxn modelId="{D616D0EB-05E2-4A6D-8021-6A01D45ABC0B}" type="presParOf" srcId="{A98D3CF9-981B-44F2-B07D-EFC313202CAF}" destId="{DEFCA20B-D411-4CC6-83E0-26A429F0FC24}" srcOrd="0" destOrd="0" presId="urn:diagrams.loki3.com/BracketList+Icon"/>
    <dgm:cxn modelId="{ED5645D4-40E2-437A-BB03-25D80BAE9801}" type="presParOf" srcId="{DEFCA20B-D411-4CC6-83E0-26A429F0FC24}" destId="{16FD5672-8FFD-4F5D-BE17-FE83A1947629}" srcOrd="0" destOrd="0" presId="urn:diagrams.loki3.com/BracketList+Icon"/>
    <dgm:cxn modelId="{BFDDD3A1-45E3-4EB3-9F20-A7E2983FC7A0}" type="presParOf" srcId="{DEFCA20B-D411-4CC6-83E0-26A429F0FC24}" destId="{A1D475B1-B792-4149-9618-0FCE42CF44D4}" srcOrd="1" destOrd="0" presId="urn:diagrams.loki3.com/BracketList+Icon"/>
    <dgm:cxn modelId="{9D923FA5-EAC3-460D-B537-E4DF9AA75701}" type="presParOf" srcId="{DEFCA20B-D411-4CC6-83E0-26A429F0FC24}" destId="{A4575112-D0FC-49DB-92B3-7FE6A382800D}" srcOrd="2" destOrd="0" presId="urn:diagrams.loki3.com/BracketList+Icon"/>
    <dgm:cxn modelId="{C1077AB3-A1C2-46DD-8A06-56CF226E848E}" type="presParOf" srcId="{DEFCA20B-D411-4CC6-83E0-26A429F0FC24}" destId="{3B610FEB-0AB2-4F24-BBA1-3EA189B9948D}" srcOrd="3" destOrd="0" presId="urn:diagrams.loki3.com/BracketList+Icon"/>
    <dgm:cxn modelId="{57551E18-1BF1-4BAA-AD32-2372ACE6EB16}" type="presParOf" srcId="{A98D3CF9-981B-44F2-B07D-EFC313202CAF}" destId="{B58952E3-DD9C-4E72-80A1-BF662391C97A}" srcOrd="1" destOrd="0" presId="urn:diagrams.loki3.com/BracketList+Icon"/>
    <dgm:cxn modelId="{8251C10D-959A-41F4-B92A-9B47C60D70D1}" type="presParOf" srcId="{A98D3CF9-981B-44F2-B07D-EFC313202CAF}" destId="{39D9F455-8E8A-419C-9280-D09C329290F1}" srcOrd="2" destOrd="0" presId="urn:diagrams.loki3.com/BracketList+Icon"/>
    <dgm:cxn modelId="{17A7D504-7BFE-400A-B975-2E0C4133B087}" type="presParOf" srcId="{39D9F455-8E8A-419C-9280-D09C329290F1}" destId="{25723F29-16D4-425C-8C91-19B0E6937208}" srcOrd="0" destOrd="0" presId="urn:diagrams.loki3.com/BracketList+Icon"/>
    <dgm:cxn modelId="{B794CFF6-AA68-40C5-8D75-3B8BADF6B13B}" type="presParOf" srcId="{39D9F455-8E8A-419C-9280-D09C329290F1}" destId="{6D7A5F8D-92DA-496E-8032-92F0F599D769}" srcOrd="1" destOrd="0" presId="urn:diagrams.loki3.com/BracketList+Icon"/>
    <dgm:cxn modelId="{DC8AB5E7-FC30-4BA1-96E1-39735AFD6065}" type="presParOf" srcId="{39D9F455-8E8A-419C-9280-D09C329290F1}" destId="{22C2C058-F7CC-41ED-97AA-E3058F4AF24E}" srcOrd="2" destOrd="0" presId="urn:diagrams.loki3.com/BracketList+Icon"/>
    <dgm:cxn modelId="{A0D1294E-E38B-4999-A74E-1FEA43A75683}" type="presParOf" srcId="{39D9F455-8E8A-419C-9280-D09C329290F1}" destId="{155EABF0-5AE1-4EAD-81F6-6A30159F93B7}"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0.xml><?xml version="1.0" encoding="utf-8"?>
<dgm:dataModel xmlns:dgm="http://schemas.openxmlformats.org/drawingml/2006/diagram" xmlns:a="http://schemas.openxmlformats.org/drawingml/2006/main">
  <dgm:ptLst>
    <dgm:pt modelId="{0CEE8A72-CE29-44A6-86A3-DC5F560E0C87}" type="doc">
      <dgm:prSet loTypeId="urn:microsoft.com/office/officeart/2011/layout/TabList" loCatId="list" qsTypeId="urn:microsoft.com/office/officeart/2005/8/quickstyle/simple3" qsCatId="simple" csTypeId="urn:microsoft.com/office/officeart/2005/8/colors/accent1_2" csCatId="accent1" phldr="1"/>
      <dgm:spPr/>
      <dgm:t>
        <a:bodyPr/>
        <a:lstStyle/>
        <a:p>
          <a:endParaRPr lang="ru-RU"/>
        </a:p>
      </dgm:t>
    </dgm:pt>
    <dgm:pt modelId="{9D995545-4698-4944-8C40-AFDC25E8E9A3}">
      <dgm:prSet phldrT="[Текст]"/>
      <dgm:spPr/>
      <dgm:t>
        <a:bodyPr/>
        <a:lstStyle/>
        <a:p>
          <a:r>
            <a:rPr lang="ru-RU" dirty="0" smtClean="0"/>
            <a:t>Обязательный перечень ТРУ</a:t>
          </a:r>
          <a:endParaRPr lang="ru-RU" dirty="0"/>
        </a:p>
      </dgm:t>
    </dgm:pt>
    <dgm:pt modelId="{5905A5A3-EA70-4052-BB8E-66779D423F5C}" type="parTrans" cxnId="{07ED2CD4-BA27-4A03-99D0-59021EBDE8A1}">
      <dgm:prSet/>
      <dgm:spPr/>
      <dgm:t>
        <a:bodyPr/>
        <a:lstStyle/>
        <a:p>
          <a:endParaRPr lang="ru-RU"/>
        </a:p>
      </dgm:t>
    </dgm:pt>
    <dgm:pt modelId="{432196D3-BB34-4063-9110-97236B0AF0ED}" type="sibTrans" cxnId="{07ED2CD4-BA27-4A03-99D0-59021EBDE8A1}">
      <dgm:prSet/>
      <dgm:spPr/>
      <dgm:t>
        <a:bodyPr/>
        <a:lstStyle/>
        <a:p>
          <a:endParaRPr lang="ru-RU"/>
        </a:p>
      </dgm:t>
    </dgm:pt>
    <dgm:pt modelId="{C25CF0DE-798C-4623-81C8-2A60C4E39673}">
      <dgm:prSet phldrT="[Текст]" custT="1"/>
      <dgm:spPr/>
      <dgm:t>
        <a:bodyPr/>
        <a:lstStyle/>
        <a:p>
          <a:r>
            <a:rPr lang="ru-RU" sz="2400" dirty="0" smtClean="0"/>
            <a:t>    У заказчиков всех уровней одинаковый</a:t>
          </a:r>
          <a:endParaRPr lang="ru-RU" sz="2200" dirty="0"/>
        </a:p>
      </dgm:t>
    </dgm:pt>
    <dgm:pt modelId="{C1791124-E5EB-4738-ABE1-2F1A40B47219}" type="parTrans" cxnId="{F42E0D5D-6265-4429-968C-6EB7BD8119AF}">
      <dgm:prSet/>
      <dgm:spPr/>
      <dgm:t>
        <a:bodyPr/>
        <a:lstStyle/>
        <a:p>
          <a:endParaRPr lang="ru-RU"/>
        </a:p>
      </dgm:t>
    </dgm:pt>
    <dgm:pt modelId="{2E74C67A-1BED-4D5E-A3EE-F1089EBB24BA}" type="sibTrans" cxnId="{F42E0D5D-6265-4429-968C-6EB7BD8119AF}">
      <dgm:prSet/>
      <dgm:spPr/>
      <dgm:t>
        <a:bodyPr/>
        <a:lstStyle/>
        <a:p>
          <a:endParaRPr lang="ru-RU"/>
        </a:p>
      </dgm:t>
    </dgm:pt>
    <dgm:pt modelId="{DE89EB06-5384-45CF-ADE8-8B60C57E75F3}">
      <dgm:prSet phldrT="[Текст]" custT="1"/>
      <dgm:spPr/>
      <dgm:t>
        <a:bodyPr/>
        <a:lstStyle/>
        <a:p>
          <a:r>
            <a:rPr lang="ru-RU" sz="1800" dirty="0" smtClean="0"/>
            <a:t>Вид ТРУ = ХХ.ХХ.ХХ ОКПД (6-значный код)</a:t>
          </a:r>
          <a:endParaRPr lang="ru-RU" sz="1800" dirty="0"/>
        </a:p>
      </dgm:t>
    </dgm:pt>
    <dgm:pt modelId="{F10074C1-7462-4A5A-AF4F-BB6F1B1B78C7}" type="parTrans" cxnId="{4F42EC2D-1F8E-4F88-8C2E-41F483927855}">
      <dgm:prSet/>
      <dgm:spPr/>
      <dgm:t>
        <a:bodyPr/>
        <a:lstStyle/>
        <a:p>
          <a:endParaRPr lang="ru-RU"/>
        </a:p>
      </dgm:t>
    </dgm:pt>
    <dgm:pt modelId="{EA3C4B40-E095-43FA-9001-3EC4C1F62B37}" type="sibTrans" cxnId="{4F42EC2D-1F8E-4F88-8C2E-41F483927855}">
      <dgm:prSet/>
      <dgm:spPr/>
      <dgm:t>
        <a:bodyPr/>
        <a:lstStyle/>
        <a:p>
          <a:endParaRPr lang="ru-RU"/>
        </a:p>
      </dgm:t>
    </dgm:pt>
    <dgm:pt modelId="{7501CC8E-6FB7-4E43-8A2E-78D6AD0E2C41}">
      <dgm:prSet phldrT="[Текст]"/>
      <dgm:spPr/>
      <dgm:t>
        <a:bodyPr/>
        <a:lstStyle/>
        <a:p>
          <a:r>
            <a:rPr lang="ru-RU" dirty="0" smtClean="0"/>
            <a:t>Ведомственный перечень ТРУ</a:t>
          </a:r>
          <a:endParaRPr lang="ru-RU" dirty="0"/>
        </a:p>
      </dgm:t>
    </dgm:pt>
    <dgm:pt modelId="{A71C84E5-4008-42FA-BACC-162BAE0CB2ED}" type="parTrans" cxnId="{F6098C1C-3AC9-40F7-B4CF-73A9072DF7F8}">
      <dgm:prSet/>
      <dgm:spPr/>
      <dgm:t>
        <a:bodyPr/>
        <a:lstStyle/>
        <a:p>
          <a:endParaRPr lang="ru-RU"/>
        </a:p>
      </dgm:t>
    </dgm:pt>
    <dgm:pt modelId="{C14FD2A7-115E-406F-9B9E-383339BDFF34}" type="sibTrans" cxnId="{F6098C1C-3AC9-40F7-B4CF-73A9072DF7F8}">
      <dgm:prSet/>
      <dgm:spPr/>
      <dgm:t>
        <a:bodyPr/>
        <a:lstStyle/>
        <a:p>
          <a:endParaRPr lang="ru-RU"/>
        </a:p>
      </dgm:t>
    </dgm:pt>
    <dgm:pt modelId="{E9BDE76F-A9AF-4605-9289-F81B8DB32237}">
      <dgm:prSet phldrT="[Текст]"/>
      <dgm:spPr/>
      <dgm:t>
        <a:bodyPr/>
        <a:lstStyle/>
        <a:p>
          <a:r>
            <a:rPr lang="ru-RU" dirty="0" smtClean="0"/>
            <a:t>Формирует ГРБС с учетом критериев отбора</a:t>
          </a:r>
          <a:endParaRPr lang="ru-RU" dirty="0"/>
        </a:p>
      </dgm:t>
    </dgm:pt>
    <dgm:pt modelId="{6FC86121-FC2F-4B33-BC7A-CD25BC0D7E96}" type="parTrans" cxnId="{C637F0C3-1BA3-44D7-ACBC-C5D810E6C540}">
      <dgm:prSet/>
      <dgm:spPr/>
      <dgm:t>
        <a:bodyPr/>
        <a:lstStyle/>
        <a:p>
          <a:endParaRPr lang="ru-RU"/>
        </a:p>
      </dgm:t>
    </dgm:pt>
    <dgm:pt modelId="{B268C1BB-8644-4BA4-9187-744AE1F32028}" type="sibTrans" cxnId="{C637F0C3-1BA3-44D7-ACBC-C5D810E6C540}">
      <dgm:prSet/>
      <dgm:spPr/>
      <dgm:t>
        <a:bodyPr/>
        <a:lstStyle/>
        <a:p>
          <a:endParaRPr lang="ru-RU"/>
        </a:p>
      </dgm:t>
    </dgm:pt>
    <dgm:pt modelId="{FCD7572E-E605-4210-8242-E6EEF44DEBDB}">
      <dgm:prSet phldrT="[Текст]" custT="1"/>
      <dgm:spPr>
        <a:blipFill rotWithShape="1">
          <a:blip xmlns:r="http://schemas.openxmlformats.org/officeDocument/2006/relationships" r:embed="rId1"/>
          <a:stretch>
            <a:fillRect l="-1075" t="-4183"/>
          </a:stretch>
        </a:blipFill>
      </dgm:spPr>
      <dgm:t>
        <a:bodyPr/>
        <a:lstStyle/>
        <a:p>
          <a:r>
            <a:rPr lang="ru-RU">
              <a:noFill/>
            </a:rPr>
            <a:t> </a:t>
          </a:r>
        </a:p>
      </dgm:t>
    </dgm:pt>
    <dgm:pt modelId="{8E330D13-CC6F-42B0-BCB5-E3461A37B608}" type="parTrans" cxnId="{C7565318-1682-4D62-83F8-C7434C505792}">
      <dgm:prSet/>
      <dgm:spPr/>
      <dgm:t>
        <a:bodyPr/>
        <a:lstStyle/>
        <a:p>
          <a:endParaRPr lang="ru-RU"/>
        </a:p>
      </dgm:t>
    </dgm:pt>
    <dgm:pt modelId="{3089C037-AC3B-4C68-A73E-EFE48D705915}" type="sibTrans" cxnId="{C7565318-1682-4D62-83F8-C7434C505792}">
      <dgm:prSet/>
      <dgm:spPr/>
      <dgm:t>
        <a:bodyPr/>
        <a:lstStyle/>
        <a:p>
          <a:endParaRPr lang="ru-RU"/>
        </a:p>
      </dgm:t>
    </dgm:pt>
    <dgm:pt modelId="{0F684937-7B50-4DD0-BFC6-571B22D97A90}">
      <dgm:prSet phldrT="[Текст]" custT="1"/>
      <dgm:spPr/>
      <dgm:t>
        <a:bodyPr/>
        <a:lstStyle/>
        <a:p>
          <a:r>
            <a:rPr lang="ru-RU" sz="1800" dirty="0" smtClean="0"/>
            <a:t>Ноутбуки, планшеты (30.02.12)</a:t>
          </a:r>
          <a:endParaRPr lang="ru-RU" sz="1800" dirty="0"/>
        </a:p>
      </dgm:t>
    </dgm:pt>
    <dgm:pt modelId="{1A89A591-F535-4DC6-8C0D-47AB1E4D4792}" type="parTrans" cxnId="{70D94ED1-75AF-4D1B-B43C-D210A91E89C5}">
      <dgm:prSet/>
      <dgm:spPr/>
      <dgm:t>
        <a:bodyPr/>
        <a:lstStyle/>
        <a:p>
          <a:endParaRPr lang="ru-RU"/>
        </a:p>
      </dgm:t>
    </dgm:pt>
    <dgm:pt modelId="{DECEF0BF-C4BA-4C86-B7B2-ADE7454802F6}" type="sibTrans" cxnId="{70D94ED1-75AF-4D1B-B43C-D210A91E89C5}">
      <dgm:prSet/>
      <dgm:spPr/>
      <dgm:t>
        <a:bodyPr/>
        <a:lstStyle/>
        <a:p>
          <a:endParaRPr lang="ru-RU"/>
        </a:p>
      </dgm:t>
    </dgm:pt>
    <dgm:pt modelId="{DE195CE9-0152-4675-80CB-58356C7339B1}">
      <dgm:prSet phldrT="[Текст]" custT="1"/>
      <dgm:spPr/>
      <dgm:t>
        <a:bodyPr/>
        <a:lstStyle/>
        <a:p>
          <a:r>
            <a:rPr lang="ru-RU" sz="1800" dirty="0" smtClean="0"/>
            <a:t>На федеральном уровне ППРФ от 02.09.2015 №927</a:t>
          </a:r>
          <a:endParaRPr lang="ru-RU" sz="1800" dirty="0"/>
        </a:p>
      </dgm:t>
    </dgm:pt>
    <dgm:pt modelId="{988211B6-7F9C-4740-99CE-0D7E7A7C1914}" type="parTrans" cxnId="{7DF1BAB0-537D-4C3E-9678-EC06E561EC90}">
      <dgm:prSet/>
      <dgm:spPr/>
      <dgm:t>
        <a:bodyPr/>
        <a:lstStyle/>
        <a:p>
          <a:endParaRPr lang="ru-RU"/>
        </a:p>
      </dgm:t>
    </dgm:pt>
    <dgm:pt modelId="{E8E36511-F8CE-445A-863C-9937A198283C}" type="sibTrans" cxnId="{7DF1BAB0-537D-4C3E-9678-EC06E561EC90}">
      <dgm:prSet/>
      <dgm:spPr/>
      <dgm:t>
        <a:bodyPr/>
        <a:lstStyle/>
        <a:p>
          <a:endParaRPr lang="ru-RU"/>
        </a:p>
      </dgm:t>
    </dgm:pt>
    <dgm:pt modelId="{46F834CC-279D-4C75-B792-0877F9102324}">
      <dgm:prSet phldrT="[Текст]" custT="1"/>
      <dgm:spPr/>
      <dgm:t>
        <a:bodyPr/>
        <a:lstStyle/>
        <a:p>
          <a:r>
            <a:rPr lang="ru-RU" sz="1800" dirty="0" smtClean="0"/>
            <a:t>Компьютеры персональные, рабочие станции (30.02.15)</a:t>
          </a:r>
          <a:endParaRPr lang="ru-RU" sz="1800" dirty="0"/>
        </a:p>
      </dgm:t>
    </dgm:pt>
    <dgm:pt modelId="{7D754EB5-CD17-48A9-9B46-18794AD7835F}" type="parTrans" cxnId="{38B96283-B3B5-4AEB-8B87-4A5D195F23A8}">
      <dgm:prSet/>
      <dgm:spPr/>
      <dgm:t>
        <a:bodyPr/>
        <a:lstStyle/>
        <a:p>
          <a:endParaRPr lang="ru-RU"/>
        </a:p>
      </dgm:t>
    </dgm:pt>
    <dgm:pt modelId="{049D40A5-551C-4019-B4F9-9078416D657F}" type="sibTrans" cxnId="{38B96283-B3B5-4AEB-8B87-4A5D195F23A8}">
      <dgm:prSet/>
      <dgm:spPr/>
      <dgm:t>
        <a:bodyPr/>
        <a:lstStyle/>
        <a:p>
          <a:endParaRPr lang="ru-RU"/>
        </a:p>
      </dgm:t>
    </dgm:pt>
    <dgm:pt modelId="{887578DE-D5B8-4BE3-BCCC-FC32C35099B3}">
      <dgm:prSet phldrT="[Текст]" custT="1"/>
      <dgm:spPr/>
      <dgm:t>
        <a:bodyPr/>
        <a:lstStyle/>
        <a:p>
          <a:r>
            <a:rPr lang="ru-RU" sz="1800" dirty="0" smtClean="0"/>
            <a:t>МФУ, принтеры, сканеры (30.02.16)</a:t>
          </a:r>
          <a:endParaRPr lang="ru-RU" sz="1800" dirty="0"/>
        </a:p>
      </dgm:t>
    </dgm:pt>
    <dgm:pt modelId="{C5166951-5AE7-4B0B-9D3F-87DB783B16F6}" type="parTrans" cxnId="{9DB25591-37A4-48D2-B56E-2FBCB7C6A671}">
      <dgm:prSet/>
      <dgm:spPr/>
      <dgm:t>
        <a:bodyPr/>
        <a:lstStyle/>
        <a:p>
          <a:endParaRPr lang="ru-RU"/>
        </a:p>
      </dgm:t>
    </dgm:pt>
    <dgm:pt modelId="{D9338C4E-1A57-473D-93EE-6B504D415E5A}" type="sibTrans" cxnId="{9DB25591-37A4-48D2-B56E-2FBCB7C6A671}">
      <dgm:prSet/>
      <dgm:spPr/>
      <dgm:t>
        <a:bodyPr/>
        <a:lstStyle/>
        <a:p>
          <a:endParaRPr lang="ru-RU"/>
        </a:p>
      </dgm:t>
    </dgm:pt>
    <dgm:pt modelId="{97B35522-EB12-4C29-9D08-2BEF98971D85}">
      <dgm:prSet phldrT="[Текст]" custT="1"/>
      <dgm:spPr/>
      <dgm:t>
        <a:bodyPr/>
        <a:lstStyle/>
        <a:p>
          <a:r>
            <a:rPr lang="ru-RU" sz="1800" dirty="0" smtClean="0"/>
            <a:t>Телефоны мобильные (32.20.11)</a:t>
          </a:r>
          <a:endParaRPr lang="ru-RU" sz="1800" dirty="0"/>
        </a:p>
      </dgm:t>
    </dgm:pt>
    <dgm:pt modelId="{F3DDA3C7-696B-4775-BFE3-F1C88883AFF3}" type="parTrans" cxnId="{8830ED12-A271-4496-AA37-59894B6AD54B}">
      <dgm:prSet/>
      <dgm:spPr/>
      <dgm:t>
        <a:bodyPr/>
        <a:lstStyle/>
        <a:p>
          <a:endParaRPr lang="ru-RU"/>
        </a:p>
      </dgm:t>
    </dgm:pt>
    <dgm:pt modelId="{86757356-E8E4-4172-BE38-0937ACAAFBBF}" type="sibTrans" cxnId="{8830ED12-A271-4496-AA37-59894B6AD54B}">
      <dgm:prSet/>
      <dgm:spPr/>
      <dgm:t>
        <a:bodyPr/>
        <a:lstStyle/>
        <a:p>
          <a:endParaRPr lang="ru-RU"/>
        </a:p>
      </dgm:t>
    </dgm:pt>
    <dgm:pt modelId="{1FCBCA7D-65FA-45CA-9408-1403D17321AF}">
      <dgm:prSet phldrT="[Текст]" custT="1"/>
      <dgm:spPr/>
      <dgm:t>
        <a:bodyPr/>
        <a:lstStyle/>
        <a:p>
          <a:r>
            <a:rPr lang="ru-RU" sz="1800" dirty="0" smtClean="0"/>
            <a:t>Автотранспорт, мебель</a:t>
          </a:r>
          <a:endParaRPr lang="ru-RU" sz="1800" dirty="0"/>
        </a:p>
      </dgm:t>
    </dgm:pt>
    <dgm:pt modelId="{DF962B28-BA7D-40A5-9FF9-5DABDB868F58}" type="parTrans" cxnId="{F14D8953-CA73-46BC-A48C-075F82C2E81D}">
      <dgm:prSet/>
      <dgm:spPr/>
      <dgm:t>
        <a:bodyPr/>
        <a:lstStyle/>
        <a:p>
          <a:endParaRPr lang="ru-RU"/>
        </a:p>
      </dgm:t>
    </dgm:pt>
    <dgm:pt modelId="{F9DE60B8-40EC-43B0-8FE4-C5FB3D5C89FB}" type="sibTrans" cxnId="{F14D8953-CA73-46BC-A48C-075F82C2E81D}">
      <dgm:prSet/>
      <dgm:spPr/>
      <dgm:t>
        <a:bodyPr/>
        <a:lstStyle/>
        <a:p>
          <a:endParaRPr lang="ru-RU"/>
        </a:p>
      </dgm:t>
    </dgm:pt>
    <dgm:pt modelId="{09E0980D-34F1-4C16-AE4E-C9D6A06FC039}">
      <dgm:prSet phldrT="[Текст]" custT="1"/>
      <dgm:spPr/>
      <dgm:t>
        <a:bodyPr/>
        <a:lstStyle/>
        <a:p>
          <a:r>
            <a:rPr lang="ru-RU">
              <a:noFill/>
            </a:rPr>
            <a:t> </a:t>
          </a:r>
        </a:p>
      </dgm:t>
    </dgm:pt>
    <dgm:pt modelId="{E17C6AED-CC97-4C40-B9C1-C8A391000F5F}" type="parTrans" cxnId="{A21B53B8-2BA5-4152-AD3E-30C90999A193}">
      <dgm:prSet/>
      <dgm:spPr/>
      <dgm:t>
        <a:bodyPr/>
        <a:lstStyle/>
        <a:p>
          <a:endParaRPr lang="ru-RU"/>
        </a:p>
      </dgm:t>
    </dgm:pt>
    <dgm:pt modelId="{D2D244D5-DF0A-4300-AC4A-74AF1727CEF2}" type="sibTrans" cxnId="{A21B53B8-2BA5-4152-AD3E-30C90999A193}">
      <dgm:prSet/>
      <dgm:spPr/>
      <dgm:t>
        <a:bodyPr/>
        <a:lstStyle/>
        <a:p>
          <a:endParaRPr lang="ru-RU"/>
        </a:p>
      </dgm:t>
    </dgm:pt>
    <dgm:pt modelId="{F7157180-4D0C-42EF-BF6E-BBB02360CC06}">
      <dgm:prSet phldrT="[Текст]" custT="1"/>
      <dgm:spPr/>
      <dgm:t>
        <a:bodyPr/>
        <a:lstStyle/>
        <a:p>
          <a:r>
            <a:rPr lang="ru-RU">
              <a:noFill/>
            </a:rPr>
            <a:t> </a:t>
          </a:r>
        </a:p>
      </dgm:t>
    </dgm:pt>
    <dgm:pt modelId="{A12DBFD7-C7E1-4759-B988-FFDC4810B899}" type="parTrans" cxnId="{8C0E57FC-2A34-42E5-8A14-39865A5B40C4}">
      <dgm:prSet/>
      <dgm:spPr/>
      <dgm:t>
        <a:bodyPr/>
        <a:lstStyle/>
        <a:p>
          <a:endParaRPr lang="ru-RU"/>
        </a:p>
      </dgm:t>
    </dgm:pt>
    <dgm:pt modelId="{554E639F-7873-4702-8214-5133EFA9FCB4}" type="sibTrans" cxnId="{8C0E57FC-2A34-42E5-8A14-39865A5B40C4}">
      <dgm:prSet/>
      <dgm:spPr/>
      <dgm:t>
        <a:bodyPr/>
        <a:lstStyle/>
        <a:p>
          <a:endParaRPr lang="ru-RU"/>
        </a:p>
      </dgm:t>
    </dgm:pt>
    <dgm:pt modelId="{78BE3573-88A5-40A0-918E-7D8926651644}">
      <dgm:prSet phldrT="[Текст]"/>
      <dgm:spPr/>
      <dgm:t>
        <a:bodyPr/>
        <a:lstStyle/>
        <a:p>
          <a:r>
            <a:rPr lang="ru-RU">
              <a:noFill/>
            </a:rPr>
            <a:t> </a:t>
          </a:r>
        </a:p>
      </dgm:t>
    </dgm:pt>
    <dgm:pt modelId="{61036510-250A-42DA-9E36-F0B20D928E3B}" type="parTrans" cxnId="{2991F211-09BE-4A92-A4F2-DEC63947B541}">
      <dgm:prSet/>
      <dgm:spPr/>
      <dgm:t>
        <a:bodyPr/>
        <a:lstStyle/>
        <a:p>
          <a:endParaRPr lang="ru-RU"/>
        </a:p>
      </dgm:t>
    </dgm:pt>
    <dgm:pt modelId="{9066E6F3-F341-499D-B992-768C8BD31FA1}" type="sibTrans" cxnId="{2991F211-09BE-4A92-A4F2-DEC63947B541}">
      <dgm:prSet/>
      <dgm:spPr/>
      <dgm:t>
        <a:bodyPr/>
        <a:lstStyle/>
        <a:p>
          <a:endParaRPr lang="ru-RU"/>
        </a:p>
      </dgm:t>
    </dgm:pt>
    <dgm:pt modelId="{D14D36C6-BBBB-453F-A9BB-E04ACC34182F}" type="pres">
      <dgm:prSet presAssocID="{0CEE8A72-CE29-44A6-86A3-DC5F560E0C87}" presName="Name0" presStyleCnt="0">
        <dgm:presLayoutVars>
          <dgm:chMax/>
          <dgm:chPref val="3"/>
          <dgm:dir/>
          <dgm:animOne val="branch"/>
          <dgm:animLvl val="lvl"/>
        </dgm:presLayoutVars>
      </dgm:prSet>
      <dgm:spPr/>
      <dgm:t>
        <a:bodyPr/>
        <a:lstStyle/>
        <a:p>
          <a:endParaRPr lang="ru-RU"/>
        </a:p>
      </dgm:t>
    </dgm:pt>
    <dgm:pt modelId="{A5287437-27F1-445F-A9A0-EB8F88E13FC2}" type="pres">
      <dgm:prSet presAssocID="{9D995545-4698-4944-8C40-AFDC25E8E9A3}" presName="composite" presStyleCnt="0"/>
      <dgm:spPr/>
    </dgm:pt>
    <dgm:pt modelId="{B2AB7A37-1EA1-4F25-81BB-4673ED89C842}" type="pres">
      <dgm:prSet presAssocID="{9D995545-4698-4944-8C40-AFDC25E8E9A3}" presName="FirstChild" presStyleLbl="revTx" presStyleIdx="0" presStyleCnt="4">
        <dgm:presLayoutVars>
          <dgm:chMax val="0"/>
          <dgm:chPref val="0"/>
          <dgm:bulletEnabled val="1"/>
        </dgm:presLayoutVars>
      </dgm:prSet>
      <dgm:spPr/>
      <dgm:t>
        <a:bodyPr/>
        <a:lstStyle/>
        <a:p>
          <a:endParaRPr lang="ru-RU"/>
        </a:p>
      </dgm:t>
    </dgm:pt>
    <dgm:pt modelId="{7C197FDF-988F-42E7-A87E-C3B8C2A0A341}" type="pres">
      <dgm:prSet presAssocID="{9D995545-4698-4944-8C40-AFDC25E8E9A3}" presName="Parent" presStyleLbl="alignNode1" presStyleIdx="0" presStyleCnt="2">
        <dgm:presLayoutVars>
          <dgm:chMax val="3"/>
          <dgm:chPref val="3"/>
          <dgm:bulletEnabled val="1"/>
        </dgm:presLayoutVars>
      </dgm:prSet>
      <dgm:spPr/>
      <dgm:t>
        <a:bodyPr/>
        <a:lstStyle/>
        <a:p>
          <a:endParaRPr lang="ru-RU"/>
        </a:p>
      </dgm:t>
    </dgm:pt>
    <dgm:pt modelId="{A1117AD4-9FD1-4260-8B87-AEEC50690868}" type="pres">
      <dgm:prSet presAssocID="{9D995545-4698-4944-8C40-AFDC25E8E9A3}" presName="Accent" presStyleLbl="parChTrans1D1" presStyleIdx="0" presStyleCnt="2"/>
      <dgm:spPr/>
    </dgm:pt>
    <dgm:pt modelId="{A17527AF-FE00-4EB2-9352-5076B385BD02}" type="pres">
      <dgm:prSet presAssocID="{9D995545-4698-4944-8C40-AFDC25E8E9A3}" presName="Child" presStyleLbl="revTx" presStyleIdx="1" presStyleCnt="4" custScaleY="130128">
        <dgm:presLayoutVars>
          <dgm:chMax val="0"/>
          <dgm:chPref val="0"/>
          <dgm:bulletEnabled val="1"/>
        </dgm:presLayoutVars>
      </dgm:prSet>
      <dgm:spPr/>
      <dgm:t>
        <a:bodyPr/>
        <a:lstStyle/>
        <a:p>
          <a:endParaRPr lang="ru-RU"/>
        </a:p>
      </dgm:t>
    </dgm:pt>
    <dgm:pt modelId="{B1B6FDF4-A9E4-4978-BAB8-8AC2454F2DDA}" type="pres">
      <dgm:prSet presAssocID="{432196D3-BB34-4063-9110-97236B0AF0ED}" presName="sibTrans" presStyleCnt="0"/>
      <dgm:spPr/>
    </dgm:pt>
    <dgm:pt modelId="{274F68F1-F049-412F-8DAE-696FA17CAB26}" type="pres">
      <dgm:prSet presAssocID="{7501CC8E-6FB7-4E43-8A2E-78D6AD0E2C41}" presName="composite" presStyleCnt="0"/>
      <dgm:spPr/>
    </dgm:pt>
    <dgm:pt modelId="{D36681FC-1D9A-4D20-9553-F3FA8D05EBFD}" type="pres">
      <dgm:prSet presAssocID="{7501CC8E-6FB7-4E43-8A2E-78D6AD0E2C41}" presName="FirstChild" presStyleLbl="revTx" presStyleIdx="2" presStyleCnt="4">
        <dgm:presLayoutVars>
          <dgm:chMax val="0"/>
          <dgm:chPref val="0"/>
          <dgm:bulletEnabled val="1"/>
        </dgm:presLayoutVars>
      </dgm:prSet>
      <dgm:spPr/>
      <dgm:t>
        <a:bodyPr/>
        <a:lstStyle/>
        <a:p>
          <a:endParaRPr lang="ru-RU"/>
        </a:p>
      </dgm:t>
    </dgm:pt>
    <dgm:pt modelId="{5429F410-E3EF-49EA-99F5-DF6BFACFA52B}" type="pres">
      <dgm:prSet presAssocID="{7501CC8E-6FB7-4E43-8A2E-78D6AD0E2C41}" presName="Parent" presStyleLbl="alignNode1" presStyleIdx="1" presStyleCnt="2">
        <dgm:presLayoutVars>
          <dgm:chMax val="3"/>
          <dgm:chPref val="3"/>
          <dgm:bulletEnabled val="1"/>
        </dgm:presLayoutVars>
      </dgm:prSet>
      <dgm:spPr/>
      <dgm:t>
        <a:bodyPr/>
        <a:lstStyle/>
        <a:p>
          <a:endParaRPr lang="ru-RU"/>
        </a:p>
      </dgm:t>
    </dgm:pt>
    <dgm:pt modelId="{A198C926-D219-41DE-ACF1-D4416A58DA52}" type="pres">
      <dgm:prSet presAssocID="{7501CC8E-6FB7-4E43-8A2E-78D6AD0E2C41}" presName="Accent" presStyleLbl="parChTrans1D1" presStyleIdx="1" presStyleCnt="2"/>
      <dgm:spPr/>
    </dgm:pt>
    <dgm:pt modelId="{62C18FEB-5A04-4C43-9A8D-2574C5D7C577}" type="pres">
      <dgm:prSet presAssocID="{7501CC8E-6FB7-4E43-8A2E-78D6AD0E2C41}" presName="Child" presStyleLbl="revTx" presStyleIdx="3" presStyleCnt="4">
        <dgm:presLayoutVars>
          <dgm:chMax val="0"/>
          <dgm:chPref val="0"/>
          <dgm:bulletEnabled val="1"/>
        </dgm:presLayoutVars>
      </dgm:prSet>
      <dgm:spPr/>
      <dgm:t>
        <a:bodyPr/>
        <a:lstStyle/>
        <a:p>
          <a:endParaRPr lang="ru-RU"/>
        </a:p>
      </dgm:t>
    </dgm:pt>
  </dgm:ptLst>
  <dgm:cxnLst>
    <dgm:cxn modelId="{2991F211-09BE-4A92-A4F2-DEC63947B541}" srcId="{7501CC8E-6FB7-4E43-8A2E-78D6AD0E2C41}" destId="{78BE3573-88A5-40A0-918E-7D8926651644}" srcOrd="3" destOrd="0" parTransId="{61036510-250A-42DA-9E36-F0B20D928E3B}" sibTransId="{9066E6F3-F341-499D-B992-768C8BD31FA1}"/>
    <dgm:cxn modelId="{2106A206-0CDF-4C87-A658-33E590916937}" type="presOf" srcId="{7501CC8E-6FB7-4E43-8A2E-78D6AD0E2C41}" destId="{5429F410-E3EF-49EA-99F5-DF6BFACFA52B}" srcOrd="0" destOrd="0" presId="urn:microsoft.com/office/officeart/2011/layout/TabList"/>
    <dgm:cxn modelId="{8C0E57FC-2A34-42E5-8A14-39865A5B40C4}" srcId="{7501CC8E-6FB7-4E43-8A2E-78D6AD0E2C41}" destId="{F7157180-4D0C-42EF-BF6E-BBB02360CC06}" srcOrd="4" destOrd="0" parTransId="{A12DBFD7-C7E1-4759-B988-FFDC4810B899}" sibTransId="{554E639F-7873-4702-8214-5133EFA9FCB4}"/>
    <dgm:cxn modelId="{C7E1038F-6E2F-4C96-A7D7-93A0EDB7F9AE}" type="presOf" srcId="{DE195CE9-0152-4675-80CB-58356C7339B1}" destId="{A17527AF-FE00-4EB2-9352-5076B385BD02}" srcOrd="0" destOrd="6" presId="urn:microsoft.com/office/officeart/2011/layout/TabList"/>
    <dgm:cxn modelId="{BF15082D-670A-4B12-94A0-362C08359771}" type="presOf" srcId="{F7157180-4D0C-42EF-BF6E-BBB02360CC06}" destId="{62C18FEB-5A04-4C43-9A8D-2574C5D7C577}" srcOrd="0" destOrd="3" presId="urn:microsoft.com/office/officeart/2011/layout/TabList"/>
    <dgm:cxn modelId="{E9671E62-2985-438C-99B9-DB1F2AA07846}" type="presOf" srcId="{97B35522-EB12-4C29-9D08-2BEF98971D85}" destId="{A17527AF-FE00-4EB2-9352-5076B385BD02}" srcOrd="0" destOrd="4" presId="urn:microsoft.com/office/officeart/2011/layout/TabList"/>
    <dgm:cxn modelId="{36034838-3025-4165-89FA-02C25DF3626E}" type="presOf" srcId="{0CEE8A72-CE29-44A6-86A3-DC5F560E0C87}" destId="{D14D36C6-BBBB-453F-A9BB-E04ACC34182F}" srcOrd="0" destOrd="0" presId="urn:microsoft.com/office/officeart/2011/layout/TabList"/>
    <dgm:cxn modelId="{F6098C1C-3AC9-40F7-B4CF-73A9072DF7F8}" srcId="{0CEE8A72-CE29-44A6-86A3-DC5F560E0C87}" destId="{7501CC8E-6FB7-4E43-8A2E-78D6AD0E2C41}" srcOrd="1" destOrd="0" parTransId="{A71C84E5-4008-42FA-BACC-162BAE0CB2ED}" sibTransId="{C14FD2A7-115E-406F-9B9E-383339BDFF34}"/>
    <dgm:cxn modelId="{676D2E66-F016-44E6-9990-647D0858DD94}" type="presOf" srcId="{09E0980D-34F1-4C16-AE4E-C9D6A06FC039}" destId="{62C18FEB-5A04-4C43-9A8D-2574C5D7C577}" srcOrd="0" destOrd="1" presId="urn:microsoft.com/office/officeart/2011/layout/TabList"/>
    <dgm:cxn modelId="{DD9F854A-FE53-49A8-94D5-A50C1208144A}" type="presOf" srcId="{C25CF0DE-798C-4623-81C8-2A60C4E39673}" destId="{B2AB7A37-1EA1-4F25-81BB-4673ED89C842}" srcOrd="0" destOrd="0" presId="urn:microsoft.com/office/officeart/2011/layout/TabList"/>
    <dgm:cxn modelId="{2C747D94-1A43-4344-83F7-E42A094614AF}" type="presOf" srcId="{887578DE-D5B8-4BE3-BCCC-FC32C35099B3}" destId="{A17527AF-FE00-4EB2-9352-5076B385BD02}" srcOrd="0" destOrd="3" presId="urn:microsoft.com/office/officeart/2011/layout/TabList"/>
    <dgm:cxn modelId="{38B96283-B3B5-4AEB-8B87-4A5D195F23A8}" srcId="{9D995545-4698-4944-8C40-AFDC25E8E9A3}" destId="{46F834CC-279D-4C75-B792-0877F9102324}" srcOrd="3" destOrd="0" parTransId="{7D754EB5-CD17-48A9-9B46-18794AD7835F}" sibTransId="{049D40A5-551C-4019-B4F9-9078416D657F}"/>
    <dgm:cxn modelId="{47149C52-14E8-4F77-BC2C-EEA6411C61ED}" type="presOf" srcId="{78BE3573-88A5-40A0-918E-7D8926651644}" destId="{62C18FEB-5A04-4C43-9A8D-2574C5D7C577}" srcOrd="0" destOrd="2" presId="urn:microsoft.com/office/officeart/2011/layout/TabList"/>
    <dgm:cxn modelId="{F42E0D5D-6265-4429-968C-6EB7BD8119AF}" srcId="{9D995545-4698-4944-8C40-AFDC25E8E9A3}" destId="{C25CF0DE-798C-4623-81C8-2A60C4E39673}" srcOrd="0" destOrd="0" parTransId="{C1791124-E5EB-4738-ABE1-2F1A40B47219}" sibTransId="{2E74C67A-1BED-4D5E-A3EE-F1089EBB24BA}"/>
    <dgm:cxn modelId="{52E6EDBA-A65B-4A30-A076-1C14635E48C5}" type="presOf" srcId="{E9BDE76F-A9AF-4605-9289-F81B8DB32237}" destId="{D36681FC-1D9A-4D20-9553-F3FA8D05EBFD}" srcOrd="0" destOrd="0" presId="urn:microsoft.com/office/officeart/2011/layout/TabList"/>
    <dgm:cxn modelId="{FE9F00D3-1B04-4529-A8BA-F499169ABC7B}" type="presOf" srcId="{0F684937-7B50-4DD0-BFC6-571B22D97A90}" destId="{A17527AF-FE00-4EB2-9352-5076B385BD02}" srcOrd="0" destOrd="1" presId="urn:microsoft.com/office/officeart/2011/layout/TabList"/>
    <dgm:cxn modelId="{4F42EC2D-1F8E-4F88-8C2E-41F483927855}" srcId="{9D995545-4698-4944-8C40-AFDC25E8E9A3}" destId="{DE89EB06-5384-45CF-ADE8-8B60C57E75F3}" srcOrd="1" destOrd="0" parTransId="{F10074C1-7462-4A5A-AF4F-BB6F1B1B78C7}" sibTransId="{EA3C4B40-E095-43FA-9001-3EC4C1F62B37}"/>
    <dgm:cxn modelId="{8830ED12-A271-4496-AA37-59894B6AD54B}" srcId="{9D995545-4698-4944-8C40-AFDC25E8E9A3}" destId="{97B35522-EB12-4C29-9D08-2BEF98971D85}" srcOrd="5" destOrd="0" parTransId="{F3DDA3C7-696B-4775-BFE3-F1C88883AFF3}" sibTransId="{86757356-E8E4-4172-BE38-0937ACAAFBBF}"/>
    <dgm:cxn modelId="{70D94ED1-75AF-4D1B-B43C-D210A91E89C5}" srcId="{9D995545-4698-4944-8C40-AFDC25E8E9A3}" destId="{0F684937-7B50-4DD0-BFC6-571B22D97A90}" srcOrd="2" destOrd="0" parTransId="{1A89A591-F535-4DC6-8C0D-47AB1E4D4792}" sibTransId="{DECEF0BF-C4BA-4C86-B7B2-ADE7454802F6}"/>
    <dgm:cxn modelId="{D3A67753-86EA-452F-B3F5-1E9267D6903D}" type="presOf" srcId="{9D995545-4698-4944-8C40-AFDC25E8E9A3}" destId="{7C197FDF-988F-42E7-A87E-C3B8C2A0A341}" srcOrd="0" destOrd="0" presId="urn:microsoft.com/office/officeart/2011/layout/TabList"/>
    <dgm:cxn modelId="{7DF1BAB0-537D-4C3E-9678-EC06E561EC90}" srcId="{9D995545-4698-4944-8C40-AFDC25E8E9A3}" destId="{DE195CE9-0152-4675-80CB-58356C7339B1}" srcOrd="7" destOrd="0" parTransId="{988211B6-7F9C-4740-99CE-0D7E7A7C1914}" sibTransId="{E8E36511-F8CE-445A-863C-9937A198283C}"/>
    <dgm:cxn modelId="{07ED2CD4-BA27-4A03-99D0-59021EBDE8A1}" srcId="{0CEE8A72-CE29-44A6-86A3-DC5F560E0C87}" destId="{9D995545-4698-4944-8C40-AFDC25E8E9A3}" srcOrd="0" destOrd="0" parTransId="{5905A5A3-EA70-4052-BB8E-66779D423F5C}" sibTransId="{432196D3-BB34-4063-9110-97236B0AF0ED}"/>
    <dgm:cxn modelId="{A17E11F3-D965-46C4-A0E4-280B6F62DD82}" type="presOf" srcId="{1FCBCA7D-65FA-45CA-9408-1403D17321AF}" destId="{A17527AF-FE00-4EB2-9352-5076B385BD02}" srcOrd="0" destOrd="5" presId="urn:microsoft.com/office/officeart/2011/layout/TabList"/>
    <dgm:cxn modelId="{C637F0C3-1BA3-44D7-ACBC-C5D810E6C540}" srcId="{7501CC8E-6FB7-4E43-8A2E-78D6AD0E2C41}" destId="{E9BDE76F-A9AF-4605-9289-F81B8DB32237}" srcOrd="0" destOrd="0" parTransId="{6FC86121-FC2F-4B33-BC7A-CD25BC0D7E96}" sibTransId="{B268C1BB-8644-4BA4-9187-744AE1F32028}"/>
    <dgm:cxn modelId="{C7565318-1682-4D62-83F8-C7434C505792}" srcId="{7501CC8E-6FB7-4E43-8A2E-78D6AD0E2C41}" destId="{FCD7572E-E605-4210-8242-E6EEF44DEBDB}" srcOrd="1" destOrd="0" parTransId="{8E330D13-CC6F-42B0-BCB5-E3461A37B608}" sibTransId="{3089C037-AC3B-4C68-A73E-EFE48D705915}"/>
    <dgm:cxn modelId="{8FB321DE-2139-4818-B2CA-9893674449A9}" type="presOf" srcId="{46F834CC-279D-4C75-B792-0877F9102324}" destId="{A17527AF-FE00-4EB2-9352-5076B385BD02}" srcOrd="0" destOrd="2" presId="urn:microsoft.com/office/officeart/2011/layout/TabList"/>
    <dgm:cxn modelId="{9DB25591-37A4-48D2-B56E-2FBCB7C6A671}" srcId="{9D995545-4698-4944-8C40-AFDC25E8E9A3}" destId="{887578DE-D5B8-4BE3-BCCC-FC32C35099B3}" srcOrd="4" destOrd="0" parTransId="{C5166951-5AE7-4B0B-9D3F-87DB783B16F6}" sibTransId="{D9338C4E-1A57-473D-93EE-6B504D415E5A}"/>
    <dgm:cxn modelId="{A21B53B8-2BA5-4152-AD3E-30C90999A193}" srcId="{7501CC8E-6FB7-4E43-8A2E-78D6AD0E2C41}" destId="{09E0980D-34F1-4C16-AE4E-C9D6A06FC039}" srcOrd="2" destOrd="0" parTransId="{E17C6AED-CC97-4C40-B9C1-C8A391000F5F}" sibTransId="{D2D244D5-DF0A-4300-AC4A-74AF1727CEF2}"/>
    <dgm:cxn modelId="{12D8D9B4-D048-4D1E-9C52-0627FB444A9C}" type="presOf" srcId="{DE89EB06-5384-45CF-ADE8-8B60C57E75F3}" destId="{A17527AF-FE00-4EB2-9352-5076B385BD02}" srcOrd="0" destOrd="0" presId="urn:microsoft.com/office/officeart/2011/layout/TabList"/>
    <dgm:cxn modelId="{F14D8953-CA73-46BC-A48C-075F82C2E81D}" srcId="{9D995545-4698-4944-8C40-AFDC25E8E9A3}" destId="{1FCBCA7D-65FA-45CA-9408-1403D17321AF}" srcOrd="6" destOrd="0" parTransId="{DF962B28-BA7D-40A5-9FF9-5DABDB868F58}" sibTransId="{F9DE60B8-40EC-43B0-8FE4-C5FB3D5C89FB}"/>
    <dgm:cxn modelId="{A19AD56A-7868-4FFE-A3D6-FA465DB814E7}" type="presOf" srcId="{FCD7572E-E605-4210-8242-E6EEF44DEBDB}" destId="{62C18FEB-5A04-4C43-9A8D-2574C5D7C577}" srcOrd="0" destOrd="0" presId="urn:microsoft.com/office/officeart/2011/layout/TabList"/>
    <dgm:cxn modelId="{A7981F90-553C-45ED-B8CB-B8DB6495AC40}" type="presParOf" srcId="{D14D36C6-BBBB-453F-A9BB-E04ACC34182F}" destId="{A5287437-27F1-445F-A9A0-EB8F88E13FC2}" srcOrd="0" destOrd="0" presId="urn:microsoft.com/office/officeart/2011/layout/TabList"/>
    <dgm:cxn modelId="{AF5C636A-0A69-44F6-8779-9A7706F84042}" type="presParOf" srcId="{A5287437-27F1-445F-A9A0-EB8F88E13FC2}" destId="{B2AB7A37-1EA1-4F25-81BB-4673ED89C842}" srcOrd="0" destOrd="0" presId="urn:microsoft.com/office/officeart/2011/layout/TabList"/>
    <dgm:cxn modelId="{85E7F6B5-06D9-4F88-8BB4-5527E3457623}" type="presParOf" srcId="{A5287437-27F1-445F-A9A0-EB8F88E13FC2}" destId="{7C197FDF-988F-42E7-A87E-C3B8C2A0A341}" srcOrd="1" destOrd="0" presId="urn:microsoft.com/office/officeart/2011/layout/TabList"/>
    <dgm:cxn modelId="{94AF08EA-3F19-4E65-AB00-E3CAF7575B9D}" type="presParOf" srcId="{A5287437-27F1-445F-A9A0-EB8F88E13FC2}" destId="{A1117AD4-9FD1-4260-8B87-AEEC50690868}" srcOrd="2" destOrd="0" presId="urn:microsoft.com/office/officeart/2011/layout/TabList"/>
    <dgm:cxn modelId="{2F00D5F6-FAF5-4EB1-A49D-B8109D2AA430}" type="presParOf" srcId="{D14D36C6-BBBB-453F-A9BB-E04ACC34182F}" destId="{A17527AF-FE00-4EB2-9352-5076B385BD02}" srcOrd="1" destOrd="0" presId="urn:microsoft.com/office/officeart/2011/layout/TabList"/>
    <dgm:cxn modelId="{8ED57800-686B-4E5B-BF6E-C6450D4577F8}" type="presParOf" srcId="{D14D36C6-BBBB-453F-A9BB-E04ACC34182F}" destId="{B1B6FDF4-A9E4-4978-BAB8-8AC2454F2DDA}" srcOrd="2" destOrd="0" presId="urn:microsoft.com/office/officeart/2011/layout/TabList"/>
    <dgm:cxn modelId="{3C19BFB7-E851-4906-B0CF-BF62CD8F69CB}" type="presParOf" srcId="{D14D36C6-BBBB-453F-A9BB-E04ACC34182F}" destId="{274F68F1-F049-412F-8DAE-696FA17CAB26}" srcOrd="3" destOrd="0" presId="urn:microsoft.com/office/officeart/2011/layout/TabList"/>
    <dgm:cxn modelId="{98C12EB1-679B-48AF-B3A2-12249D3DFFFB}" type="presParOf" srcId="{274F68F1-F049-412F-8DAE-696FA17CAB26}" destId="{D36681FC-1D9A-4D20-9553-F3FA8D05EBFD}" srcOrd="0" destOrd="0" presId="urn:microsoft.com/office/officeart/2011/layout/TabList"/>
    <dgm:cxn modelId="{4A0F40FD-BDB7-4EF2-A5A1-9F455542655E}" type="presParOf" srcId="{274F68F1-F049-412F-8DAE-696FA17CAB26}" destId="{5429F410-E3EF-49EA-99F5-DF6BFACFA52B}" srcOrd="1" destOrd="0" presId="urn:microsoft.com/office/officeart/2011/layout/TabList"/>
    <dgm:cxn modelId="{94FE7FD1-B3FC-470C-AF52-D20CD98B9426}" type="presParOf" srcId="{274F68F1-F049-412F-8DAE-696FA17CAB26}" destId="{A198C926-D219-41DE-ACF1-D4416A58DA52}" srcOrd="2" destOrd="0" presId="urn:microsoft.com/office/officeart/2011/layout/TabList"/>
    <dgm:cxn modelId="{5ABB1681-FA07-421C-9CA5-B84276476A30}" type="presParOf" srcId="{D14D36C6-BBBB-453F-A9BB-E04ACC34182F}" destId="{62C18FEB-5A04-4C43-9A8D-2574C5D7C577}" srcOrd="4"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0800D1-E46A-40D0-9CB7-11C1C8E6C032}">
      <dsp:nvSpPr>
        <dsp:cNvPr id="0" name=""/>
        <dsp:cNvSpPr/>
      </dsp:nvSpPr>
      <dsp:spPr>
        <a:xfrm>
          <a:off x="8769" y="491022"/>
          <a:ext cx="2621214" cy="157272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ru-RU" sz="2700" b="1" kern="1200" dirty="0" smtClean="0"/>
            <a:t>Нормирование</a:t>
          </a:r>
          <a:endParaRPr lang="ru-RU" sz="2700" b="1" kern="1200" dirty="0"/>
        </a:p>
      </dsp:txBody>
      <dsp:txXfrm>
        <a:off x="54833" y="537086"/>
        <a:ext cx="2529086" cy="1480600"/>
      </dsp:txXfrm>
    </dsp:sp>
    <dsp:sp modelId="{D7FD7681-BF6A-421B-B1EC-65FD4AA2EEC5}">
      <dsp:nvSpPr>
        <dsp:cNvPr id="0" name=""/>
        <dsp:cNvSpPr/>
      </dsp:nvSpPr>
      <dsp:spPr>
        <a:xfrm rot="6409">
          <a:off x="2733457" y="955863"/>
          <a:ext cx="933618" cy="650061"/>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solidFill>
            <a:schemeClr val="tx2"/>
          </a:solid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ru-RU" sz="2100" kern="1200"/>
        </a:p>
      </dsp:txBody>
      <dsp:txXfrm>
        <a:off x="2733457" y="1085693"/>
        <a:ext cx="738600" cy="390037"/>
      </dsp:txXfrm>
    </dsp:sp>
    <dsp:sp modelId="{2B87AFD1-55DA-4EFA-ABD5-C35076FC0FDE}">
      <dsp:nvSpPr>
        <dsp:cNvPr id="0" name=""/>
        <dsp:cNvSpPr/>
      </dsp:nvSpPr>
      <dsp:spPr>
        <a:xfrm>
          <a:off x="3737328" y="497974"/>
          <a:ext cx="2621214" cy="157272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b="1" kern="1200" dirty="0" smtClean="0"/>
            <a:t>Планирование закупок</a:t>
          </a:r>
          <a:endParaRPr lang="ru-RU" sz="2800" b="1" kern="1200" dirty="0"/>
        </a:p>
      </dsp:txBody>
      <dsp:txXfrm>
        <a:off x="3783392" y="544038"/>
        <a:ext cx="2529086" cy="1480600"/>
      </dsp:txXfrm>
    </dsp:sp>
    <dsp:sp modelId="{1278C223-A85C-4383-80C0-D55A376B8431}">
      <dsp:nvSpPr>
        <dsp:cNvPr id="0" name=""/>
        <dsp:cNvSpPr/>
      </dsp:nvSpPr>
      <dsp:spPr>
        <a:xfrm rot="10800000">
          <a:off x="6465697" y="959307"/>
          <a:ext cx="814039" cy="650061"/>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solidFill>
            <a:schemeClr val="tx2"/>
          </a:solid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ru-RU" sz="2100" kern="1200"/>
        </a:p>
      </dsp:txBody>
      <dsp:txXfrm>
        <a:off x="6660715" y="1089319"/>
        <a:ext cx="619021" cy="390037"/>
      </dsp:txXfrm>
    </dsp:sp>
    <dsp:sp modelId="{927948CA-C651-48F7-981B-B54939A91B70}">
      <dsp:nvSpPr>
        <dsp:cNvPr id="0" name=""/>
        <dsp:cNvSpPr/>
      </dsp:nvSpPr>
      <dsp:spPr>
        <a:xfrm>
          <a:off x="7356940" y="497974"/>
          <a:ext cx="2621214" cy="157272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ru-RU" sz="2700" b="1" kern="1200" dirty="0" smtClean="0"/>
            <a:t>Обоснование закупок</a:t>
          </a:r>
          <a:endParaRPr lang="ru-RU" sz="2700" b="1" kern="1200" dirty="0"/>
        </a:p>
      </dsp:txBody>
      <dsp:txXfrm>
        <a:off x="7403004" y="544038"/>
        <a:ext cx="2529086" cy="14806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83E5C9-C727-4BE6-B49A-548865572D55}">
      <dsp:nvSpPr>
        <dsp:cNvPr id="0" name=""/>
        <dsp:cNvSpPr/>
      </dsp:nvSpPr>
      <dsp:spPr>
        <a:xfrm rot="5400000">
          <a:off x="5576960" y="-2092522"/>
          <a:ext cx="2007343" cy="6193536"/>
        </a:xfrm>
        <a:prstGeom prst="round2SameRect">
          <a:avLst/>
        </a:prstGeom>
        <a:solidFill>
          <a:schemeClr val="bg1">
            <a:lumMod val="85000"/>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ru-RU" sz="2200" kern="1200" dirty="0" smtClean="0"/>
            <a:t>сумма расходов для обеспечения функций</a:t>
          </a:r>
          <a:endParaRPr lang="ru-RU" sz="2200" kern="1200" dirty="0"/>
        </a:p>
        <a:p>
          <a:pPr marL="228600" lvl="1" indent="-228600" algn="l" defTabSz="977900">
            <a:lnSpc>
              <a:spcPct val="90000"/>
            </a:lnSpc>
            <a:spcBef>
              <a:spcPct val="0"/>
            </a:spcBef>
            <a:spcAft>
              <a:spcPct val="15000"/>
            </a:spcAft>
            <a:buChar char="••"/>
          </a:pPr>
          <a:r>
            <a:rPr lang="ru-RU" sz="2200" kern="1200" dirty="0" smtClean="0"/>
            <a:t>для формирования бюджета (объема бюджетных ассигнований)</a:t>
          </a:r>
          <a:endParaRPr lang="ru-RU" sz="2200" kern="1200" dirty="0"/>
        </a:p>
      </dsp:txBody>
      <dsp:txXfrm rot="-5400000">
        <a:off x="3483864" y="98564"/>
        <a:ext cx="6095546" cy="1811363"/>
      </dsp:txXfrm>
    </dsp:sp>
    <dsp:sp modelId="{CC90056B-4887-4B61-8041-A4A09898C03B}">
      <dsp:nvSpPr>
        <dsp:cNvPr id="0" name=""/>
        <dsp:cNvSpPr/>
      </dsp:nvSpPr>
      <dsp:spPr>
        <a:xfrm>
          <a:off x="0" y="411"/>
          <a:ext cx="3483864" cy="1954549"/>
        </a:xfrm>
        <a:prstGeom prst="round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ru-RU" sz="3000" kern="1200" dirty="0" smtClean="0"/>
            <a:t>Нормативные затраты</a:t>
          </a:r>
          <a:endParaRPr lang="ru-RU" sz="3000" kern="1200" dirty="0"/>
        </a:p>
      </dsp:txBody>
      <dsp:txXfrm>
        <a:off x="95413" y="95824"/>
        <a:ext cx="3293038" cy="1763723"/>
      </dsp:txXfrm>
    </dsp:sp>
    <dsp:sp modelId="{FD66D76D-3CBB-490D-A045-FB3BB94614DE}">
      <dsp:nvSpPr>
        <dsp:cNvPr id="0" name=""/>
        <dsp:cNvSpPr/>
      </dsp:nvSpPr>
      <dsp:spPr>
        <a:xfrm rot="5400000">
          <a:off x="5496779" y="261381"/>
          <a:ext cx="2167704" cy="6193536"/>
        </a:xfrm>
        <a:prstGeom prst="round2SameRect">
          <a:avLst/>
        </a:prstGeom>
        <a:solidFill>
          <a:schemeClr val="bg1">
            <a:lumMod val="85000"/>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ru-RU" sz="2200" kern="1200" dirty="0" smtClean="0"/>
            <a:t>для обоснования закупок при планировании</a:t>
          </a:r>
          <a:endParaRPr lang="ru-RU" sz="2200" kern="1200" dirty="0"/>
        </a:p>
        <a:p>
          <a:pPr marL="228600" lvl="1" indent="-228600" algn="l" defTabSz="977900">
            <a:lnSpc>
              <a:spcPct val="90000"/>
            </a:lnSpc>
            <a:spcBef>
              <a:spcPct val="0"/>
            </a:spcBef>
            <a:spcAft>
              <a:spcPct val="15000"/>
            </a:spcAft>
            <a:buChar char="••"/>
          </a:pPr>
          <a:r>
            <a:rPr lang="ru-RU" sz="2200" kern="1200" dirty="0" smtClean="0"/>
            <a:t>для формирования технического задания</a:t>
          </a:r>
          <a:endParaRPr lang="ru-RU" sz="2200" kern="1200" dirty="0"/>
        </a:p>
        <a:p>
          <a:pPr marL="228600" lvl="1" indent="-228600" algn="l" defTabSz="977900">
            <a:lnSpc>
              <a:spcPct val="90000"/>
            </a:lnSpc>
            <a:spcBef>
              <a:spcPct val="0"/>
            </a:spcBef>
            <a:spcAft>
              <a:spcPct val="15000"/>
            </a:spcAft>
            <a:buChar char="••"/>
          </a:pPr>
          <a:r>
            <a:rPr lang="ru-RU" sz="2200" kern="1200" dirty="0" smtClean="0"/>
            <a:t>для обоснования НМЦК</a:t>
          </a:r>
          <a:endParaRPr lang="ru-RU" sz="2200" kern="1200" dirty="0"/>
        </a:p>
        <a:p>
          <a:pPr marL="228600" lvl="1" indent="-228600" algn="l" defTabSz="977900">
            <a:lnSpc>
              <a:spcPct val="90000"/>
            </a:lnSpc>
            <a:spcBef>
              <a:spcPct val="0"/>
            </a:spcBef>
            <a:spcAft>
              <a:spcPct val="15000"/>
            </a:spcAft>
            <a:buChar char="••"/>
          </a:pPr>
          <a:r>
            <a:rPr lang="ru-RU" sz="2200" kern="1200" dirty="0" smtClean="0"/>
            <a:t>исключает закупку товаров, работ, услуг с избыточными свойствами, предметов роскоши </a:t>
          </a:r>
          <a:endParaRPr lang="ru-RU" sz="2200" kern="1200" dirty="0"/>
        </a:p>
      </dsp:txBody>
      <dsp:txXfrm rot="-5400000">
        <a:off x="3483864" y="2380116"/>
        <a:ext cx="6087717" cy="1956066"/>
      </dsp:txXfrm>
    </dsp:sp>
    <dsp:sp modelId="{23DC0E3E-7D1F-4B46-9525-8ECD24E58539}">
      <dsp:nvSpPr>
        <dsp:cNvPr id="0" name=""/>
        <dsp:cNvSpPr/>
      </dsp:nvSpPr>
      <dsp:spPr>
        <a:xfrm>
          <a:off x="0" y="2221072"/>
          <a:ext cx="3483864" cy="2274154"/>
        </a:xfrm>
        <a:prstGeom prst="round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ru-RU" sz="3000" kern="1200" dirty="0" smtClean="0"/>
            <a:t>Требования к товарам, работам, услугам, в </a:t>
          </a:r>
          <a:r>
            <a:rPr lang="ru-RU" sz="3000" kern="1200" dirty="0" err="1" smtClean="0"/>
            <a:t>т.ч</a:t>
          </a:r>
          <a:r>
            <a:rPr lang="ru-RU" sz="3000" kern="1200" dirty="0" smtClean="0"/>
            <a:t>. предельные цены</a:t>
          </a:r>
          <a:endParaRPr lang="ru-RU" sz="3000" kern="1200" dirty="0"/>
        </a:p>
      </dsp:txBody>
      <dsp:txXfrm>
        <a:off x="111015" y="2332087"/>
        <a:ext cx="3261834" cy="20521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83E5C9-C727-4BE6-B49A-548865572D55}">
      <dsp:nvSpPr>
        <dsp:cNvPr id="0" name=""/>
        <dsp:cNvSpPr/>
      </dsp:nvSpPr>
      <dsp:spPr>
        <a:xfrm rot="5400000">
          <a:off x="5696821" y="-2184991"/>
          <a:ext cx="1871252" cy="6242304"/>
        </a:xfrm>
        <a:prstGeom prst="round2SameRect">
          <a:avLst/>
        </a:prstGeom>
        <a:solidFill>
          <a:schemeClr val="bg1">
            <a:lumMod val="85000"/>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00100">
            <a:lnSpc>
              <a:spcPct val="90000"/>
            </a:lnSpc>
            <a:spcBef>
              <a:spcPct val="0"/>
            </a:spcBef>
            <a:spcAft>
              <a:spcPct val="15000"/>
            </a:spcAft>
            <a:buChar char="••"/>
          </a:pPr>
          <a:r>
            <a:rPr lang="ru-RU" sz="1800" kern="1200" dirty="0" smtClean="0"/>
            <a:t>государственные органы;</a:t>
          </a:r>
          <a:endParaRPr lang="ru-RU" sz="1800" kern="1200" dirty="0"/>
        </a:p>
        <a:p>
          <a:pPr marL="171450" lvl="1" indent="-171450" algn="l" defTabSz="800100">
            <a:lnSpc>
              <a:spcPct val="90000"/>
            </a:lnSpc>
            <a:spcBef>
              <a:spcPct val="0"/>
            </a:spcBef>
            <a:spcAft>
              <a:spcPct val="15000"/>
            </a:spcAft>
            <a:buChar char="••"/>
          </a:pPr>
          <a:r>
            <a:rPr lang="ru-RU" sz="1800" kern="1200" dirty="0" smtClean="0"/>
            <a:t>муниципальные органы;</a:t>
          </a:r>
          <a:endParaRPr lang="ru-RU" sz="1800" kern="1200" dirty="0"/>
        </a:p>
        <a:p>
          <a:pPr marL="171450" lvl="1" indent="-171450" algn="l" defTabSz="800100">
            <a:lnSpc>
              <a:spcPct val="90000"/>
            </a:lnSpc>
            <a:spcBef>
              <a:spcPct val="0"/>
            </a:spcBef>
            <a:spcAft>
              <a:spcPct val="15000"/>
            </a:spcAft>
            <a:buChar char="••"/>
          </a:pPr>
          <a:r>
            <a:rPr lang="ru-RU" sz="1800" kern="1200" dirty="0" smtClean="0"/>
            <a:t>внебюджетные фонды;</a:t>
          </a:r>
          <a:endParaRPr lang="ru-RU" sz="1800" kern="1200" dirty="0"/>
        </a:p>
        <a:p>
          <a:pPr marL="171450" lvl="1" indent="-171450" algn="l" defTabSz="800100">
            <a:lnSpc>
              <a:spcPct val="90000"/>
            </a:lnSpc>
            <a:spcBef>
              <a:spcPct val="0"/>
            </a:spcBef>
            <a:spcAft>
              <a:spcPct val="15000"/>
            </a:spcAft>
            <a:buChar char="••"/>
          </a:pPr>
          <a:r>
            <a:rPr lang="ru-RU" sz="1800" kern="1200" dirty="0" smtClean="0"/>
            <a:t>казенные учреждения </a:t>
          </a:r>
          <a:r>
            <a:rPr lang="en-US" sz="1800" kern="1200" dirty="0" smtClean="0"/>
            <a:t>(c 01.01.2017 </a:t>
          </a:r>
          <a:r>
            <a:rPr lang="ru-RU" sz="1800" kern="1200" dirty="0" smtClean="0"/>
            <a:t>за исключением казенных учреждений, которым в установленном порядке формируется гос. (</a:t>
          </a:r>
          <a:r>
            <a:rPr lang="ru-RU" sz="1800" kern="1200" dirty="0" err="1" smtClean="0"/>
            <a:t>мун</a:t>
          </a:r>
          <a:r>
            <a:rPr lang="ru-RU" sz="1800" kern="1200" dirty="0" smtClean="0"/>
            <a:t>) задание на оказание </a:t>
          </a:r>
          <a:r>
            <a:rPr lang="ru-RU" sz="1800" kern="1200" dirty="0" err="1" smtClean="0"/>
            <a:t>гос</a:t>
          </a:r>
          <a:r>
            <a:rPr lang="ru-RU" sz="1800" kern="1200" dirty="0" smtClean="0"/>
            <a:t> (</a:t>
          </a:r>
          <a:r>
            <a:rPr lang="ru-RU" sz="1800" kern="1200" dirty="0" err="1" smtClean="0"/>
            <a:t>мун</a:t>
          </a:r>
          <a:r>
            <a:rPr lang="ru-RU" sz="1800" kern="1200" dirty="0" smtClean="0"/>
            <a:t>) услуг, выполнение работ))</a:t>
          </a:r>
          <a:endParaRPr lang="ru-RU" sz="1800" kern="1200" dirty="0"/>
        </a:p>
      </dsp:txBody>
      <dsp:txXfrm rot="-5400000">
        <a:off x="3511296" y="91881"/>
        <a:ext cx="6150957" cy="1688558"/>
      </dsp:txXfrm>
    </dsp:sp>
    <dsp:sp modelId="{CC90056B-4887-4B61-8041-A4A09898C03B}">
      <dsp:nvSpPr>
        <dsp:cNvPr id="0" name=""/>
        <dsp:cNvSpPr/>
      </dsp:nvSpPr>
      <dsp:spPr>
        <a:xfrm>
          <a:off x="0" y="383"/>
          <a:ext cx="3511296" cy="1822037"/>
        </a:xfrm>
        <a:prstGeom prst="round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ru-RU" sz="3000" kern="1200" dirty="0" smtClean="0"/>
            <a:t>Нормативные затраты</a:t>
          </a:r>
          <a:endParaRPr lang="ru-RU" sz="3000" kern="1200" dirty="0"/>
        </a:p>
      </dsp:txBody>
      <dsp:txXfrm>
        <a:off x="88945" y="89328"/>
        <a:ext cx="3333406" cy="1644147"/>
      </dsp:txXfrm>
    </dsp:sp>
    <dsp:sp modelId="{FD66D76D-3CBB-490D-A045-FB3BB94614DE}">
      <dsp:nvSpPr>
        <dsp:cNvPr id="0" name=""/>
        <dsp:cNvSpPr/>
      </dsp:nvSpPr>
      <dsp:spPr>
        <a:xfrm rot="5400000">
          <a:off x="5608347" y="-129575"/>
          <a:ext cx="2020741" cy="6242304"/>
        </a:xfrm>
        <a:prstGeom prst="round2SameRect">
          <a:avLst/>
        </a:prstGeom>
        <a:solidFill>
          <a:schemeClr val="bg1">
            <a:lumMod val="85000"/>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ru-RU" sz="1800" kern="1200" dirty="0" smtClean="0"/>
            <a:t>государственные органы;</a:t>
          </a:r>
          <a:endParaRPr lang="ru-RU" sz="1800" kern="1200" dirty="0"/>
        </a:p>
        <a:p>
          <a:pPr marL="171450" lvl="1" indent="-171450" algn="l" defTabSz="800100">
            <a:lnSpc>
              <a:spcPct val="90000"/>
            </a:lnSpc>
            <a:spcBef>
              <a:spcPct val="0"/>
            </a:spcBef>
            <a:spcAft>
              <a:spcPct val="15000"/>
            </a:spcAft>
            <a:buChar char="••"/>
          </a:pPr>
          <a:r>
            <a:rPr lang="ru-RU" sz="1800" kern="1200" smtClean="0"/>
            <a:t>муниципальные органы;</a:t>
          </a:r>
          <a:endParaRPr lang="ru-RU" sz="1800" kern="1200" dirty="0"/>
        </a:p>
        <a:p>
          <a:pPr marL="171450" lvl="1" indent="-171450" algn="l" defTabSz="800100">
            <a:lnSpc>
              <a:spcPct val="90000"/>
            </a:lnSpc>
            <a:spcBef>
              <a:spcPct val="0"/>
            </a:spcBef>
            <a:spcAft>
              <a:spcPct val="15000"/>
            </a:spcAft>
            <a:buChar char="••"/>
          </a:pPr>
          <a:r>
            <a:rPr lang="ru-RU" sz="1800" kern="1200" smtClean="0"/>
            <a:t>внебюджетные фонды;</a:t>
          </a:r>
          <a:endParaRPr lang="ru-RU" sz="1800" kern="1200" dirty="0"/>
        </a:p>
        <a:p>
          <a:pPr marL="171450" lvl="1" indent="-171450" algn="l" defTabSz="800100">
            <a:lnSpc>
              <a:spcPct val="90000"/>
            </a:lnSpc>
            <a:spcBef>
              <a:spcPct val="0"/>
            </a:spcBef>
            <a:spcAft>
              <a:spcPct val="15000"/>
            </a:spcAft>
            <a:buChar char="••"/>
          </a:pPr>
          <a:r>
            <a:rPr lang="ru-RU" sz="1800" kern="1200" dirty="0" smtClean="0"/>
            <a:t>казенные учреждения;</a:t>
          </a:r>
          <a:endParaRPr lang="ru-RU" sz="1800" kern="1200" dirty="0"/>
        </a:p>
        <a:p>
          <a:pPr marL="171450" lvl="1" indent="-171450" algn="l" defTabSz="800100">
            <a:lnSpc>
              <a:spcPct val="90000"/>
            </a:lnSpc>
            <a:spcBef>
              <a:spcPct val="0"/>
            </a:spcBef>
            <a:spcAft>
              <a:spcPct val="15000"/>
            </a:spcAft>
            <a:buChar char="••"/>
          </a:pPr>
          <a:r>
            <a:rPr lang="ru-RU" sz="1800" kern="1200" dirty="0" smtClean="0">
              <a:solidFill>
                <a:srgbClr val="FF0000"/>
              </a:solidFill>
            </a:rPr>
            <a:t>бюджетные учреждения</a:t>
          </a:r>
          <a:r>
            <a:rPr lang="en-US" sz="1800" kern="1200" dirty="0" smtClean="0">
              <a:solidFill>
                <a:srgbClr val="FF0000"/>
              </a:solidFill>
            </a:rPr>
            <a:t>;</a:t>
          </a:r>
          <a:endParaRPr lang="ru-RU" sz="1800" kern="1200" dirty="0">
            <a:solidFill>
              <a:srgbClr val="FF0000"/>
            </a:solidFill>
          </a:endParaRPr>
        </a:p>
        <a:p>
          <a:pPr marL="171450" lvl="1" indent="-171450" algn="l" defTabSz="800100">
            <a:lnSpc>
              <a:spcPct val="90000"/>
            </a:lnSpc>
            <a:spcBef>
              <a:spcPct val="0"/>
            </a:spcBef>
            <a:spcAft>
              <a:spcPct val="15000"/>
            </a:spcAft>
            <a:buChar char="••"/>
          </a:pPr>
          <a:r>
            <a:rPr lang="ru-RU" sz="1800" kern="1200" dirty="0" smtClean="0">
              <a:solidFill>
                <a:srgbClr val="FF0000"/>
              </a:solidFill>
            </a:rPr>
            <a:t>С 01.01.2017 – унитарные предприятия</a:t>
          </a:r>
          <a:endParaRPr lang="ru-RU" sz="1800" kern="1200" dirty="0">
            <a:solidFill>
              <a:srgbClr val="FF0000"/>
            </a:solidFill>
          </a:endParaRPr>
        </a:p>
      </dsp:txBody>
      <dsp:txXfrm rot="-5400000">
        <a:off x="3497566" y="2079850"/>
        <a:ext cx="6143660" cy="1823453"/>
      </dsp:txXfrm>
    </dsp:sp>
    <dsp:sp modelId="{23DC0E3E-7D1F-4B46-9525-8ECD24E58539}">
      <dsp:nvSpPr>
        <dsp:cNvPr id="0" name=""/>
        <dsp:cNvSpPr/>
      </dsp:nvSpPr>
      <dsp:spPr>
        <a:xfrm>
          <a:off x="0" y="1981193"/>
          <a:ext cx="3511296" cy="2119974"/>
        </a:xfrm>
        <a:prstGeom prst="roundRect">
          <a:avLst/>
        </a:prstGeom>
        <a:solidFill>
          <a:schemeClr val="bg1">
            <a:lumMod val="8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ru-RU" sz="3000" kern="1200" dirty="0" smtClean="0"/>
            <a:t>Требования к товарам, работам, услугам, в </a:t>
          </a:r>
          <a:r>
            <a:rPr lang="ru-RU" sz="3000" kern="1200" dirty="0" err="1" smtClean="0"/>
            <a:t>т.ч</a:t>
          </a:r>
          <a:r>
            <a:rPr lang="ru-RU" sz="3000" kern="1200" dirty="0" smtClean="0"/>
            <a:t>. предельные цены</a:t>
          </a:r>
          <a:endParaRPr lang="ru-RU" sz="3000" kern="1200" dirty="0"/>
        </a:p>
      </dsp:txBody>
      <dsp:txXfrm>
        <a:off x="103489" y="2084682"/>
        <a:ext cx="3304318" cy="19129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98C926-D219-41DE-ACF1-D4416A58DA52}">
      <dsp:nvSpPr>
        <dsp:cNvPr id="0" name=""/>
        <dsp:cNvSpPr/>
      </dsp:nvSpPr>
      <dsp:spPr>
        <a:xfrm>
          <a:off x="0" y="3729698"/>
          <a:ext cx="102108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117AD4-9FD1-4260-8B87-AEEC50690868}">
      <dsp:nvSpPr>
        <dsp:cNvPr id="0" name=""/>
        <dsp:cNvSpPr/>
      </dsp:nvSpPr>
      <dsp:spPr>
        <a:xfrm>
          <a:off x="0" y="802825"/>
          <a:ext cx="102108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AB7A37-1EA1-4F25-81BB-4673ED89C842}">
      <dsp:nvSpPr>
        <dsp:cNvPr id="0" name=""/>
        <dsp:cNvSpPr/>
      </dsp:nvSpPr>
      <dsp:spPr>
        <a:xfrm>
          <a:off x="2654807" y="1590"/>
          <a:ext cx="7555992" cy="801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l" defTabSz="1066800">
            <a:lnSpc>
              <a:spcPct val="90000"/>
            </a:lnSpc>
            <a:spcBef>
              <a:spcPct val="0"/>
            </a:spcBef>
            <a:spcAft>
              <a:spcPct val="35000"/>
            </a:spcAft>
          </a:pPr>
          <a:r>
            <a:rPr lang="ru-RU" sz="2400" kern="1200" dirty="0" smtClean="0"/>
            <a:t>    У заказчиков всех уровней одинаковый</a:t>
          </a:r>
          <a:endParaRPr lang="ru-RU" sz="2200" kern="1200" dirty="0"/>
        </a:p>
      </dsp:txBody>
      <dsp:txXfrm>
        <a:off x="2654807" y="1590"/>
        <a:ext cx="7555992" cy="801235"/>
      </dsp:txXfrm>
    </dsp:sp>
    <dsp:sp modelId="{7C197FDF-988F-42E7-A87E-C3B8C2A0A341}">
      <dsp:nvSpPr>
        <dsp:cNvPr id="0" name=""/>
        <dsp:cNvSpPr/>
      </dsp:nvSpPr>
      <dsp:spPr>
        <a:xfrm>
          <a:off x="0" y="1590"/>
          <a:ext cx="2654807" cy="801235"/>
        </a:xfrm>
        <a:prstGeom prst="round2SameRect">
          <a:avLst>
            <a:gd name="adj1" fmla="val 16670"/>
            <a:gd name="adj2" fmla="val 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ru-RU" sz="2400" kern="1200" dirty="0" smtClean="0"/>
            <a:t>Обязательный перечень ТРУ</a:t>
          </a:r>
          <a:endParaRPr lang="ru-RU" sz="2400" kern="1200" dirty="0"/>
        </a:p>
      </dsp:txBody>
      <dsp:txXfrm>
        <a:off x="39120" y="40710"/>
        <a:ext cx="2576567" cy="762115"/>
      </dsp:txXfrm>
    </dsp:sp>
    <dsp:sp modelId="{A17527AF-FE00-4EB2-9352-5076B385BD02}">
      <dsp:nvSpPr>
        <dsp:cNvPr id="0" name=""/>
        <dsp:cNvSpPr/>
      </dsp:nvSpPr>
      <dsp:spPr>
        <a:xfrm>
          <a:off x="0" y="802825"/>
          <a:ext cx="10210800" cy="208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ru-RU" sz="1800" kern="1200" dirty="0" smtClean="0"/>
            <a:t>Вид ТРУ = ХХ.ХХ.ХХ ОКПД (6-значный код)</a:t>
          </a:r>
          <a:endParaRPr lang="ru-RU" sz="1800" kern="1200" dirty="0"/>
        </a:p>
        <a:p>
          <a:pPr marL="171450" lvl="1" indent="-171450" algn="l" defTabSz="800100">
            <a:lnSpc>
              <a:spcPct val="90000"/>
            </a:lnSpc>
            <a:spcBef>
              <a:spcPct val="0"/>
            </a:spcBef>
            <a:spcAft>
              <a:spcPct val="15000"/>
            </a:spcAft>
            <a:buChar char="••"/>
          </a:pPr>
          <a:r>
            <a:rPr lang="ru-RU" sz="1800" kern="1200" dirty="0" smtClean="0"/>
            <a:t>Ноутбуки, планшеты (30.02.12)</a:t>
          </a:r>
          <a:endParaRPr lang="ru-RU" sz="1800" kern="1200" dirty="0"/>
        </a:p>
        <a:p>
          <a:pPr marL="171450" lvl="1" indent="-171450" algn="l" defTabSz="800100">
            <a:lnSpc>
              <a:spcPct val="90000"/>
            </a:lnSpc>
            <a:spcBef>
              <a:spcPct val="0"/>
            </a:spcBef>
            <a:spcAft>
              <a:spcPct val="15000"/>
            </a:spcAft>
            <a:buChar char="••"/>
          </a:pPr>
          <a:r>
            <a:rPr lang="ru-RU" sz="1800" kern="1200" dirty="0" smtClean="0"/>
            <a:t>Компьютеры персональные, рабочие станции (30.02.15)</a:t>
          </a:r>
          <a:endParaRPr lang="ru-RU" sz="1800" kern="1200" dirty="0"/>
        </a:p>
        <a:p>
          <a:pPr marL="171450" lvl="1" indent="-171450" algn="l" defTabSz="800100">
            <a:lnSpc>
              <a:spcPct val="90000"/>
            </a:lnSpc>
            <a:spcBef>
              <a:spcPct val="0"/>
            </a:spcBef>
            <a:spcAft>
              <a:spcPct val="15000"/>
            </a:spcAft>
            <a:buChar char="••"/>
          </a:pPr>
          <a:r>
            <a:rPr lang="ru-RU" sz="1800" kern="1200" dirty="0" smtClean="0"/>
            <a:t>МФУ, принтеры, сканеры (30.02.16)</a:t>
          </a:r>
          <a:endParaRPr lang="ru-RU" sz="1800" kern="1200" dirty="0"/>
        </a:p>
        <a:p>
          <a:pPr marL="171450" lvl="1" indent="-171450" algn="l" defTabSz="800100">
            <a:lnSpc>
              <a:spcPct val="90000"/>
            </a:lnSpc>
            <a:spcBef>
              <a:spcPct val="0"/>
            </a:spcBef>
            <a:spcAft>
              <a:spcPct val="15000"/>
            </a:spcAft>
            <a:buChar char="••"/>
          </a:pPr>
          <a:r>
            <a:rPr lang="ru-RU" sz="1800" kern="1200" dirty="0" smtClean="0"/>
            <a:t>Телефоны мобильные (32.20.11)</a:t>
          </a:r>
          <a:endParaRPr lang="ru-RU" sz="1800" kern="1200" dirty="0"/>
        </a:p>
        <a:p>
          <a:pPr marL="171450" lvl="1" indent="-171450" algn="l" defTabSz="800100">
            <a:lnSpc>
              <a:spcPct val="90000"/>
            </a:lnSpc>
            <a:spcBef>
              <a:spcPct val="0"/>
            </a:spcBef>
            <a:spcAft>
              <a:spcPct val="15000"/>
            </a:spcAft>
            <a:buChar char="••"/>
          </a:pPr>
          <a:r>
            <a:rPr lang="ru-RU" sz="1800" kern="1200" dirty="0" smtClean="0"/>
            <a:t>Автотранспорт, мебель</a:t>
          </a:r>
          <a:endParaRPr lang="ru-RU" sz="1800" kern="1200" dirty="0"/>
        </a:p>
        <a:p>
          <a:pPr marL="171450" lvl="1" indent="-171450" algn="l" defTabSz="800100">
            <a:lnSpc>
              <a:spcPct val="90000"/>
            </a:lnSpc>
            <a:spcBef>
              <a:spcPct val="0"/>
            </a:spcBef>
            <a:spcAft>
              <a:spcPct val="15000"/>
            </a:spcAft>
            <a:buChar char="••"/>
          </a:pPr>
          <a:r>
            <a:rPr lang="ru-RU" sz="1800" kern="1200" dirty="0" smtClean="0"/>
            <a:t>На федеральном уровне ППРФ от 02.09.2015 №927</a:t>
          </a:r>
          <a:endParaRPr lang="ru-RU" sz="1800" kern="1200" dirty="0"/>
        </a:p>
      </dsp:txBody>
      <dsp:txXfrm>
        <a:off x="0" y="802825"/>
        <a:ext cx="10210800" cy="2085575"/>
      </dsp:txXfrm>
    </dsp:sp>
    <dsp:sp modelId="{D36681FC-1D9A-4D20-9553-F3FA8D05EBFD}">
      <dsp:nvSpPr>
        <dsp:cNvPr id="0" name=""/>
        <dsp:cNvSpPr/>
      </dsp:nvSpPr>
      <dsp:spPr>
        <a:xfrm>
          <a:off x="2654807" y="2928463"/>
          <a:ext cx="7555992" cy="801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55" tIns="59055" rIns="59055" bIns="59055" numCol="1" spcCol="1270" anchor="b" anchorCtr="0">
          <a:noAutofit/>
        </a:bodyPr>
        <a:lstStyle/>
        <a:p>
          <a:pPr lvl="0" algn="l" defTabSz="1377950">
            <a:lnSpc>
              <a:spcPct val="90000"/>
            </a:lnSpc>
            <a:spcBef>
              <a:spcPct val="0"/>
            </a:spcBef>
            <a:spcAft>
              <a:spcPct val="35000"/>
            </a:spcAft>
          </a:pPr>
          <a:r>
            <a:rPr lang="ru-RU" sz="3100" kern="1200" dirty="0" smtClean="0"/>
            <a:t>Формирует ГРБС с учетом критериев отбора</a:t>
          </a:r>
          <a:endParaRPr lang="ru-RU" sz="3100" kern="1200" dirty="0"/>
        </a:p>
      </dsp:txBody>
      <dsp:txXfrm>
        <a:off x="2654807" y="2928463"/>
        <a:ext cx="7555992" cy="801235"/>
      </dsp:txXfrm>
    </dsp:sp>
    <dsp:sp modelId="{5429F410-E3EF-49EA-99F5-DF6BFACFA52B}">
      <dsp:nvSpPr>
        <dsp:cNvPr id="0" name=""/>
        <dsp:cNvSpPr/>
      </dsp:nvSpPr>
      <dsp:spPr>
        <a:xfrm>
          <a:off x="0" y="2928463"/>
          <a:ext cx="2654807" cy="801235"/>
        </a:xfrm>
        <a:prstGeom prst="round2SameRect">
          <a:avLst>
            <a:gd name="adj1" fmla="val 16670"/>
            <a:gd name="adj2" fmla="val 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ru-RU" sz="2400" kern="1200" dirty="0" smtClean="0"/>
            <a:t>Ведомственный перечень ТРУ</a:t>
          </a:r>
          <a:endParaRPr lang="ru-RU" sz="2400" kern="1200" dirty="0"/>
        </a:p>
      </dsp:txBody>
      <dsp:txXfrm>
        <a:off x="39120" y="2967583"/>
        <a:ext cx="2576567" cy="762115"/>
      </dsp:txXfrm>
    </dsp:sp>
    <dsp:sp modelId="{62C18FEB-5A04-4C43-9A8D-2574C5D7C577}">
      <dsp:nvSpPr>
        <dsp:cNvPr id="0" name=""/>
        <dsp:cNvSpPr/>
      </dsp:nvSpPr>
      <dsp:spPr>
        <a:xfrm>
          <a:off x="0" y="3729698"/>
          <a:ext cx="10210800" cy="1602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ru-RU" sz="1800" kern="1200" dirty="0" smtClean="0"/>
            <a:t>Включает виды ТРУ из обязательного перечня с конкретизацией;</a:t>
          </a:r>
          <a:endParaRPr lang="ru-RU" sz="1800" kern="1200" dirty="0"/>
        </a:p>
        <a:p>
          <a:pPr marL="171450" lvl="1" indent="-171450" algn="l" defTabSz="800100">
            <a:lnSpc>
              <a:spcPct val="90000"/>
            </a:lnSpc>
            <a:spcBef>
              <a:spcPct val="0"/>
            </a:spcBef>
            <a:spcAft>
              <a:spcPct val="15000"/>
            </a:spcAft>
            <a:buChar char="••"/>
          </a:pPr>
          <a:r>
            <a:rPr lang="ru-RU" sz="1800" kern="1200" dirty="0" smtClean="0"/>
            <a:t>Виды ТРУ по которым:</a:t>
          </a:r>
          <a:endParaRPr lang="ru-RU" sz="1800" kern="1200" dirty="0"/>
        </a:p>
        <a:p>
          <a:pPr marL="114300" lvl="1" indent="-114300" algn="l" defTabSz="622300">
            <a:lnSpc>
              <a:spcPct val="90000"/>
            </a:lnSpc>
            <a:spcBef>
              <a:spcPct val="0"/>
            </a:spcBef>
            <a:spcAft>
              <a:spcPct val="15000"/>
            </a:spcAft>
            <a:buChar char="••"/>
          </a:pPr>
          <a:endParaRPr lang="ru-RU" sz="1400" kern="1200" dirty="0"/>
        </a:p>
        <a:p>
          <a:pPr marL="171450" lvl="1" indent="-171450" algn="l" defTabSz="800100">
            <a:lnSpc>
              <a:spcPct val="90000"/>
            </a:lnSpc>
            <a:spcBef>
              <a:spcPct val="0"/>
            </a:spcBef>
            <a:spcAft>
              <a:spcPct val="15000"/>
            </a:spcAft>
            <a:buChar char="••"/>
          </a:pPr>
          <a:r>
            <a:rPr lang="ru-RU" sz="1800" kern="1200" dirty="0" smtClean="0"/>
            <a:t>( </a:t>
          </a:r>
          <a14:m xmlns:a14="http://schemas.microsoft.com/office/drawing/2010/main">
            <m:oMath xmlns:m="http://schemas.openxmlformats.org/officeDocument/2006/math">
              <m:f>
                <m:fPr>
                  <m:ctrlPr>
                    <a:rPr lang="ru-RU" sz="1800" i="1" kern="1200" smtClean="0">
                      <a:latin typeface="Cambria Math"/>
                    </a:rPr>
                  </m:ctrlPr>
                </m:fPr>
                <m:num>
                  <m:r>
                    <a:rPr lang="ru-RU" sz="1800" b="0" i="1" kern="1200" smtClean="0">
                      <a:latin typeface="Cambria Math"/>
                    </a:rPr>
                    <m:t>Расходы на вид товара </m:t>
                  </m:r>
                  <m:d>
                    <m:dPr>
                      <m:ctrlPr>
                        <a:rPr lang="ru-RU" sz="1800" b="0" i="1" kern="1200" smtClean="0">
                          <a:latin typeface="Cambria Math"/>
                        </a:rPr>
                      </m:ctrlPr>
                    </m:dPr>
                    <m:e>
                      <m:r>
                        <a:rPr lang="ru-RU" sz="1800" b="0" i="1" kern="1200" smtClean="0">
                          <a:latin typeface="Cambria Math"/>
                        </a:rPr>
                        <m:t>работы, услуги</m:t>
                      </m:r>
                    </m:e>
                  </m:d>
                </m:num>
                <m:den>
                  <m:r>
                    <a:rPr lang="ru-RU" sz="1800" b="0" i="1" kern="1200" smtClean="0">
                      <a:latin typeface="Cambria Math"/>
                    </a:rPr>
                    <m:t>Общий объем расходов ГРБС+подведы</m:t>
                  </m:r>
                </m:den>
              </m:f>
            </m:oMath>
          </a14:m>
          <a:r>
            <a:rPr lang="ru-RU" sz="1800" kern="1200" dirty="0" smtClean="0"/>
            <a:t> + </a:t>
          </a:r>
          <a14:m xmlns:a14="http://schemas.microsoft.com/office/drawing/2010/main">
            <m:oMath xmlns:m="http://schemas.openxmlformats.org/officeDocument/2006/math">
              <m:f>
                <m:fPr>
                  <m:ctrlPr>
                    <a:rPr lang="ru-RU" sz="1800" i="1" kern="1200" smtClean="0">
                      <a:latin typeface="Cambria Math"/>
                    </a:rPr>
                  </m:ctrlPr>
                </m:fPr>
                <m:num>
                  <m:r>
                    <a:rPr lang="ru-RU" sz="1800" b="0" i="1" kern="1200" smtClean="0">
                      <a:latin typeface="Cambria Math"/>
                    </a:rPr>
                    <m:t>Количество контрактов по виду товара (работы,  услуги)</m:t>
                  </m:r>
                </m:num>
                <m:den>
                  <m:r>
                    <a:rPr lang="ru-RU" sz="1800" b="0" i="1" kern="1200" smtClean="0">
                      <a:latin typeface="Cambria Math"/>
                    </a:rPr>
                    <m:t>Общее количество контрактов ГРБС+подведов</m:t>
                  </m:r>
                </m:den>
              </m:f>
            </m:oMath>
          </a14:m>
          <a:r>
            <a:rPr lang="ru-RU" sz="1800" kern="1200" dirty="0" smtClean="0"/>
            <a:t> )/2 &gt; 20%</a:t>
          </a:r>
          <a:endParaRPr lang="ru-RU" sz="1800" kern="1200" dirty="0"/>
        </a:p>
      </dsp:txBody>
      <dsp:txXfrm>
        <a:off x="0" y="3729698"/>
        <a:ext cx="10210800" cy="16027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45336F-600D-4D9A-9EAA-C3829C34F44E}">
      <dsp:nvSpPr>
        <dsp:cNvPr id="0" name=""/>
        <dsp:cNvSpPr/>
      </dsp:nvSpPr>
      <dsp:spPr>
        <a:xfrm rot="5400000">
          <a:off x="6226087" y="-2408767"/>
          <a:ext cx="1330880" cy="6486144"/>
        </a:xfrm>
        <a:prstGeom prst="round2SameRect">
          <a:avLst/>
        </a:prstGeom>
        <a:solidFill>
          <a:schemeClr val="bg1">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228600" lvl="1" indent="-228600" algn="l" defTabSz="889000">
            <a:lnSpc>
              <a:spcPct val="90000"/>
            </a:lnSpc>
            <a:spcBef>
              <a:spcPct val="0"/>
            </a:spcBef>
            <a:spcAft>
              <a:spcPct val="15000"/>
            </a:spcAft>
            <a:buChar char="••"/>
          </a:pPr>
          <a:r>
            <a:rPr lang="ru-RU" sz="2000" b="1" kern="1200" dirty="0" smtClean="0"/>
            <a:t>постановление Правительства РФ от 05.06.2015 № 552 </a:t>
          </a:r>
          <a:r>
            <a:rPr lang="ru-RU" sz="2000" kern="1200" dirty="0" smtClean="0"/>
            <a:t>– план закупок (форма + правила)</a:t>
          </a:r>
          <a:endParaRPr lang="ru-RU" sz="2000" kern="1200" dirty="0"/>
        </a:p>
        <a:p>
          <a:pPr marL="228600" lvl="1" indent="-228600" algn="l" defTabSz="889000">
            <a:lnSpc>
              <a:spcPct val="90000"/>
            </a:lnSpc>
            <a:spcBef>
              <a:spcPct val="0"/>
            </a:spcBef>
            <a:spcAft>
              <a:spcPct val="15000"/>
            </a:spcAft>
            <a:buChar char="••"/>
          </a:pPr>
          <a:r>
            <a:rPr lang="ru-RU" sz="2000" b="1" kern="1200" dirty="0" smtClean="0"/>
            <a:t>постановление Правительства РФ от 05.06.2015 № 553 </a:t>
          </a:r>
          <a:r>
            <a:rPr lang="ru-RU" sz="2000" kern="1200" dirty="0" smtClean="0"/>
            <a:t>– план-график (форма + правила)</a:t>
          </a:r>
          <a:endParaRPr lang="ru-RU" sz="2000" kern="1200" dirty="0"/>
        </a:p>
      </dsp:txBody>
      <dsp:txXfrm rot="-5400000">
        <a:off x="3648455" y="233833"/>
        <a:ext cx="6421176" cy="1200944"/>
      </dsp:txXfrm>
    </dsp:sp>
    <dsp:sp modelId="{0FF09388-F314-4456-A5D3-657F884ABE02}">
      <dsp:nvSpPr>
        <dsp:cNvPr id="0" name=""/>
        <dsp:cNvSpPr/>
      </dsp:nvSpPr>
      <dsp:spPr>
        <a:xfrm>
          <a:off x="0" y="76201"/>
          <a:ext cx="3648456" cy="1663600"/>
        </a:xfrm>
        <a:prstGeom prst="roundRect">
          <a:avLst/>
        </a:prstGeom>
        <a:solidFill>
          <a:schemeClr val="bg1">
            <a:lumMod val="9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ru-RU" sz="2500" kern="1200" dirty="0" smtClean="0"/>
            <a:t>для заказчиков </a:t>
          </a:r>
          <a:r>
            <a:rPr lang="ru-RU" sz="2500" b="1" kern="1200" dirty="0" smtClean="0"/>
            <a:t>федерального уровня</a:t>
          </a:r>
          <a:endParaRPr lang="ru-RU" sz="2500" b="1" kern="1200" dirty="0"/>
        </a:p>
      </dsp:txBody>
      <dsp:txXfrm>
        <a:off x="81210" y="157411"/>
        <a:ext cx="3486036" cy="1501180"/>
      </dsp:txXfrm>
    </dsp:sp>
    <dsp:sp modelId="{279D1D9F-DC4B-4749-AC07-F9EBB6069153}">
      <dsp:nvSpPr>
        <dsp:cNvPr id="0" name=""/>
        <dsp:cNvSpPr/>
      </dsp:nvSpPr>
      <dsp:spPr>
        <a:xfrm rot="5400000">
          <a:off x="5890883" y="-496704"/>
          <a:ext cx="1987829" cy="6479809"/>
        </a:xfrm>
        <a:prstGeom prst="round2SameRect">
          <a:avLst/>
        </a:prstGeom>
        <a:solidFill>
          <a:schemeClr val="bg1">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7160" tIns="68580" rIns="137160" bIns="68580" numCol="1" spcCol="1270" anchor="ctr" anchorCtr="0">
          <a:noAutofit/>
        </a:bodyPr>
        <a:lstStyle/>
        <a:p>
          <a:pPr marL="171450" lvl="1" indent="-171450" algn="l" defTabSz="844550">
            <a:lnSpc>
              <a:spcPct val="90000"/>
            </a:lnSpc>
            <a:spcBef>
              <a:spcPct val="0"/>
            </a:spcBef>
            <a:spcAft>
              <a:spcPct val="15000"/>
            </a:spcAft>
            <a:buChar char="••"/>
          </a:pPr>
          <a:r>
            <a:rPr lang="ru-RU" sz="1900" kern="1200" dirty="0" smtClean="0"/>
            <a:t>постановление Правительства РФ от 21.11.2013 № 1043 – общие требования план закупок (форма + правила)</a:t>
          </a:r>
          <a:endParaRPr lang="ru-RU" sz="1900" kern="1200" dirty="0"/>
        </a:p>
        <a:p>
          <a:pPr marL="171450" lvl="1" indent="-171450" algn="l" defTabSz="844550">
            <a:lnSpc>
              <a:spcPct val="90000"/>
            </a:lnSpc>
            <a:spcBef>
              <a:spcPct val="0"/>
            </a:spcBef>
            <a:spcAft>
              <a:spcPct val="15000"/>
            </a:spcAft>
            <a:buChar char="••"/>
          </a:pPr>
          <a:r>
            <a:rPr lang="ru-RU" sz="1900" kern="1200" dirty="0" smtClean="0">
              <a:solidFill>
                <a:srgbClr val="FF0000"/>
              </a:solidFill>
            </a:rPr>
            <a:t>постановление Правительства РФ от 05.06.2015 № 554 </a:t>
          </a:r>
          <a:r>
            <a:rPr lang="ru-RU" sz="1900" kern="1200" dirty="0" smtClean="0"/>
            <a:t>– общие требования к плану-графику (форма + правила)</a:t>
          </a:r>
          <a:endParaRPr lang="ru-RU" sz="1900" kern="1200" dirty="0"/>
        </a:p>
        <a:p>
          <a:pPr marL="171450" lvl="1" indent="-171450" algn="l" defTabSz="844550">
            <a:lnSpc>
              <a:spcPct val="90000"/>
            </a:lnSpc>
            <a:spcBef>
              <a:spcPct val="0"/>
            </a:spcBef>
            <a:spcAft>
              <a:spcPct val="15000"/>
            </a:spcAft>
            <a:buChar char="••"/>
          </a:pPr>
          <a:r>
            <a:rPr lang="ru-RU" sz="1900" b="1" u="sng" kern="1200" dirty="0" smtClean="0"/>
            <a:t>Порядок ведения плана закупок и плана-графика утверждается каждым субъектом/местной администрацией</a:t>
          </a:r>
          <a:endParaRPr lang="ru-RU" sz="1900" kern="1200" dirty="0"/>
        </a:p>
      </dsp:txBody>
      <dsp:txXfrm rot="-5400000">
        <a:off x="3644893" y="1846324"/>
        <a:ext cx="6382771" cy="1793753"/>
      </dsp:txXfrm>
    </dsp:sp>
    <dsp:sp modelId="{793B736D-2C45-4BB5-9036-31D5F2E35E00}">
      <dsp:nvSpPr>
        <dsp:cNvPr id="0" name=""/>
        <dsp:cNvSpPr/>
      </dsp:nvSpPr>
      <dsp:spPr>
        <a:xfrm>
          <a:off x="0" y="1911399"/>
          <a:ext cx="3644893" cy="1663600"/>
        </a:xfrm>
        <a:prstGeom prst="roundRect">
          <a:avLst/>
        </a:prstGeom>
        <a:solidFill>
          <a:schemeClr val="bg1">
            <a:lumMod val="9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ru-RU" sz="2500" kern="1200" dirty="0" smtClean="0"/>
            <a:t>для заказчиков </a:t>
          </a:r>
          <a:r>
            <a:rPr lang="ru-RU" sz="2500" b="1" kern="1200" dirty="0" smtClean="0"/>
            <a:t>уровня субъекта РФ/муниципальных заказчиков</a:t>
          </a:r>
          <a:endParaRPr lang="ru-RU" sz="2500" b="1" kern="1200" dirty="0"/>
        </a:p>
      </dsp:txBody>
      <dsp:txXfrm>
        <a:off x="81210" y="1992609"/>
        <a:ext cx="3482473" cy="1501180"/>
      </dsp:txXfrm>
    </dsp:sp>
    <dsp:sp modelId="{57701BAD-9674-4E69-8F89-ADBA321ACD3D}">
      <dsp:nvSpPr>
        <dsp:cNvPr id="0" name=""/>
        <dsp:cNvSpPr/>
      </dsp:nvSpPr>
      <dsp:spPr>
        <a:xfrm rot="5400000">
          <a:off x="6132021" y="1409023"/>
          <a:ext cx="1519013" cy="6486144"/>
        </a:xfrm>
        <a:prstGeom prst="round2SameRect">
          <a:avLst/>
        </a:prstGeom>
        <a:solidFill>
          <a:schemeClr val="bg1">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ru-RU" sz="1900" b="1" kern="1200" dirty="0" smtClean="0"/>
            <a:t>постановление Правительства РФ от 05.06.2015 № 555</a:t>
          </a:r>
          <a:r>
            <a:rPr lang="ru-RU" sz="1900" kern="1200" dirty="0" smtClean="0"/>
            <a:t>:</a:t>
          </a:r>
          <a:endParaRPr lang="ru-RU" sz="1900" kern="1200" dirty="0"/>
        </a:p>
        <a:p>
          <a:pPr marL="171450" lvl="1" indent="-171450" algn="l" defTabSz="844550">
            <a:lnSpc>
              <a:spcPct val="90000"/>
            </a:lnSpc>
            <a:spcBef>
              <a:spcPct val="0"/>
            </a:spcBef>
            <a:spcAft>
              <a:spcPct val="15000"/>
            </a:spcAft>
            <a:buChar char="••"/>
          </a:pPr>
          <a:r>
            <a:rPr lang="ru-RU" sz="1900" kern="1200" dirty="0" smtClean="0"/>
            <a:t>Правила обоснования;</a:t>
          </a:r>
          <a:endParaRPr lang="ru-RU" sz="1900" kern="1200" dirty="0"/>
        </a:p>
        <a:p>
          <a:pPr marL="171450" lvl="1" indent="-171450" algn="l" defTabSz="844550">
            <a:lnSpc>
              <a:spcPct val="90000"/>
            </a:lnSpc>
            <a:spcBef>
              <a:spcPct val="0"/>
            </a:spcBef>
            <a:spcAft>
              <a:spcPct val="15000"/>
            </a:spcAft>
            <a:buChar char="••"/>
          </a:pPr>
          <a:r>
            <a:rPr lang="ru-RU" sz="1900" kern="1200" dirty="0" smtClean="0"/>
            <a:t>Форма обоснования для плана закупок;</a:t>
          </a:r>
          <a:endParaRPr lang="ru-RU" sz="1900" kern="1200" dirty="0"/>
        </a:p>
        <a:p>
          <a:pPr marL="171450" lvl="1" indent="-171450" algn="l" defTabSz="844550">
            <a:lnSpc>
              <a:spcPct val="90000"/>
            </a:lnSpc>
            <a:spcBef>
              <a:spcPct val="0"/>
            </a:spcBef>
            <a:spcAft>
              <a:spcPct val="15000"/>
            </a:spcAft>
            <a:buChar char="••"/>
          </a:pPr>
          <a:r>
            <a:rPr lang="ru-RU" sz="1900" kern="1200" dirty="0" smtClean="0"/>
            <a:t>Форма обоснования для плана-графика.</a:t>
          </a:r>
          <a:endParaRPr lang="ru-RU" sz="1900" kern="1200" dirty="0"/>
        </a:p>
      </dsp:txBody>
      <dsp:txXfrm rot="-5400000">
        <a:off x="3648456" y="3966740"/>
        <a:ext cx="6411992" cy="1370709"/>
      </dsp:txXfrm>
    </dsp:sp>
    <dsp:sp modelId="{6BE7B6BD-4234-4E2B-BCE4-07D980AF5DAB}">
      <dsp:nvSpPr>
        <dsp:cNvPr id="0" name=""/>
        <dsp:cNvSpPr/>
      </dsp:nvSpPr>
      <dsp:spPr>
        <a:xfrm>
          <a:off x="0" y="3820294"/>
          <a:ext cx="3648456" cy="1663600"/>
        </a:xfrm>
        <a:prstGeom prst="roundRect">
          <a:avLst/>
        </a:prstGeom>
        <a:solidFill>
          <a:schemeClr val="bg1">
            <a:lumMod val="9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ru-RU" sz="2000" b="1" kern="1200" dirty="0" smtClean="0"/>
            <a:t>Обоснование закупок </a:t>
          </a:r>
          <a:r>
            <a:rPr lang="ru-RU" sz="2000" kern="1200" dirty="0" smtClean="0"/>
            <a:t>(для всех заказчиков)</a:t>
          </a:r>
        </a:p>
        <a:p>
          <a:pPr lvl="0" algn="ctr" defTabSz="889000">
            <a:lnSpc>
              <a:spcPct val="90000"/>
            </a:lnSpc>
            <a:spcBef>
              <a:spcPct val="0"/>
            </a:spcBef>
            <a:spcAft>
              <a:spcPct val="35000"/>
            </a:spcAft>
          </a:pPr>
          <a:r>
            <a:rPr lang="ru-RU" sz="2000" b="0" u="sng" kern="1200" dirty="0" smtClean="0"/>
            <a:t>приложение к плану закупок и плану-графику</a:t>
          </a:r>
          <a:endParaRPr lang="ru-RU" sz="2000" b="0" u="sng" kern="1200" dirty="0"/>
        </a:p>
      </dsp:txBody>
      <dsp:txXfrm>
        <a:off x="81210" y="3901504"/>
        <a:ext cx="3486036" cy="15011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FD5672-8FFD-4F5D-BE17-FE83A1947629}">
      <dsp:nvSpPr>
        <dsp:cNvPr id="0" name=""/>
        <dsp:cNvSpPr/>
      </dsp:nvSpPr>
      <dsp:spPr>
        <a:xfrm>
          <a:off x="1145" y="41681"/>
          <a:ext cx="2979518"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lvl="0" algn="just" defTabSz="1244600">
            <a:lnSpc>
              <a:spcPct val="90000"/>
            </a:lnSpc>
            <a:spcBef>
              <a:spcPct val="0"/>
            </a:spcBef>
            <a:spcAft>
              <a:spcPct val="35000"/>
            </a:spcAft>
          </a:pPr>
          <a:r>
            <a:rPr lang="ru-RU" sz="2800" kern="1200" dirty="0" smtClean="0"/>
            <a:t>План закупок</a:t>
          </a:r>
          <a:endParaRPr lang="ru-RU" sz="2800" kern="1200" dirty="0"/>
        </a:p>
      </dsp:txBody>
      <dsp:txXfrm>
        <a:off x="1145" y="41681"/>
        <a:ext cx="2979518" cy="1287000"/>
      </dsp:txXfrm>
    </dsp:sp>
    <dsp:sp modelId="{A1D475B1-B792-4149-9618-0FCE42CF44D4}">
      <dsp:nvSpPr>
        <dsp:cNvPr id="0" name=""/>
        <dsp:cNvSpPr/>
      </dsp:nvSpPr>
      <dsp:spPr>
        <a:xfrm>
          <a:off x="2980664" y="41681"/>
          <a:ext cx="451558" cy="1287000"/>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610FEB-0AB2-4F24-BBA1-3EA189B9948D}">
      <dsp:nvSpPr>
        <dsp:cNvPr id="0" name=""/>
        <dsp:cNvSpPr/>
      </dsp:nvSpPr>
      <dsp:spPr>
        <a:xfrm>
          <a:off x="3613992" y="53277"/>
          <a:ext cx="6141195" cy="1287000"/>
        </a:xfrm>
        <a:prstGeom prst="rect">
          <a:avLst/>
        </a:prstGeom>
        <a:solidFill>
          <a:schemeClr val="bg1">
            <a:lumMod val="9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marL="228600" lvl="1" indent="-228600" algn="l" defTabSz="1111250">
            <a:lnSpc>
              <a:spcPct val="90000"/>
            </a:lnSpc>
            <a:spcBef>
              <a:spcPct val="0"/>
            </a:spcBef>
            <a:spcAft>
              <a:spcPct val="15000"/>
            </a:spcAft>
            <a:buChar char="••"/>
          </a:pPr>
          <a:r>
            <a:rPr lang="ru-RU" sz="2500" kern="1200" dirty="0" smtClean="0"/>
            <a:t>Объект закупки (по каждому объекту плану закупок)</a:t>
          </a:r>
          <a:endParaRPr lang="ru-RU" sz="2500" kern="1200" dirty="0"/>
        </a:p>
      </dsp:txBody>
      <dsp:txXfrm>
        <a:off x="3613992" y="53277"/>
        <a:ext cx="6141195" cy="1287000"/>
      </dsp:txXfrm>
    </dsp:sp>
    <dsp:sp modelId="{25723F29-16D4-425C-8C91-19B0E6937208}">
      <dsp:nvSpPr>
        <dsp:cNvPr id="0" name=""/>
        <dsp:cNvSpPr/>
      </dsp:nvSpPr>
      <dsp:spPr>
        <a:xfrm>
          <a:off x="1145" y="1602900"/>
          <a:ext cx="3082883"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lvl="0" algn="just" defTabSz="1244600">
            <a:lnSpc>
              <a:spcPct val="90000"/>
            </a:lnSpc>
            <a:spcBef>
              <a:spcPct val="0"/>
            </a:spcBef>
            <a:spcAft>
              <a:spcPct val="35000"/>
            </a:spcAft>
          </a:pPr>
          <a:r>
            <a:rPr lang="ru-RU" sz="2800" kern="1200" dirty="0" smtClean="0"/>
            <a:t>План-график</a:t>
          </a:r>
          <a:endParaRPr lang="ru-RU" sz="2800" kern="1200" dirty="0"/>
        </a:p>
      </dsp:txBody>
      <dsp:txXfrm>
        <a:off x="1145" y="1602900"/>
        <a:ext cx="3082883" cy="1287000"/>
      </dsp:txXfrm>
    </dsp:sp>
    <dsp:sp modelId="{6D7A5F8D-92DA-496E-8032-92F0F599D769}">
      <dsp:nvSpPr>
        <dsp:cNvPr id="0" name=""/>
        <dsp:cNvSpPr/>
      </dsp:nvSpPr>
      <dsp:spPr>
        <a:xfrm>
          <a:off x="2962274" y="1523996"/>
          <a:ext cx="487759" cy="1367437"/>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5EABF0-5AE1-4EAD-81F6-6A30159F93B7}">
      <dsp:nvSpPr>
        <dsp:cNvPr id="0" name=""/>
        <dsp:cNvSpPr/>
      </dsp:nvSpPr>
      <dsp:spPr>
        <a:xfrm>
          <a:off x="3735244" y="1553314"/>
          <a:ext cx="5926526" cy="1367437"/>
        </a:xfrm>
        <a:prstGeom prst="rect">
          <a:avLst/>
        </a:prstGeom>
        <a:solidFill>
          <a:schemeClr val="bg1">
            <a:lumMod val="9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marL="228600" lvl="1" indent="-228600" algn="l" defTabSz="1111250">
            <a:lnSpc>
              <a:spcPct val="90000"/>
            </a:lnSpc>
            <a:spcBef>
              <a:spcPct val="0"/>
            </a:spcBef>
            <a:spcAft>
              <a:spcPct val="15000"/>
            </a:spcAft>
            <a:buChar char="••"/>
          </a:pPr>
          <a:r>
            <a:rPr lang="ru-RU" sz="2500" kern="1200" dirty="0" smtClean="0"/>
            <a:t>Способ закупки;</a:t>
          </a:r>
          <a:endParaRPr lang="ru-RU" sz="2500" kern="1200" dirty="0"/>
        </a:p>
        <a:p>
          <a:pPr marL="228600" lvl="1" indent="-228600" algn="l" defTabSz="1111250">
            <a:lnSpc>
              <a:spcPct val="90000"/>
            </a:lnSpc>
            <a:spcBef>
              <a:spcPct val="0"/>
            </a:spcBef>
            <a:spcAft>
              <a:spcPct val="15000"/>
            </a:spcAft>
            <a:buChar char="••"/>
          </a:pPr>
          <a:r>
            <a:rPr lang="ru-RU" sz="2500" kern="1200" dirty="0" smtClean="0"/>
            <a:t>НМЦК;</a:t>
          </a:r>
          <a:endParaRPr lang="ru-RU" sz="2500" kern="1200" dirty="0"/>
        </a:p>
        <a:p>
          <a:pPr marL="228600" lvl="1" indent="-228600" algn="l" defTabSz="1111250">
            <a:lnSpc>
              <a:spcPct val="90000"/>
            </a:lnSpc>
            <a:spcBef>
              <a:spcPct val="0"/>
            </a:spcBef>
            <a:spcAft>
              <a:spcPct val="15000"/>
            </a:spcAft>
            <a:buChar char="••"/>
          </a:pPr>
          <a:r>
            <a:rPr lang="ru-RU" sz="2500" kern="1200" dirty="0" smtClean="0"/>
            <a:t>Дополнительные требования</a:t>
          </a:r>
          <a:endParaRPr lang="ru-RU" sz="2500" kern="1200" dirty="0"/>
        </a:p>
      </dsp:txBody>
      <dsp:txXfrm>
        <a:off x="3735244" y="1553314"/>
        <a:ext cx="5926526" cy="136743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11/layout/TabList">
  <dgm:title val="Список вкладок"/>
  <dgm:desc val="Служит для отображения непоследовательных или сгруппированных блоков данных. Рекомендуется использовать для списков с текстом уровня 1 небольшого объема. Первый текст уровня 2 отображается рядом с текстом уровня 1, а остальной текст уровня 2 — под текстом уровня 1."/>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1/layout/TabList">
  <dgm:title val="Список вкладок"/>
  <dgm:desc val="Служит для отображения непоследовательных или сгруппированных блоков данных. Рекомендуется использовать для списков с текстом уровня 1 небольшого объема. Первый текст уровня 2 отображается рядом с текстом уровня 1, а остальной текст уровня 2 — под текстом уровня 1."/>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diagrams.loki3.com/BracketList+Icon">
  <dgm:title val="Список с вертикальной скобкой"/>
  <dgm:desc val="Служит для отображения сгруппированных блоков данных.  Хорошо подходит для размещения большого количества текста уровня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6057900" y="0"/>
            <a:ext cx="4632325" cy="379413"/>
          </a:xfrm>
          <a:prstGeom prst="rect">
            <a:avLst/>
          </a:prstGeom>
        </p:spPr>
        <p:txBody>
          <a:bodyPr vert="horz" lIns="91440" tIns="45720" rIns="91440" bIns="45720" rtlCol="0"/>
          <a:lstStyle>
            <a:lvl1pPr algn="r">
              <a:defRPr sz="1200"/>
            </a:lvl1pPr>
          </a:lstStyle>
          <a:p>
            <a:fld id="{EAF10638-41EB-417A-8D9B-E4010FB7060E}" type="datetimeFigureOut">
              <a:rPr lang="ru-RU" smtClean="0"/>
              <a:t>07.10.2016</a:t>
            </a:fld>
            <a:endParaRPr lang="ru-RU"/>
          </a:p>
        </p:txBody>
      </p:sp>
      <p:sp>
        <p:nvSpPr>
          <p:cNvPr id="4" name="Нижний колонтитул 3"/>
          <p:cNvSpPr>
            <a:spLocks noGrp="1"/>
          </p:cNvSpPr>
          <p:nvPr>
            <p:ph type="ftr" sz="quarter" idx="2"/>
          </p:nvPr>
        </p:nvSpPr>
        <p:spPr>
          <a:xfrm>
            <a:off x="0" y="7183438"/>
            <a:ext cx="4633913" cy="379412"/>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6057900" y="7183438"/>
            <a:ext cx="4632325" cy="379412"/>
          </a:xfrm>
          <a:prstGeom prst="rect">
            <a:avLst/>
          </a:prstGeom>
        </p:spPr>
        <p:txBody>
          <a:bodyPr vert="horz" lIns="91440" tIns="45720" rIns="91440" bIns="45720" rtlCol="0" anchor="b"/>
          <a:lstStyle>
            <a:lvl1pPr algn="r">
              <a:defRPr sz="1200"/>
            </a:lvl1pPr>
          </a:lstStyle>
          <a:p>
            <a:fld id="{0FCDE13F-B6AE-41CD-BF1E-82F448EF67A7}" type="slidenum">
              <a:rPr lang="ru-RU" smtClean="0"/>
              <a:t>‹#›</a:t>
            </a:fld>
            <a:endParaRPr lang="ru-RU"/>
          </a:p>
        </p:txBody>
      </p:sp>
    </p:spTree>
    <p:extLst>
      <p:ext uri="{BB962C8B-B14F-4D97-AF65-F5344CB8AC3E}">
        <p14:creationId xmlns:p14="http://schemas.microsoft.com/office/powerpoint/2010/main" val="1117055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4633913" cy="37782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6057900" y="0"/>
            <a:ext cx="4632325" cy="377825"/>
          </a:xfrm>
          <a:prstGeom prst="rect">
            <a:avLst/>
          </a:prstGeom>
        </p:spPr>
        <p:txBody>
          <a:bodyPr vert="horz" lIns="91440" tIns="45720" rIns="91440" bIns="45720" rtlCol="0"/>
          <a:lstStyle>
            <a:lvl1pPr algn="r">
              <a:defRPr sz="1200"/>
            </a:lvl1pPr>
          </a:lstStyle>
          <a:p>
            <a:fld id="{5DC5CD59-D00C-4CDC-9A62-FD4604A95DDB}" type="datetimeFigureOut">
              <a:rPr lang="ru-RU" smtClean="0"/>
              <a:t>07.10.2016</a:t>
            </a:fld>
            <a:endParaRPr lang="ru-RU"/>
          </a:p>
        </p:txBody>
      </p:sp>
      <p:sp>
        <p:nvSpPr>
          <p:cNvPr id="4" name="Образ слайда 3"/>
          <p:cNvSpPr>
            <a:spLocks noGrp="1" noRot="1" noChangeAspect="1"/>
          </p:cNvSpPr>
          <p:nvPr>
            <p:ph type="sldImg" idx="2"/>
          </p:nvPr>
        </p:nvSpPr>
        <p:spPr>
          <a:xfrm>
            <a:off x="3341688" y="566738"/>
            <a:ext cx="4010025" cy="2836862"/>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1069975" y="3592513"/>
            <a:ext cx="8553450" cy="34036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7183438"/>
            <a:ext cx="4633913" cy="37782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6057900" y="7183438"/>
            <a:ext cx="4632325" cy="377825"/>
          </a:xfrm>
          <a:prstGeom prst="rect">
            <a:avLst/>
          </a:prstGeom>
        </p:spPr>
        <p:txBody>
          <a:bodyPr vert="horz" lIns="91440" tIns="45720" rIns="91440" bIns="45720" rtlCol="0" anchor="b"/>
          <a:lstStyle>
            <a:lvl1pPr algn="r">
              <a:defRPr sz="1200"/>
            </a:lvl1pPr>
          </a:lstStyle>
          <a:p>
            <a:fld id="{882E3722-3B78-4E6F-8D72-1F64115197C0}" type="slidenum">
              <a:rPr lang="ru-RU" smtClean="0"/>
              <a:t>‹#›</a:t>
            </a:fld>
            <a:endParaRPr lang="ru-RU"/>
          </a:p>
        </p:txBody>
      </p:sp>
    </p:spTree>
    <p:extLst>
      <p:ext uri="{BB962C8B-B14F-4D97-AF65-F5344CB8AC3E}">
        <p14:creationId xmlns:p14="http://schemas.microsoft.com/office/powerpoint/2010/main" val="3024996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82E3722-3B78-4E6F-8D72-1F64115197C0}" type="slidenum">
              <a:rPr lang="ru-RU" smtClean="0"/>
              <a:t>41</a:t>
            </a:fld>
            <a:endParaRPr lang="ru-RU"/>
          </a:p>
        </p:txBody>
      </p:sp>
    </p:spTree>
    <p:extLst>
      <p:ext uri="{BB962C8B-B14F-4D97-AF65-F5344CB8AC3E}">
        <p14:creationId xmlns:p14="http://schemas.microsoft.com/office/powerpoint/2010/main" val="1130077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object 2"/>
          <p:cNvSpPr/>
          <p:nvPr userDrawn="1"/>
        </p:nvSpPr>
        <p:spPr>
          <a:xfrm>
            <a:off x="0" y="12"/>
            <a:ext cx="10692130" cy="1314450"/>
          </a:xfrm>
          <a:custGeom>
            <a:avLst/>
            <a:gdLst/>
            <a:ahLst/>
            <a:cxnLst/>
            <a:rect l="l" t="t" r="r" b="b"/>
            <a:pathLst>
              <a:path w="10692130" h="1314450">
                <a:moveTo>
                  <a:pt x="0" y="1313992"/>
                </a:moveTo>
                <a:lnTo>
                  <a:pt x="10692003" y="1313992"/>
                </a:lnTo>
                <a:lnTo>
                  <a:pt x="10692003" y="0"/>
                </a:lnTo>
                <a:lnTo>
                  <a:pt x="0" y="0"/>
                </a:lnTo>
                <a:lnTo>
                  <a:pt x="0" y="1313992"/>
                </a:lnTo>
                <a:close/>
              </a:path>
            </a:pathLst>
          </a:custGeom>
          <a:solidFill>
            <a:srgbClr val="006384"/>
          </a:solidFill>
        </p:spPr>
        <p:txBody>
          <a:bodyPr wrap="square" lIns="0" tIns="0" rIns="0" bIns="0" rtlCol="0"/>
          <a:lstStyle/>
          <a:p>
            <a:endParaRPr/>
          </a:p>
        </p:txBody>
      </p:sp>
      <p:sp>
        <p:nvSpPr>
          <p:cNvPr id="8" name="object 3"/>
          <p:cNvSpPr/>
          <p:nvPr userDrawn="1"/>
        </p:nvSpPr>
        <p:spPr>
          <a:xfrm>
            <a:off x="0" y="1299006"/>
            <a:ext cx="10692130" cy="90170"/>
          </a:xfrm>
          <a:custGeom>
            <a:avLst/>
            <a:gdLst/>
            <a:ahLst/>
            <a:cxnLst/>
            <a:rect l="l" t="t" r="r" b="b"/>
            <a:pathLst>
              <a:path w="10692130" h="90169">
                <a:moveTo>
                  <a:pt x="0" y="90004"/>
                </a:moveTo>
                <a:lnTo>
                  <a:pt x="10692003" y="90004"/>
                </a:lnTo>
                <a:lnTo>
                  <a:pt x="10692003" y="0"/>
                </a:lnTo>
                <a:lnTo>
                  <a:pt x="0" y="0"/>
                </a:lnTo>
                <a:lnTo>
                  <a:pt x="0" y="90004"/>
                </a:lnTo>
                <a:close/>
              </a:path>
            </a:pathLst>
          </a:custGeom>
          <a:solidFill>
            <a:srgbClr val="7C9CB4"/>
          </a:solidFill>
        </p:spPr>
        <p:txBody>
          <a:bodyPr wrap="square" lIns="0" tIns="0" rIns="0" bIns="0" rtlCol="0"/>
          <a:lstStyle/>
          <a:p>
            <a:endParaRPr/>
          </a:p>
        </p:txBody>
      </p:sp>
      <p:sp>
        <p:nvSpPr>
          <p:cNvPr id="9" name="object 4"/>
          <p:cNvSpPr/>
          <p:nvPr userDrawn="1"/>
        </p:nvSpPr>
        <p:spPr>
          <a:xfrm>
            <a:off x="4355997" y="342004"/>
            <a:ext cx="1980564" cy="1047115"/>
          </a:xfrm>
          <a:custGeom>
            <a:avLst/>
            <a:gdLst/>
            <a:ahLst/>
            <a:cxnLst/>
            <a:rect l="l" t="t" r="r" b="b"/>
            <a:pathLst>
              <a:path w="1980564" h="1047115">
                <a:moveTo>
                  <a:pt x="990003" y="0"/>
                </a:moveTo>
                <a:lnTo>
                  <a:pt x="942036" y="1141"/>
                </a:lnTo>
                <a:lnTo>
                  <a:pt x="894659" y="4531"/>
                </a:lnTo>
                <a:lnTo>
                  <a:pt x="847923" y="10119"/>
                </a:lnTo>
                <a:lnTo>
                  <a:pt x="801880" y="17851"/>
                </a:lnTo>
                <a:lnTo>
                  <a:pt x="756581" y="27676"/>
                </a:lnTo>
                <a:lnTo>
                  <a:pt x="712079" y="39543"/>
                </a:lnTo>
                <a:lnTo>
                  <a:pt x="668426" y="53399"/>
                </a:lnTo>
                <a:lnTo>
                  <a:pt x="625673" y="69192"/>
                </a:lnTo>
                <a:lnTo>
                  <a:pt x="583872" y="86871"/>
                </a:lnTo>
                <a:lnTo>
                  <a:pt x="543075" y="106384"/>
                </a:lnTo>
                <a:lnTo>
                  <a:pt x="503334" y="127679"/>
                </a:lnTo>
                <a:lnTo>
                  <a:pt x="464701" y="150704"/>
                </a:lnTo>
                <a:lnTo>
                  <a:pt x="427227" y="175408"/>
                </a:lnTo>
                <a:lnTo>
                  <a:pt x="390965" y="201737"/>
                </a:lnTo>
                <a:lnTo>
                  <a:pt x="355966" y="229641"/>
                </a:lnTo>
                <a:lnTo>
                  <a:pt x="322282" y="259068"/>
                </a:lnTo>
                <a:lnTo>
                  <a:pt x="289966" y="289966"/>
                </a:lnTo>
                <a:lnTo>
                  <a:pt x="259068" y="322282"/>
                </a:lnTo>
                <a:lnTo>
                  <a:pt x="229641" y="355966"/>
                </a:lnTo>
                <a:lnTo>
                  <a:pt x="201737" y="390965"/>
                </a:lnTo>
                <a:lnTo>
                  <a:pt x="175408" y="427227"/>
                </a:lnTo>
                <a:lnTo>
                  <a:pt x="150704" y="464701"/>
                </a:lnTo>
                <a:lnTo>
                  <a:pt x="127679" y="503334"/>
                </a:lnTo>
                <a:lnTo>
                  <a:pt x="106384" y="543075"/>
                </a:lnTo>
                <a:lnTo>
                  <a:pt x="86871" y="583872"/>
                </a:lnTo>
                <a:lnTo>
                  <a:pt x="69192" y="625673"/>
                </a:lnTo>
                <a:lnTo>
                  <a:pt x="53399" y="668426"/>
                </a:lnTo>
                <a:lnTo>
                  <a:pt x="39543" y="712079"/>
                </a:lnTo>
                <a:lnTo>
                  <a:pt x="27676" y="756581"/>
                </a:lnTo>
                <a:lnTo>
                  <a:pt x="17851" y="801880"/>
                </a:lnTo>
                <a:lnTo>
                  <a:pt x="10119" y="847923"/>
                </a:lnTo>
                <a:lnTo>
                  <a:pt x="4531" y="894659"/>
                </a:lnTo>
                <a:lnTo>
                  <a:pt x="1141" y="942036"/>
                </a:lnTo>
                <a:lnTo>
                  <a:pt x="0" y="990003"/>
                </a:lnTo>
                <a:lnTo>
                  <a:pt x="123" y="1004329"/>
                </a:lnTo>
                <a:lnTo>
                  <a:pt x="476" y="1018601"/>
                </a:lnTo>
                <a:lnTo>
                  <a:pt x="1028" y="1032824"/>
                </a:lnTo>
                <a:lnTo>
                  <a:pt x="1752" y="1047000"/>
                </a:lnTo>
                <a:lnTo>
                  <a:pt x="1978253" y="1047000"/>
                </a:lnTo>
                <a:lnTo>
                  <a:pt x="1978977" y="1032824"/>
                </a:lnTo>
                <a:lnTo>
                  <a:pt x="1979529" y="1018601"/>
                </a:lnTo>
                <a:lnTo>
                  <a:pt x="1979882" y="1004329"/>
                </a:lnTo>
                <a:lnTo>
                  <a:pt x="1980006" y="990003"/>
                </a:lnTo>
                <a:lnTo>
                  <a:pt x="1978864" y="942036"/>
                </a:lnTo>
                <a:lnTo>
                  <a:pt x="1975474" y="894659"/>
                </a:lnTo>
                <a:lnTo>
                  <a:pt x="1969887" y="847923"/>
                </a:lnTo>
                <a:lnTo>
                  <a:pt x="1962154" y="801880"/>
                </a:lnTo>
                <a:lnTo>
                  <a:pt x="1952329" y="756581"/>
                </a:lnTo>
                <a:lnTo>
                  <a:pt x="1940462" y="712079"/>
                </a:lnTo>
                <a:lnTo>
                  <a:pt x="1926607" y="668426"/>
                </a:lnTo>
                <a:lnTo>
                  <a:pt x="1910813" y="625673"/>
                </a:lnTo>
                <a:lnTo>
                  <a:pt x="1893134" y="583872"/>
                </a:lnTo>
                <a:lnTo>
                  <a:pt x="1873621" y="543075"/>
                </a:lnTo>
                <a:lnTo>
                  <a:pt x="1852326" y="503334"/>
                </a:lnTo>
                <a:lnTo>
                  <a:pt x="1829301" y="464701"/>
                </a:lnTo>
                <a:lnTo>
                  <a:pt x="1804598" y="427227"/>
                </a:lnTo>
                <a:lnTo>
                  <a:pt x="1778268" y="390965"/>
                </a:lnTo>
                <a:lnTo>
                  <a:pt x="1750364" y="355966"/>
                </a:lnTo>
                <a:lnTo>
                  <a:pt x="1720937" y="322282"/>
                </a:lnTo>
                <a:lnTo>
                  <a:pt x="1690039" y="289966"/>
                </a:lnTo>
                <a:lnTo>
                  <a:pt x="1657723" y="259068"/>
                </a:lnTo>
                <a:lnTo>
                  <a:pt x="1624039" y="229641"/>
                </a:lnTo>
                <a:lnTo>
                  <a:pt x="1589040" y="201737"/>
                </a:lnTo>
                <a:lnTo>
                  <a:pt x="1552778" y="175408"/>
                </a:lnTo>
                <a:lnTo>
                  <a:pt x="1515305" y="150704"/>
                </a:lnTo>
                <a:lnTo>
                  <a:pt x="1476671" y="127679"/>
                </a:lnTo>
                <a:lnTo>
                  <a:pt x="1436930" y="106384"/>
                </a:lnTo>
                <a:lnTo>
                  <a:pt x="1396133" y="86871"/>
                </a:lnTo>
                <a:lnTo>
                  <a:pt x="1354332" y="69192"/>
                </a:lnTo>
                <a:lnTo>
                  <a:pt x="1311579" y="53399"/>
                </a:lnTo>
                <a:lnTo>
                  <a:pt x="1267926" y="39543"/>
                </a:lnTo>
                <a:lnTo>
                  <a:pt x="1223424" y="27676"/>
                </a:lnTo>
                <a:lnTo>
                  <a:pt x="1178125" y="17851"/>
                </a:lnTo>
                <a:lnTo>
                  <a:pt x="1132082" y="10119"/>
                </a:lnTo>
                <a:lnTo>
                  <a:pt x="1085346" y="4531"/>
                </a:lnTo>
                <a:lnTo>
                  <a:pt x="1037969" y="1141"/>
                </a:lnTo>
                <a:lnTo>
                  <a:pt x="990003" y="0"/>
                </a:lnTo>
                <a:close/>
              </a:path>
            </a:pathLst>
          </a:custGeom>
          <a:solidFill>
            <a:srgbClr val="7C9CB4"/>
          </a:solidFill>
        </p:spPr>
        <p:txBody>
          <a:bodyPr wrap="square" lIns="0" tIns="0" rIns="0" bIns="0" rtlCol="0"/>
          <a:lstStyle/>
          <a:p>
            <a:endParaRPr/>
          </a:p>
        </p:txBody>
      </p:sp>
      <p:sp>
        <p:nvSpPr>
          <p:cNvPr id="10" name="object 5"/>
          <p:cNvSpPr/>
          <p:nvPr userDrawn="1"/>
        </p:nvSpPr>
        <p:spPr>
          <a:xfrm>
            <a:off x="4446001" y="432008"/>
            <a:ext cx="1800225" cy="1800225"/>
          </a:xfrm>
          <a:custGeom>
            <a:avLst/>
            <a:gdLst/>
            <a:ahLst/>
            <a:cxnLst/>
            <a:rect l="l" t="t" r="r" b="b"/>
            <a:pathLst>
              <a:path w="1800225" h="1800225">
                <a:moveTo>
                  <a:pt x="899998" y="0"/>
                </a:moveTo>
                <a:lnTo>
                  <a:pt x="852200" y="1247"/>
                </a:lnTo>
                <a:lnTo>
                  <a:pt x="805052" y="4948"/>
                </a:lnTo>
                <a:lnTo>
                  <a:pt x="758616" y="11041"/>
                </a:lnTo>
                <a:lnTo>
                  <a:pt x="712954" y="19462"/>
                </a:lnTo>
                <a:lnTo>
                  <a:pt x="668129" y="30151"/>
                </a:lnTo>
                <a:lnTo>
                  <a:pt x="624202" y="43044"/>
                </a:lnTo>
                <a:lnTo>
                  <a:pt x="581236" y="58081"/>
                </a:lnTo>
                <a:lnTo>
                  <a:pt x="539292" y="75197"/>
                </a:lnTo>
                <a:lnTo>
                  <a:pt x="498434" y="94332"/>
                </a:lnTo>
                <a:lnTo>
                  <a:pt x="458724" y="115422"/>
                </a:lnTo>
                <a:lnTo>
                  <a:pt x="420223" y="138406"/>
                </a:lnTo>
                <a:lnTo>
                  <a:pt x="382993" y="163222"/>
                </a:lnTo>
                <a:lnTo>
                  <a:pt x="347098" y="189808"/>
                </a:lnTo>
                <a:lnTo>
                  <a:pt x="312599" y="218100"/>
                </a:lnTo>
                <a:lnTo>
                  <a:pt x="279558" y="248038"/>
                </a:lnTo>
                <a:lnTo>
                  <a:pt x="248038" y="279558"/>
                </a:lnTo>
                <a:lnTo>
                  <a:pt x="218100" y="312599"/>
                </a:lnTo>
                <a:lnTo>
                  <a:pt x="189808" y="347098"/>
                </a:lnTo>
                <a:lnTo>
                  <a:pt x="163222" y="382993"/>
                </a:lnTo>
                <a:lnTo>
                  <a:pt x="138406" y="420223"/>
                </a:lnTo>
                <a:lnTo>
                  <a:pt x="115422" y="458724"/>
                </a:lnTo>
                <a:lnTo>
                  <a:pt x="94332" y="498434"/>
                </a:lnTo>
                <a:lnTo>
                  <a:pt x="75197" y="539292"/>
                </a:lnTo>
                <a:lnTo>
                  <a:pt x="58081" y="581236"/>
                </a:lnTo>
                <a:lnTo>
                  <a:pt x="43044" y="624202"/>
                </a:lnTo>
                <a:lnTo>
                  <a:pt x="30151" y="668129"/>
                </a:lnTo>
                <a:lnTo>
                  <a:pt x="19462" y="712954"/>
                </a:lnTo>
                <a:lnTo>
                  <a:pt x="11041" y="758616"/>
                </a:lnTo>
                <a:lnTo>
                  <a:pt x="4948" y="805052"/>
                </a:lnTo>
                <a:lnTo>
                  <a:pt x="1247" y="852200"/>
                </a:lnTo>
                <a:lnTo>
                  <a:pt x="0" y="899998"/>
                </a:lnTo>
                <a:lnTo>
                  <a:pt x="1247" y="947795"/>
                </a:lnTo>
                <a:lnTo>
                  <a:pt x="4948" y="994943"/>
                </a:lnTo>
                <a:lnTo>
                  <a:pt x="11041" y="1041379"/>
                </a:lnTo>
                <a:lnTo>
                  <a:pt x="19462" y="1087041"/>
                </a:lnTo>
                <a:lnTo>
                  <a:pt x="30151" y="1131867"/>
                </a:lnTo>
                <a:lnTo>
                  <a:pt x="43044" y="1175794"/>
                </a:lnTo>
                <a:lnTo>
                  <a:pt x="58081" y="1218760"/>
                </a:lnTo>
                <a:lnTo>
                  <a:pt x="75197" y="1260703"/>
                </a:lnTo>
                <a:lnTo>
                  <a:pt x="94332" y="1301561"/>
                </a:lnTo>
                <a:lnTo>
                  <a:pt x="115422" y="1341272"/>
                </a:lnTo>
                <a:lnTo>
                  <a:pt x="138406" y="1379773"/>
                </a:lnTo>
                <a:lnTo>
                  <a:pt x="163222" y="1417002"/>
                </a:lnTo>
                <a:lnTo>
                  <a:pt x="189808" y="1452897"/>
                </a:lnTo>
                <a:lnTo>
                  <a:pt x="218100" y="1487397"/>
                </a:lnTo>
                <a:lnTo>
                  <a:pt x="248038" y="1520437"/>
                </a:lnTo>
                <a:lnTo>
                  <a:pt x="279558" y="1551958"/>
                </a:lnTo>
                <a:lnTo>
                  <a:pt x="312599" y="1581895"/>
                </a:lnTo>
                <a:lnTo>
                  <a:pt x="347098" y="1610188"/>
                </a:lnTo>
                <a:lnTo>
                  <a:pt x="382993" y="1636773"/>
                </a:lnTo>
                <a:lnTo>
                  <a:pt x="420223" y="1661589"/>
                </a:lnTo>
                <a:lnTo>
                  <a:pt x="458724" y="1684573"/>
                </a:lnTo>
                <a:lnTo>
                  <a:pt x="498434" y="1705664"/>
                </a:lnTo>
                <a:lnTo>
                  <a:pt x="539292" y="1724798"/>
                </a:lnTo>
                <a:lnTo>
                  <a:pt x="581236" y="1741915"/>
                </a:lnTo>
                <a:lnTo>
                  <a:pt x="624202" y="1756951"/>
                </a:lnTo>
                <a:lnTo>
                  <a:pt x="668129" y="1769844"/>
                </a:lnTo>
                <a:lnTo>
                  <a:pt x="712954" y="1780533"/>
                </a:lnTo>
                <a:lnTo>
                  <a:pt x="758616" y="1788955"/>
                </a:lnTo>
                <a:lnTo>
                  <a:pt x="805052" y="1795047"/>
                </a:lnTo>
                <a:lnTo>
                  <a:pt x="852200" y="1798748"/>
                </a:lnTo>
                <a:lnTo>
                  <a:pt x="899998" y="1799996"/>
                </a:lnTo>
                <a:lnTo>
                  <a:pt x="947795" y="1798748"/>
                </a:lnTo>
                <a:lnTo>
                  <a:pt x="994943" y="1795047"/>
                </a:lnTo>
                <a:lnTo>
                  <a:pt x="1041379" y="1788955"/>
                </a:lnTo>
                <a:lnTo>
                  <a:pt x="1087041" y="1780533"/>
                </a:lnTo>
                <a:lnTo>
                  <a:pt x="1131867" y="1769844"/>
                </a:lnTo>
                <a:lnTo>
                  <a:pt x="1175794" y="1756951"/>
                </a:lnTo>
                <a:lnTo>
                  <a:pt x="1218760" y="1741915"/>
                </a:lnTo>
                <a:lnTo>
                  <a:pt x="1260703" y="1724798"/>
                </a:lnTo>
                <a:lnTo>
                  <a:pt x="1301561" y="1705664"/>
                </a:lnTo>
                <a:lnTo>
                  <a:pt x="1341272" y="1684573"/>
                </a:lnTo>
                <a:lnTo>
                  <a:pt x="1379773" y="1661589"/>
                </a:lnTo>
                <a:lnTo>
                  <a:pt x="1417002" y="1636773"/>
                </a:lnTo>
                <a:lnTo>
                  <a:pt x="1452897" y="1610188"/>
                </a:lnTo>
                <a:lnTo>
                  <a:pt x="1487397" y="1581895"/>
                </a:lnTo>
                <a:lnTo>
                  <a:pt x="1520437" y="1551958"/>
                </a:lnTo>
                <a:lnTo>
                  <a:pt x="1551958" y="1520437"/>
                </a:lnTo>
                <a:lnTo>
                  <a:pt x="1581895" y="1487397"/>
                </a:lnTo>
                <a:lnTo>
                  <a:pt x="1610188" y="1452897"/>
                </a:lnTo>
                <a:lnTo>
                  <a:pt x="1636773" y="1417002"/>
                </a:lnTo>
                <a:lnTo>
                  <a:pt x="1661589" y="1379773"/>
                </a:lnTo>
                <a:lnTo>
                  <a:pt x="1684573" y="1341272"/>
                </a:lnTo>
                <a:lnTo>
                  <a:pt x="1705664" y="1301561"/>
                </a:lnTo>
                <a:lnTo>
                  <a:pt x="1724798" y="1260703"/>
                </a:lnTo>
                <a:lnTo>
                  <a:pt x="1741915" y="1218760"/>
                </a:lnTo>
                <a:lnTo>
                  <a:pt x="1756951" y="1175794"/>
                </a:lnTo>
                <a:lnTo>
                  <a:pt x="1769844" y="1131867"/>
                </a:lnTo>
                <a:lnTo>
                  <a:pt x="1780533" y="1087041"/>
                </a:lnTo>
                <a:lnTo>
                  <a:pt x="1788955" y="1041379"/>
                </a:lnTo>
                <a:lnTo>
                  <a:pt x="1795047" y="994943"/>
                </a:lnTo>
                <a:lnTo>
                  <a:pt x="1798748" y="947795"/>
                </a:lnTo>
                <a:lnTo>
                  <a:pt x="1799996" y="899998"/>
                </a:lnTo>
                <a:lnTo>
                  <a:pt x="1798748" y="852200"/>
                </a:lnTo>
                <a:lnTo>
                  <a:pt x="1795047" y="805052"/>
                </a:lnTo>
                <a:lnTo>
                  <a:pt x="1788955" y="758616"/>
                </a:lnTo>
                <a:lnTo>
                  <a:pt x="1780533" y="712954"/>
                </a:lnTo>
                <a:lnTo>
                  <a:pt x="1769844" y="668129"/>
                </a:lnTo>
                <a:lnTo>
                  <a:pt x="1756951" y="624202"/>
                </a:lnTo>
                <a:lnTo>
                  <a:pt x="1741915" y="581236"/>
                </a:lnTo>
                <a:lnTo>
                  <a:pt x="1724798" y="539292"/>
                </a:lnTo>
                <a:lnTo>
                  <a:pt x="1705664" y="498434"/>
                </a:lnTo>
                <a:lnTo>
                  <a:pt x="1684573" y="458724"/>
                </a:lnTo>
                <a:lnTo>
                  <a:pt x="1661589" y="420223"/>
                </a:lnTo>
                <a:lnTo>
                  <a:pt x="1636773" y="382993"/>
                </a:lnTo>
                <a:lnTo>
                  <a:pt x="1610188" y="347098"/>
                </a:lnTo>
                <a:lnTo>
                  <a:pt x="1581895" y="312599"/>
                </a:lnTo>
                <a:lnTo>
                  <a:pt x="1551958" y="279558"/>
                </a:lnTo>
                <a:lnTo>
                  <a:pt x="1520437" y="248038"/>
                </a:lnTo>
                <a:lnTo>
                  <a:pt x="1487397" y="218100"/>
                </a:lnTo>
                <a:lnTo>
                  <a:pt x="1452897" y="189808"/>
                </a:lnTo>
                <a:lnTo>
                  <a:pt x="1417002" y="163222"/>
                </a:lnTo>
                <a:lnTo>
                  <a:pt x="1379773" y="138406"/>
                </a:lnTo>
                <a:lnTo>
                  <a:pt x="1341272" y="115422"/>
                </a:lnTo>
                <a:lnTo>
                  <a:pt x="1301561" y="94332"/>
                </a:lnTo>
                <a:lnTo>
                  <a:pt x="1260703" y="75197"/>
                </a:lnTo>
                <a:lnTo>
                  <a:pt x="1218760" y="58081"/>
                </a:lnTo>
                <a:lnTo>
                  <a:pt x="1175794" y="43044"/>
                </a:lnTo>
                <a:lnTo>
                  <a:pt x="1131867" y="30151"/>
                </a:lnTo>
                <a:lnTo>
                  <a:pt x="1087041" y="19462"/>
                </a:lnTo>
                <a:lnTo>
                  <a:pt x="1041379" y="11041"/>
                </a:lnTo>
                <a:lnTo>
                  <a:pt x="994943" y="4948"/>
                </a:lnTo>
                <a:lnTo>
                  <a:pt x="947795" y="1247"/>
                </a:lnTo>
                <a:lnTo>
                  <a:pt x="899998" y="0"/>
                </a:lnTo>
                <a:close/>
              </a:path>
            </a:pathLst>
          </a:custGeom>
          <a:solidFill>
            <a:srgbClr val="FFFFFF"/>
          </a:solidFill>
        </p:spPr>
        <p:txBody>
          <a:bodyPr wrap="square" lIns="0" tIns="0" rIns="0" bIns="0" rtlCol="0"/>
          <a:lstStyle/>
          <a:p>
            <a:endParaRPr/>
          </a:p>
        </p:txBody>
      </p:sp>
      <p:sp>
        <p:nvSpPr>
          <p:cNvPr id="12" name="object 7"/>
          <p:cNvSpPr txBox="1"/>
          <p:nvPr userDrawn="1"/>
        </p:nvSpPr>
        <p:spPr>
          <a:xfrm>
            <a:off x="2239789" y="5418808"/>
            <a:ext cx="6212840" cy="1107996"/>
          </a:xfrm>
          <a:prstGeom prst="rect">
            <a:avLst/>
          </a:prstGeom>
        </p:spPr>
        <p:txBody>
          <a:bodyPr vert="horz" wrap="square" lIns="0" tIns="0" rIns="0" bIns="0" rtlCol="0">
            <a:spAutoFit/>
          </a:bodyPr>
          <a:lstStyle/>
          <a:p>
            <a:pPr marL="10795" algn="ctr">
              <a:lnSpc>
                <a:spcPct val="100000"/>
              </a:lnSpc>
            </a:pPr>
            <a:r>
              <a:rPr lang="ru-RU" sz="1800" b="1" spc="-10" dirty="0" smtClean="0">
                <a:solidFill>
                  <a:srgbClr val="231F20"/>
                </a:solidFill>
                <a:latin typeface="Arial" panose="020B0604020202020204" pitchFamily="34" charset="0"/>
                <a:cs typeface="Arial" panose="020B0604020202020204" pitchFamily="34" charset="0"/>
              </a:rPr>
              <a:t>ЕВСТАШЕНКОВ АЛЕКСАНДР НИКОЛАЕВИЧ</a:t>
            </a:r>
            <a:endParaRPr lang="ru-RU" sz="1800" dirty="0" smtClean="0">
              <a:latin typeface="Arial" panose="020B0604020202020204" pitchFamily="34" charset="0"/>
              <a:cs typeface="Arial" panose="020B0604020202020204" pitchFamily="34" charset="0"/>
            </a:endParaRPr>
          </a:p>
          <a:p>
            <a:pPr marL="12700" marR="5080" algn="ctr">
              <a:lnSpc>
                <a:spcPct val="100000"/>
              </a:lnSpc>
            </a:pPr>
            <a:r>
              <a:rPr lang="ru-RU" spc="-10" dirty="0" smtClean="0">
                <a:solidFill>
                  <a:srgbClr val="231F20"/>
                </a:solidFill>
                <a:latin typeface="Arial" panose="020B0604020202020204" pitchFamily="34" charset="0"/>
                <a:cs typeface="Arial" panose="020B0604020202020204" pitchFamily="34" charset="0"/>
              </a:rPr>
              <a:t>Заместитель руководителя экспертно-консультационного центра</a:t>
            </a:r>
            <a:r>
              <a:rPr lang="ru-RU" sz="1800" spc="-5" dirty="0" smtClean="0">
                <a:solidFill>
                  <a:srgbClr val="231F20"/>
                </a:solidFill>
                <a:latin typeface="Arial" panose="020B0604020202020204" pitchFamily="34" charset="0"/>
                <a:cs typeface="Arial" panose="020B0604020202020204" pitchFamily="34" charset="0"/>
              </a:rPr>
              <a:t> Института </a:t>
            </a:r>
            <a:r>
              <a:rPr lang="ru-RU" sz="1800" spc="-5" dirty="0" err="1" smtClean="0">
                <a:solidFill>
                  <a:srgbClr val="231F20"/>
                </a:solidFill>
                <a:latin typeface="Arial" panose="020B0604020202020204" pitchFamily="34" charset="0"/>
                <a:cs typeface="Arial" panose="020B0604020202020204" pitchFamily="34" charset="0"/>
              </a:rPr>
              <a:t>госзакупок</a:t>
            </a:r>
            <a:r>
              <a:rPr lang="ru-RU" sz="1800" spc="-5" dirty="0" smtClean="0">
                <a:solidFill>
                  <a:srgbClr val="231F20"/>
                </a:solidFill>
                <a:latin typeface="Arial" panose="020B0604020202020204" pitchFamily="34" charset="0"/>
                <a:cs typeface="Arial" panose="020B0604020202020204" pitchFamily="34" charset="0"/>
              </a:rPr>
              <a:t>  </a:t>
            </a:r>
            <a:br>
              <a:rPr lang="ru-RU" sz="1800" spc="-5" dirty="0" smtClean="0">
                <a:solidFill>
                  <a:srgbClr val="231F20"/>
                </a:solidFill>
                <a:latin typeface="Arial" panose="020B0604020202020204" pitchFamily="34" charset="0"/>
                <a:cs typeface="Arial" panose="020B0604020202020204" pitchFamily="34" charset="0"/>
              </a:rPr>
            </a:br>
            <a:r>
              <a:rPr lang="ru-RU" sz="1800" spc="-10" dirty="0" smtClean="0">
                <a:solidFill>
                  <a:srgbClr val="231F20"/>
                </a:solidFill>
                <a:latin typeface="Arial" panose="020B0604020202020204" pitchFamily="34" charset="0"/>
                <a:cs typeface="Arial" panose="020B0604020202020204" pitchFamily="34" charset="0"/>
              </a:rPr>
              <a:t>Сертифицированный преподаватель </a:t>
            </a:r>
            <a:r>
              <a:rPr lang="ru-RU" sz="1800" dirty="0" smtClean="0">
                <a:solidFill>
                  <a:srgbClr val="231F20"/>
                </a:solidFill>
                <a:latin typeface="Arial" panose="020B0604020202020204" pitchFamily="34" charset="0"/>
                <a:cs typeface="Arial" panose="020B0604020202020204" pitchFamily="34" charset="0"/>
              </a:rPr>
              <a:t>в </a:t>
            </a:r>
            <a:r>
              <a:rPr lang="ru-RU" sz="1800" spc="-10" dirty="0" smtClean="0">
                <a:solidFill>
                  <a:srgbClr val="231F20"/>
                </a:solidFill>
                <a:latin typeface="Arial" panose="020B0604020202020204" pitchFamily="34" charset="0"/>
                <a:cs typeface="Arial" panose="020B0604020202020204" pitchFamily="34" charset="0"/>
              </a:rPr>
              <a:t>сфере</a:t>
            </a:r>
            <a:r>
              <a:rPr lang="ru-RU" sz="1800" spc="-15" dirty="0" smtClean="0">
                <a:solidFill>
                  <a:srgbClr val="231F20"/>
                </a:solidFill>
                <a:latin typeface="Arial" panose="020B0604020202020204" pitchFamily="34" charset="0"/>
                <a:cs typeface="Arial" panose="020B0604020202020204" pitchFamily="34" charset="0"/>
              </a:rPr>
              <a:t> </a:t>
            </a:r>
            <a:r>
              <a:rPr lang="ru-RU" sz="1800" dirty="0" smtClean="0">
                <a:solidFill>
                  <a:srgbClr val="231F20"/>
                </a:solidFill>
                <a:latin typeface="Arial" panose="020B0604020202020204" pitchFamily="34" charset="0"/>
                <a:cs typeface="Arial" panose="020B0604020202020204" pitchFamily="34" charset="0"/>
              </a:rPr>
              <a:t>закупок</a:t>
            </a:r>
          </a:p>
        </p:txBody>
      </p:sp>
      <p:sp>
        <p:nvSpPr>
          <p:cNvPr id="13" name="object 8"/>
          <p:cNvSpPr txBox="1"/>
          <p:nvPr userDrawn="1"/>
        </p:nvSpPr>
        <p:spPr>
          <a:xfrm>
            <a:off x="4122000" y="6795784"/>
            <a:ext cx="2448560" cy="395449"/>
          </a:xfrm>
          <a:prstGeom prst="rect">
            <a:avLst/>
          </a:prstGeom>
          <a:solidFill>
            <a:srgbClr val="006384"/>
          </a:solidFill>
        </p:spPr>
        <p:txBody>
          <a:bodyPr vert="horz" wrap="square" lIns="0" tIns="88265" rIns="0" bIns="90000" rtlCol="0" anchor="ctr">
            <a:spAutoFit/>
          </a:bodyPr>
          <a:lstStyle/>
          <a:p>
            <a:pPr marL="274955">
              <a:spcBef>
                <a:spcPts val="695"/>
              </a:spcBef>
            </a:pPr>
            <a:r>
              <a:rPr sz="1400" b="1" spc="-20" dirty="0">
                <a:solidFill>
                  <a:srgbClr val="FFFFFF"/>
                </a:solidFill>
                <a:latin typeface="PTSansPro-CaptionBold"/>
                <a:cs typeface="PTSansPro-CaptionBold"/>
              </a:rPr>
              <a:t>WWW.ROSZAKUPKI.RU</a:t>
            </a:r>
            <a:endParaRPr sz="1400" dirty="0">
              <a:latin typeface="PTSansPro-CaptionBold"/>
              <a:cs typeface="PTSansPro-CaptionBold"/>
            </a:endParaRPr>
          </a:p>
        </p:txBody>
      </p:sp>
      <p:sp>
        <p:nvSpPr>
          <p:cNvPr id="14" name="object 9"/>
          <p:cNvSpPr/>
          <p:nvPr userDrawn="1"/>
        </p:nvSpPr>
        <p:spPr>
          <a:xfrm>
            <a:off x="2231999" y="5129841"/>
            <a:ext cx="6228080" cy="0"/>
          </a:xfrm>
          <a:custGeom>
            <a:avLst/>
            <a:gdLst/>
            <a:ahLst/>
            <a:cxnLst/>
            <a:rect l="l" t="t" r="r" b="b"/>
            <a:pathLst>
              <a:path w="6228080">
                <a:moveTo>
                  <a:pt x="0" y="0"/>
                </a:moveTo>
                <a:lnTo>
                  <a:pt x="6228003" y="0"/>
                </a:lnTo>
              </a:path>
            </a:pathLst>
          </a:custGeom>
          <a:ln w="36004">
            <a:solidFill>
              <a:srgbClr val="006384"/>
            </a:solidFill>
          </a:ln>
        </p:spPr>
        <p:txBody>
          <a:bodyPr wrap="square" lIns="0" tIns="0" rIns="0" bIns="0" rtlCol="0"/>
          <a:lstStyle/>
          <a:p>
            <a:endParaRPr/>
          </a:p>
        </p:txBody>
      </p:sp>
      <p:pic>
        <p:nvPicPr>
          <p:cNvPr id="15" name="Рисунок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92546" y="497636"/>
            <a:ext cx="1708309" cy="1708309"/>
          </a:xfrm>
          <a:prstGeom prst="rect">
            <a:avLst/>
          </a:prstGeom>
        </p:spPr>
      </p:pic>
      <p:sp>
        <p:nvSpPr>
          <p:cNvPr id="16" name="object 6"/>
          <p:cNvSpPr txBox="1">
            <a:spLocks noGrp="1"/>
          </p:cNvSpPr>
          <p:nvPr>
            <p:ph type="title"/>
          </p:nvPr>
        </p:nvSpPr>
        <p:spPr>
          <a:xfrm>
            <a:off x="1124118" y="3089450"/>
            <a:ext cx="8444230" cy="1015663"/>
          </a:xfrm>
          <a:prstGeom prst="rect">
            <a:avLst/>
          </a:prstGeom>
          <a:solidFill>
            <a:schemeClr val="bg1"/>
          </a:solidFill>
        </p:spPr>
        <p:txBody>
          <a:bodyPr vert="horz" wrap="square" lIns="0" tIns="0" rIns="0" bIns="0" rtlCol="0">
            <a:spAutoFit/>
          </a:bodyPr>
          <a:lstStyle>
            <a:lvl1pPr algn="ctr">
              <a:defRPr sz="3300">
                <a:solidFill>
                  <a:srgbClr val="006384"/>
                </a:solidFill>
                <a:latin typeface="Arial" panose="020B0604020202020204" pitchFamily="34" charset="0"/>
                <a:cs typeface="Arial" panose="020B0604020202020204" pitchFamily="34" charset="0"/>
              </a:defRPr>
            </a:lvl1pPr>
          </a:lstStyle>
          <a:p>
            <a:pPr marL="12700" marR="5080" indent="437515">
              <a:lnSpc>
                <a:spcPct val="100000"/>
              </a:lnSpc>
            </a:pPr>
            <a:r>
              <a:rPr b="0" spc="-5" dirty="0" smtClean="0">
                <a:latin typeface="PTSansPro-Caption"/>
                <a:cs typeface="PTSansPro-Caption"/>
              </a:rPr>
              <a:t>НОРМИРОВАНИЕ </a:t>
            </a:r>
            <a:r>
              <a:rPr b="0" dirty="0" smtClean="0">
                <a:latin typeface="PTSansPro-Caption"/>
                <a:cs typeface="PTSansPro-Caption"/>
              </a:rPr>
              <a:t>В </a:t>
            </a:r>
            <a:r>
              <a:rPr b="0" spc="-20" dirty="0" smtClean="0">
                <a:latin typeface="PTSansPro-Caption"/>
                <a:cs typeface="PTSansPro-Caption"/>
              </a:rPr>
              <a:t>СФЕРЕ </a:t>
            </a:r>
            <a:r>
              <a:rPr b="0" spc="-5" dirty="0" smtClean="0">
                <a:latin typeface="PTSansPro-Caption"/>
                <a:cs typeface="PTSansPro-Caption"/>
              </a:rPr>
              <a:t>ЗАКУПОК.  </a:t>
            </a:r>
            <a:r>
              <a:rPr b="0" spc="-30" dirty="0" smtClean="0">
                <a:latin typeface="PTSansPro-Caption"/>
                <a:cs typeface="PTSansPro-Caption"/>
              </a:rPr>
              <a:t>ПРАВИЛА </a:t>
            </a:r>
            <a:r>
              <a:rPr b="0" spc="-15" dirty="0" smtClean="0">
                <a:latin typeface="PTSansPro-Caption"/>
                <a:cs typeface="PTSansPro-Caption"/>
              </a:rPr>
              <a:t>ОПИСАНИЯ </a:t>
            </a:r>
            <a:r>
              <a:rPr b="0" spc="-40" dirty="0" smtClean="0">
                <a:latin typeface="PTSansPro-Caption"/>
                <a:cs typeface="PTSansPro-Caption"/>
              </a:rPr>
              <a:t>ОБЪЕКТА</a:t>
            </a:r>
            <a:r>
              <a:rPr b="0" spc="-275" dirty="0" smtClean="0">
                <a:latin typeface="PTSansPro-Caption"/>
                <a:cs typeface="PTSansPro-Caption"/>
              </a:rPr>
              <a:t> </a:t>
            </a:r>
            <a:r>
              <a:rPr b="0" spc="-5" dirty="0" smtClean="0">
                <a:latin typeface="PTSansPro-Caption"/>
                <a:cs typeface="PTSansPro-Caption"/>
              </a:rPr>
              <a:t>ЗАКУПКИ</a:t>
            </a:r>
            <a:endParaRPr b="0" spc="-5" dirty="0">
              <a:latin typeface="PTSansPro-Caption"/>
              <a:cs typeface="PTSansPro-Caption"/>
            </a:endParaRPr>
          </a:p>
        </p:txBody>
      </p:sp>
    </p:spTree>
    <p:extLst>
      <p:ext uri="{BB962C8B-B14F-4D97-AF65-F5344CB8AC3E}">
        <p14:creationId xmlns:p14="http://schemas.microsoft.com/office/powerpoint/2010/main" val="1689951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13" name="bk object 16"/>
          <p:cNvSpPr/>
          <p:nvPr userDrawn="1"/>
        </p:nvSpPr>
        <p:spPr>
          <a:xfrm>
            <a:off x="7506004" y="7129805"/>
            <a:ext cx="2070100" cy="252095"/>
          </a:xfrm>
          <a:custGeom>
            <a:avLst/>
            <a:gdLst/>
            <a:ahLst/>
            <a:cxnLst/>
            <a:rect l="l" t="t" r="r" b="b"/>
            <a:pathLst>
              <a:path w="2070100" h="252095">
                <a:moveTo>
                  <a:pt x="0" y="252006"/>
                </a:moveTo>
                <a:lnTo>
                  <a:pt x="2069998" y="252006"/>
                </a:lnTo>
                <a:lnTo>
                  <a:pt x="2069998" y="0"/>
                </a:lnTo>
                <a:lnTo>
                  <a:pt x="0" y="0"/>
                </a:lnTo>
                <a:lnTo>
                  <a:pt x="0" y="252006"/>
                </a:lnTo>
                <a:close/>
              </a:path>
            </a:pathLst>
          </a:custGeom>
          <a:solidFill>
            <a:srgbClr val="E6E7E8"/>
          </a:solidFill>
        </p:spPr>
        <p:txBody>
          <a:bodyPr wrap="square" lIns="0" tIns="0" rIns="0" bIns="0" rtlCol="0"/>
          <a:lstStyle/>
          <a:p>
            <a:endParaRPr/>
          </a:p>
        </p:txBody>
      </p:sp>
      <p:sp>
        <p:nvSpPr>
          <p:cNvPr id="14" name="bk object 17"/>
          <p:cNvSpPr/>
          <p:nvPr userDrawn="1"/>
        </p:nvSpPr>
        <p:spPr>
          <a:xfrm>
            <a:off x="9827996" y="7129805"/>
            <a:ext cx="422909" cy="252095"/>
          </a:xfrm>
          <a:custGeom>
            <a:avLst/>
            <a:gdLst/>
            <a:ahLst/>
            <a:cxnLst/>
            <a:rect l="l" t="t" r="r" b="b"/>
            <a:pathLst>
              <a:path w="422909" h="252095">
                <a:moveTo>
                  <a:pt x="0" y="252006"/>
                </a:moveTo>
                <a:lnTo>
                  <a:pt x="422465" y="252006"/>
                </a:lnTo>
                <a:lnTo>
                  <a:pt x="422465" y="0"/>
                </a:lnTo>
                <a:lnTo>
                  <a:pt x="0" y="0"/>
                </a:lnTo>
                <a:lnTo>
                  <a:pt x="0" y="252006"/>
                </a:lnTo>
                <a:close/>
              </a:path>
            </a:pathLst>
          </a:custGeom>
          <a:solidFill>
            <a:srgbClr val="7C9CB4"/>
          </a:solidFill>
        </p:spPr>
        <p:txBody>
          <a:bodyPr wrap="square" lIns="0" tIns="0" rIns="0" bIns="0" rtlCol="0"/>
          <a:lstStyle/>
          <a:p>
            <a:endParaRPr/>
          </a:p>
        </p:txBody>
      </p:sp>
      <p:sp>
        <p:nvSpPr>
          <p:cNvPr id="15" name="bk object 18"/>
          <p:cNvSpPr/>
          <p:nvPr userDrawn="1"/>
        </p:nvSpPr>
        <p:spPr>
          <a:xfrm>
            <a:off x="478802" y="6993013"/>
            <a:ext cx="9756140" cy="0"/>
          </a:xfrm>
          <a:custGeom>
            <a:avLst/>
            <a:gdLst/>
            <a:ahLst/>
            <a:cxnLst/>
            <a:rect l="l" t="t" r="r" b="b"/>
            <a:pathLst>
              <a:path w="9756140">
                <a:moveTo>
                  <a:pt x="0" y="0"/>
                </a:moveTo>
                <a:lnTo>
                  <a:pt x="9756000" y="0"/>
                </a:lnTo>
              </a:path>
            </a:pathLst>
          </a:custGeom>
          <a:ln w="10795">
            <a:solidFill>
              <a:srgbClr val="E6E7E8"/>
            </a:solidFill>
          </a:ln>
        </p:spPr>
        <p:txBody>
          <a:bodyPr wrap="square" lIns="0" tIns="0" rIns="0" bIns="0" rtlCol="0"/>
          <a:lstStyle/>
          <a:p>
            <a:endParaRPr/>
          </a:p>
        </p:txBody>
      </p:sp>
      <p:sp>
        <p:nvSpPr>
          <p:cNvPr id="16" name="Holder 2"/>
          <p:cNvSpPr>
            <a:spLocks noGrp="1"/>
          </p:cNvSpPr>
          <p:nvPr>
            <p:ph type="title" hasCustomPrompt="1"/>
          </p:nvPr>
        </p:nvSpPr>
        <p:spPr>
          <a:xfrm>
            <a:off x="1765299" y="592456"/>
            <a:ext cx="8498520" cy="521969"/>
          </a:xfrm>
          <a:prstGeom prst="rect">
            <a:avLst/>
          </a:prstGeom>
        </p:spPr>
        <p:txBody>
          <a:bodyPr wrap="square" lIns="0" tIns="0" rIns="0" bIns="0" anchor="ctr">
            <a:spAutoFit/>
          </a:bodyPr>
          <a:lstStyle>
            <a:lvl1pPr>
              <a:defRPr sz="3300" b="1" i="0">
                <a:solidFill>
                  <a:srgbClr val="006384"/>
                </a:solidFill>
                <a:latin typeface="Arial" panose="020B0604020202020204" pitchFamily="34" charset="0"/>
                <a:cs typeface="Arial" panose="020B0604020202020204" pitchFamily="34" charset="0"/>
              </a:defRPr>
            </a:lvl1pPr>
          </a:lstStyle>
          <a:p>
            <a:r>
              <a:rPr lang="en-US" dirty="0" smtClean="0"/>
              <a:t> </a:t>
            </a:r>
            <a:r>
              <a:rPr lang="ru-RU" dirty="0" err="1" smtClean="0"/>
              <a:t>пп</a:t>
            </a:r>
            <a:endParaRPr dirty="0"/>
          </a:p>
        </p:txBody>
      </p:sp>
      <p:pic>
        <p:nvPicPr>
          <p:cNvPr id="21" name="Рисунок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3230" y="296503"/>
            <a:ext cx="1127125" cy="1127125"/>
          </a:xfrm>
          <a:prstGeom prst="rect">
            <a:avLst/>
          </a:prstGeom>
        </p:spPr>
      </p:pic>
      <p:sp>
        <p:nvSpPr>
          <p:cNvPr id="22" name="object 2"/>
          <p:cNvSpPr/>
          <p:nvPr userDrawn="1"/>
        </p:nvSpPr>
        <p:spPr>
          <a:xfrm>
            <a:off x="478802" y="1495425"/>
            <a:ext cx="9756140" cy="0"/>
          </a:xfrm>
          <a:custGeom>
            <a:avLst/>
            <a:gdLst/>
            <a:ahLst/>
            <a:cxnLst/>
            <a:rect l="l" t="t" r="r" b="b"/>
            <a:pathLst>
              <a:path w="9756140">
                <a:moveTo>
                  <a:pt x="0" y="0"/>
                </a:moveTo>
                <a:lnTo>
                  <a:pt x="9756000" y="0"/>
                </a:lnTo>
              </a:path>
            </a:pathLst>
          </a:custGeom>
          <a:ln w="17995">
            <a:solidFill>
              <a:srgbClr val="006384"/>
            </a:solidFill>
          </a:ln>
        </p:spPr>
        <p:txBody>
          <a:bodyPr wrap="square" lIns="0" tIns="0" rIns="0" bIns="0" rtlCol="0"/>
          <a:lstStyle/>
          <a:p>
            <a:endParaRPr/>
          </a:p>
        </p:txBody>
      </p:sp>
      <p:sp>
        <p:nvSpPr>
          <p:cNvPr id="27" name="object 8"/>
          <p:cNvSpPr txBox="1"/>
          <p:nvPr userDrawn="1"/>
        </p:nvSpPr>
        <p:spPr>
          <a:xfrm>
            <a:off x="7401661" y="7075568"/>
            <a:ext cx="2448560" cy="380061"/>
          </a:xfrm>
          <a:prstGeom prst="rect">
            <a:avLst/>
          </a:prstGeom>
          <a:noFill/>
        </p:spPr>
        <p:txBody>
          <a:bodyPr vert="horz" wrap="square" lIns="0" tIns="88265" rIns="0" bIns="90000" rtlCol="0" anchor="ctr">
            <a:spAutoFit/>
          </a:bodyPr>
          <a:lstStyle/>
          <a:p>
            <a:pPr marL="274955">
              <a:spcBef>
                <a:spcPts val="695"/>
              </a:spcBef>
            </a:pPr>
            <a:r>
              <a:rPr sz="1300" b="1" spc="-20" dirty="0">
                <a:solidFill>
                  <a:srgbClr val="000000"/>
                </a:solidFill>
                <a:latin typeface="PTSansPro-CaptionBold"/>
                <a:cs typeface="PTSansPro-CaptionBold"/>
              </a:rPr>
              <a:t>WWW.ROSZAKUPKI.RU</a:t>
            </a:r>
            <a:endParaRPr sz="1300" dirty="0">
              <a:solidFill>
                <a:srgbClr val="000000"/>
              </a:solidFill>
              <a:latin typeface="PTSansPro-CaptionBold"/>
              <a:cs typeface="PTSansPro-CaptionBold"/>
            </a:endParaRPr>
          </a:p>
        </p:txBody>
      </p:sp>
      <p:sp>
        <p:nvSpPr>
          <p:cNvPr id="28" name="object 8"/>
          <p:cNvSpPr txBox="1"/>
          <p:nvPr userDrawn="1"/>
        </p:nvSpPr>
        <p:spPr>
          <a:xfrm>
            <a:off x="9806619" y="7058127"/>
            <a:ext cx="457200" cy="395449"/>
          </a:xfrm>
          <a:prstGeom prst="rect">
            <a:avLst/>
          </a:prstGeom>
          <a:noFill/>
        </p:spPr>
        <p:txBody>
          <a:bodyPr vert="horz" wrap="square" lIns="0" tIns="88265" rIns="0" bIns="90000" rtlCol="0" anchor="ctr">
            <a:spAutoFit/>
          </a:bodyPr>
          <a:lstStyle/>
          <a:p>
            <a:pPr marL="0" algn="ctr">
              <a:spcBef>
                <a:spcPts val="0"/>
              </a:spcBef>
            </a:pPr>
            <a:fld id="{915D665A-556B-4526-BD80-25479CD7DF35}" type="slidenum">
              <a:rPr lang="ru-RU" sz="1400" b="1" spc="-20" smtClean="0">
                <a:solidFill>
                  <a:schemeClr val="bg1"/>
                </a:solidFill>
                <a:latin typeface="PTSansPro-CaptionBold"/>
                <a:cs typeface="PTSansPro-CaptionBold"/>
              </a:rPr>
              <a:pPr marL="0" algn="ctr">
                <a:spcBef>
                  <a:spcPts val="0"/>
                </a:spcBef>
              </a:pPr>
              <a:t>‹#›</a:t>
            </a:fld>
            <a:endParaRPr sz="1400" dirty="0">
              <a:solidFill>
                <a:schemeClr val="bg1"/>
              </a:solidFill>
              <a:latin typeface="PTSansPro-CaptionBold"/>
              <a:cs typeface="PTSansPro-CaptionBold"/>
            </a:endParaRPr>
          </a:p>
        </p:txBody>
      </p:sp>
      <p:sp>
        <p:nvSpPr>
          <p:cNvPr id="29" name="object 8"/>
          <p:cNvSpPr txBox="1"/>
          <p:nvPr userDrawn="1"/>
        </p:nvSpPr>
        <p:spPr>
          <a:xfrm>
            <a:off x="409286" y="7083263"/>
            <a:ext cx="6248731" cy="372366"/>
          </a:xfrm>
          <a:prstGeom prst="rect">
            <a:avLst/>
          </a:prstGeom>
          <a:noFill/>
        </p:spPr>
        <p:txBody>
          <a:bodyPr vert="horz" wrap="square" lIns="0" tIns="88265" rIns="0" bIns="90000" rtlCol="0" anchor="ctr">
            <a:spAutoFit/>
          </a:bodyPr>
          <a:lstStyle/>
          <a:p>
            <a:pPr marL="12700">
              <a:lnSpc>
                <a:spcPts val="1480"/>
              </a:lnSpc>
            </a:pPr>
            <a:r>
              <a:rPr lang="ru-RU" sz="1950" baseline="4273" dirty="0" smtClean="0">
                <a:latin typeface="PTSansPro-CaptionBold" panose="020B0703020203020204" pitchFamily="34" charset="-52"/>
              </a:rPr>
              <a:t>©</a:t>
            </a:r>
            <a:r>
              <a:rPr lang="ru-RU" sz="1950" spc="-7" baseline="4273" dirty="0" smtClean="0">
                <a:latin typeface="PTSansPro-CaptionBold" panose="020B0703020203020204" pitchFamily="34" charset="-52"/>
              </a:rPr>
              <a:t> </a:t>
            </a:r>
            <a:r>
              <a:rPr lang="ru-RU" sz="1300" spc="-25" dirty="0" smtClean="0">
                <a:latin typeface="PTSansPro-CaptionBold" panose="020B0703020203020204" pitchFamily="34" charset="-52"/>
              </a:rPr>
              <a:t>ИНСТИТУТ</a:t>
            </a:r>
            <a:r>
              <a:rPr lang="ru-RU" sz="1300" spc="-65" dirty="0" smtClean="0">
                <a:latin typeface="PTSansPro-CaptionBold" panose="020B0703020203020204" pitchFamily="34" charset="-52"/>
              </a:rPr>
              <a:t> </a:t>
            </a:r>
            <a:r>
              <a:rPr lang="ru-RU" sz="1300" spc="-10" dirty="0" smtClean="0">
                <a:latin typeface="PTSansPro-CaptionBold" panose="020B0703020203020204" pitchFamily="34" charset="-52"/>
              </a:rPr>
              <a:t>ГОСЗАКУПОК,</a:t>
            </a:r>
            <a:r>
              <a:rPr lang="ru-RU" sz="1300" spc="-60" dirty="0" smtClean="0">
                <a:latin typeface="PTSansPro-CaptionBold" panose="020B0703020203020204" pitchFamily="34" charset="-52"/>
              </a:rPr>
              <a:t> </a:t>
            </a:r>
            <a:r>
              <a:rPr lang="ru-RU" sz="1300" spc="-5" dirty="0" smtClean="0">
                <a:latin typeface="PTSansPro-CaptionBold" panose="020B0703020203020204" pitchFamily="34" charset="-52"/>
              </a:rPr>
              <a:t>ЕВСТАШЕНКОВ</a:t>
            </a:r>
            <a:r>
              <a:rPr lang="ru-RU" sz="1300" spc="-5" baseline="0" dirty="0" smtClean="0">
                <a:latin typeface="PTSansPro-CaptionBold" panose="020B0703020203020204" pitchFamily="34" charset="-52"/>
              </a:rPr>
              <a:t> АЛЕКСАНДР НИКОЛАЕВИЧ</a:t>
            </a:r>
            <a:r>
              <a:rPr lang="ru-RU" sz="1300" spc="-5" dirty="0" smtClean="0">
                <a:latin typeface="PTSansPro-CaptionBold" panose="020B0703020203020204" pitchFamily="34" charset="-52"/>
              </a:rPr>
              <a:t>,</a:t>
            </a:r>
            <a:r>
              <a:rPr lang="ru-RU" sz="1300" spc="-60" dirty="0" smtClean="0">
                <a:latin typeface="PTSansPro-CaptionBold" panose="020B0703020203020204" pitchFamily="34" charset="-52"/>
              </a:rPr>
              <a:t> </a:t>
            </a:r>
            <a:r>
              <a:rPr lang="ru-RU" sz="1300" dirty="0" smtClean="0">
                <a:latin typeface="PTSansPro-CaptionBold" panose="020B0703020203020204" pitchFamily="34" charset="-52"/>
              </a:rPr>
              <a:t>2016</a:t>
            </a:r>
            <a:endParaRPr lang="ru-RU" sz="1300" dirty="0">
              <a:latin typeface="PTSansPro-CaptionBold" panose="020B0703020203020204" pitchFamily="34" charset="-52"/>
            </a:endParaRPr>
          </a:p>
        </p:txBody>
      </p:sp>
      <p:sp>
        <p:nvSpPr>
          <p:cNvPr id="33" name="Объект 32"/>
          <p:cNvSpPr>
            <a:spLocks noGrp="1"/>
          </p:cNvSpPr>
          <p:nvPr>
            <p:ph sz="quarter" idx="10"/>
          </p:nvPr>
        </p:nvSpPr>
        <p:spPr>
          <a:xfrm>
            <a:off x="479425" y="1800225"/>
            <a:ext cx="9755188" cy="5029200"/>
          </a:xfrm>
          <a:prstGeom prst="rect">
            <a:avLst/>
          </a:prstGeom>
        </p:spPr>
        <p:txBody>
          <a:bodyPr/>
          <a:lstStyle>
            <a:lvl1pPr>
              <a:defRPr lang="ru-RU" dirty="0" smtClean="0">
                <a:latin typeface="Arial" panose="020B0604020202020204" pitchFamily="34" charset="0"/>
                <a:cs typeface="Arial" panose="020B0604020202020204" pitchFamily="34" charset="0"/>
              </a:defRPr>
            </a:lvl1pPr>
            <a:lvl2pPr>
              <a:defRPr>
                <a:latin typeface="PTSansPro-CaptionBold" panose="020B0703020203020204" pitchFamily="34" charset="-52"/>
              </a:defRPr>
            </a:lvl2pPr>
            <a:lvl3pPr>
              <a:defRPr>
                <a:latin typeface="PTSansPro-CaptionBold" panose="020B0703020203020204" pitchFamily="34" charset="-52"/>
              </a:defRPr>
            </a:lvl3pPr>
            <a:lvl4pPr>
              <a:defRPr>
                <a:latin typeface="PTSansPro-CaptionBold" panose="020B0703020203020204" pitchFamily="34" charset="-52"/>
              </a:defRPr>
            </a:lvl4pPr>
            <a:lvl5pPr>
              <a:defRPr>
                <a:latin typeface="PTSansPro-CaptionBold" panose="020B0703020203020204" pitchFamily="34" charset="-52"/>
              </a:defRPr>
            </a:lvl5pPr>
          </a:lstStyle>
          <a:p>
            <a:pPr lvl="0"/>
            <a:r>
              <a:rPr lang="ru-RU" dirty="0" smtClean="0"/>
              <a:t>Образец текста</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5" name="Рисунок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19575" y="1936750"/>
            <a:ext cx="2254250" cy="2254250"/>
          </a:xfrm>
          <a:prstGeom prst="rect">
            <a:avLst/>
          </a:prstGeom>
        </p:spPr>
      </p:pic>
      <p:pic>
        <p:nvPicPr>
          <p:cNvPr id="11" name="Рисунок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87122" y="6600825"/>
            <a:ext cx="5118100" cy="431806"/>
          </a:xfrm>
          <a:prstGeom prst="rect">
            <a:avLst/>
          </a:prstGeom>
        </p:spPr>
      </p:pic>
      <p:sp>
        <p:nvSpPr>
          <p:cNvPr id="12" name="object 2"/>
          <p:cNvSpPr txBox="1"/>
          <p:nvPr userDrawn="1"/>
        </p:nvSpPr>
        <p:spPr>
          <a:xfrm>
            <a:off x="2374900" y="4649368"/>
            <a:ext cx="7009872" cy="553998"/>
          </a:xfrm>
          <a:prstGeom prst="rect">
            <a:avLst/>
          </a:prstGeom>
        </p:spPr>
        <p:txBody>
          <a:bodyPr vert="horz" wrap="square" lIns="0" tIns="0" rIns="0" bIns="0" rtlCol="0">
            <a:spAutoFit/>
          </a:bodyPr>
          <a:lstStyle/>
          <a:p>
            <a:pPr marL="12700">
              <a:lnSpc>
                <a:spcPct val="100000"/>
              </a:lnSpc>
            </a:pPr>
            <a:r>
              <a:rPr sz="3600" b="1" spc="-20" dirty="0">
                <a:solidFill>
                  <a:srgbClr val="006384"/>
                </a:solidFill>
                <a:latin typeface="Arial" panose="020B0604020202020204" pitchFamily="34" charset="0"/>
                <a:cs typeface="Arial" panose="020B0604020202020204" pitchFamily="34" charset="0"/>
              </a:rPr>
              <a:t>СПАСИБО </a:t>
            </a:r>
            <a:r>
              <a:rPr sz="3600" b="1" dirty="0" smtClean="0">
                <a:solidFill>
                  <a:srgbClr val="006384"/>
                </a:solidFill>
                <a:latin typeface="Arial" panose="020B0604020202020204" pitchFamily="34" charset="0"/>
                <a:cs typeface="Arial" panose="020B0604020202020204" pitchFamily="34" charset="0"/>
              </a:rPr>
              <a:t>ЗА</a:t>
            </a:r>
            <a:r>
              <a:rPr lang="en-US" sz="3600" b="1" spc="-290" dirty="0" smtClean="0">
                <a:solidFill>
                  <a:srgbClr val="006384"/>
                </a:solidFill>
                <a:latin typeface="Arial" panose="020B0604020202020204" pitchFamily="34" charset="0"/>
                <a:cs typeface="Arial" panose="020B0604020202020204" pitchFamily="34" charset="0"/>
              </a:rPr>
              <a:t>  </a:t>
            </a:r>
            <a:r>
              <a:rPr sz="3600" b="1" dirty="0" smtClean="0">
                <a:solidFill>
                  <a:srgbClr val="006384"/>
                </a:solidFill>
                <a:latin typeface="Arial" panose="020B0604020202020204" pitchFamily="34" charset="0"/>
                <a:cs typeface="Arial" panose="020B0604020202020204" pitchFamily="34" charset="0"/>
              </a:rPr>
              <a:t>ВНИМАНИЕ</a:t>
            </a:r>
            <a:r>
              <a:rPr sz="3600" b="1" dirty="0">
                <a:solidFill>
                  <a:srgbClr val="006384"/>
                </a:solidFill>
                <a:latin typeface="PTSansPro-CaptionBold"/>
                <a:cs typeface="PTSansPro-CaptionBold"/>
              </a:rPr>
              <a:t>!</a:t>
            </a:r>
            <a:endParaRPr sz="3600" dirty="0">
              <a:latin typeface="PTSansPro-CaptionBold"/>
              <a:cs typeface="PTSansPro-CaptionBo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6" r:id="rId1"/>
    <p:sldLayoutId id="2147483662" r:id="rId2"/>
    <p:sldLayoutId id="2147483665" r:id="rId3"/>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consultantplus://offline/ref=F32E444B4B149633304F6BDC29E201B40CA65C787E6B35B0A033C5B3F5AF0D28F6F70ACA19B7g5eB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4.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4.xml"/><Relationship Id="rId7" Type="http://schemas.openxmlformats.org/officeDocument/2006/relationships/diagramData" Target="../diagrams/data90.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10" Type="http://schemas.openxmlformats.org/officeDocument/2006/relationships/diagramColors" Target="../diagrams/colors15.xml"/><Relationship Id="rId4" Type="http://schemas.openxmlformats.org/officeDocument/2006/relationships/diagramQuickStyle" Target="../diagrams/quickStyle4.xml"/><Relationship Id="rId9" Type="http://schemas.openxmlformats.org/officeDocument/2006/relationships/diagramQuickStyle" Target="../diagrams/quickStyle15.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62.xml.rels><?xml version="1.0" encoding="UTF-8" standalone="yes"?>
<Relationships xmlns="http://schemas.openxmlformats.org/package/2006/relationships"><Relationship Id="rId3" Type="http://schemas.openxmlformats.org/officeDocument/2006/relationships/hyperlink" Target="consultantplus://offline/ref=A7177EB91C49EA998A1907EF089A62476E7C337EA9ED990361EB6F3D57ED884E63FD847A10A3B9EAQ8N1P" TargetMode="External"/><Relationship Id="rId2" Type="http://schemas.openxmlformats.org/officeDocument/2006/relationships/hyperlink" Target="consultantplus://offline/ref=A7177EB91C49EA998A1907EF089A62476E7C337EA9ED990361EB6F3D57ED884E63FD8479Q1N7P" TargetMode="External"/><Relationship Id="rId1" Type="http://schemas.openxmlformats.org/officeDocument/2006/relationships/slideLayout" Target="../slideLayouts/slideLayout2.xml"/><Relationship Id="rId6" Type="http://schemas.openxmlformats.org/officeDocument/2006/relationships/hyperlink" Target="consultantplus://offline/ref=A7177EB91C49EA998A1907EF089A62476E7C337EA9ED990361EB6F3D57ED884E63FD847A10A3B7E7Q8NEP" TargetMode="External"/><Relationship Id="rId5" Type="http://schemas.openxmlformats.org/officeDocument/2006/relationships/hyperlink" Target="consultantplus://offline/ref=A7177EB91C49EA998A1907EF089A62476E7C337EA9ED990361EB6F3D57ED884E63FD847A10A3B2E7Q8N5P" TargetMode="External"/><Relationship Id="rId4" Type="http://schemas.openxmlformats.org/officeDocument/2006/relationships/hyperlink" Target="consultantplus://offline/ref=A7177EB91C49EA998A1907EF089A62476E7C337EA9ED990361EB6F3D57ED884E63FD847A10A3B9EAQ8NEP" TargetMode="External"/></Relationships>
</file>

<file path=ppt/slides/_rels/slide6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2"/>
            <a:ext cx="10692130" cy="1314450"/>
          </a:xfrm>
          <a:custGeom>
            <a:avLst/>
            <a:gdLst/>
            <a:ahLst/>
            <a:cxnLst/>
            <a:rect l="l" t="t" r="r" b="b"/>
            <a:pathLst>
              <a:path w="10692130" h="1314450">
                <a:moveTo>
                  <a:pt x="0" y="1313992"/>
                </a:moveTo>
                <a:lnTo>
                  <a:pt x="10692003" y="1313992"/>
                </a:lnTo>
                <a:lnTo>
                  <a:pt x="10692003" y="0"/>
                </a:lnTo>
                <a:lnTo>
                  <a:pt x="0" y="0"/>
                </a:lnTo>
                <a:lnTo>
                  <a:pt x="0" y="1313992"/>
                </a:lnTo>
                <a:close/>
              </a:path>
            </a:pathLst>
          </a:custGeom>
          <a:solidFill>
            <a:srgbClr val="006384"/>
          </a:solidFill>
        </p:spPr>
        <p:txBody>
          <a:bodyPr wrap="square" lIns="0" tIns="0" rIns="0" bIns="0" rtlCol="0"/>
          <a:lstStyle/>
          <a:p>
            <a:endParaRPr/>
          </a:p>
        </p:txBody>
      </p:sp>
      <p:sp>
        <p:nvSpPr>
          <p:cNvPr id="3" name="object 3"/>
          <p:cNvSpPr/>
          <p:nvPr/>
        </p:nvSpPr>
        <p:spPr>
          <a:xfrm>
            <a:off x="0" y="1299006"/>
            <a:ext cx="10692130" cy="90170"/>
          </a:xfrm>
          <a:custGeom>
            <a:avLst/>
            <a:gdLst/>
            <a:ahLst/>
            <a:cxnLst/>
            <a:rect l="l" t="t" r="r" b="b"/>
            <a:pathLst>
              <a:path w="10692130" h="90169">
                <a:moveTo>
                  <a:pt x="0" y="90004"/>
                </a:moveTo>
                <a:lnTo>
                  <a:pt x="10692003" y="90004"/>
                </a:lnTo>
                <a:lnTo>
                  <a:pt x="10692003" y="0"/>
                </a:lnTo>
                <a:lnTo>
                  <a:pt x="0" y="0"/>
                </a:lnTo>
                <a:lnTo>
                  <a:pt x="0" y="90004"/>
                </a:lnTo>
                <a:close/>
              </a:path>
            </a:pathLst>
          </a:custGeom>
          <a:solidFill>
            <a:srgbClr val="7C9CB4"/>
          </a:solidFill>
        </p:spPr>
        <p:txBody>
          <a:bodyPr wrap="square" lIns="0" tIns="0" rIns="0" bIns="0" rtlCol="0"/>
          <a:lstStyle/>
          <a:p>
            <a:endParaRPr/>
          </a:p>
        </p:txBody>
      </p:sp>
      <p:sp>
        <p:nvSpPr>
          <p:cNvPr id="4" name="object 4"/>
          <p:cNvSpPr/>
          <p:nvPr/>
        </p:nvSpPr>
        <p:spPr>
          <a:xfrm>
            <a:off x="4355997" y="342004"/>
            <a:ext cx="1980564" cy="1047115"/>
          </a:xfrm>
          <a:custGeom>
            <a:avLst/>
            <a:gdLst/>
            <a:ahLst/>
            <a:cxnLst/>
            <a:rect l="l" t="t" r="r" b="b"/>
            <a:pathLst>
              <a:path w="1980564" h="1047115">
                <a:moveTo>
                  <a:pt x="990003" y="0"/>
                </a:moveTo>
                <a:lnTo>
                  <a:pt x="942036" y="1141"/>
                </a:lnTo>
                <a:lnTo>
                  <a:pt x="894659" y="4531"/>
                </a:lnTo>
                <a:lnTo>
                  <a:pt x="847923" y="10119"/>
                </a:lnTo>
                <a:lnTo>
                  <a:pt x="801880" y="17851"/>
                </a:lnTo>
                <a:lnTo>
                  <a:pt x="756581" y="27676"/>
                </a:lnTo>
                <a:lnTo>
                  <a:pt x="712079" y="39543"/>
                </a:lnTo>
                <a:lnTo>
                  <a:pt x="668426" y="53399"/>
                </a:lnTo>
                <a:lnTo>
                  <a:pt x="625673" y="69192"/>
                </a:lnTo>
                <a:lnTo>
                  <a:pt x="583872" y="86871"/>
                </a:lnTo>
                <a:lnTo>
                  <a:pt x="543075" y="106384"/>
                </a:lnTo>
                <a:lnTo>
                  <a:pt x="503334" y="127679"/>
                </a:lnTo>
                <a:lnTo>
                  <a:pt x="464701" y="150704"/>
                </a:lnTo>
                <a:lnTo>
                  <a:pt x="427227" y="175408"/>
                </a:lnTo>
                <a:lnTo>
                  <a:pt x="390965" y="201737"/>
                </a:lnTo>
                <a:lnTo>
                  <a:pt x="355966" y="229641"/>
                </a:lnTo>
                <a:lnTo>
                  <a:pt x="322282" y="259068"/>
                </a:lnTo>
                <a:lnTo>
                  <a:pt x="289966" y="289966"/>
                </a:lnTo>
                <a:lnTo>
                  <a:pt x="259068" y="322282"/>
                </a:lnTo>
                <a:lnTo>
                  <a:pt x="229641" y="355966"/>
                </a:lnTo>
                <a:lnTo>
                  <a:pt x="201737" y="390965"/>
                </a:lnTo>
                <a:lnTo>
                  <a:pt x="175408" y="427227"/>
                </a:lnTo>
                <a:lnTo>
                  <a:pt x="150704" y="464701"/>
                </a:lnTo>
                <a:lnTo>
                  <a:pt x="127679" y="503334"/>
                </a:lnTo>
                <a:lnTo>
                  <a:pt x="106384" y="543075"/>
                </a:lnTo>
                <a:lnTo>
                  <a:pt x="86871" y="583872"/>
                </a:lnTo>
                <a:lnTo>
                  <a:pt x="69192" y="625673"/>
                </a:lnTo>
                <a:lnTo>
                  <a:pt x="53399" y="668426"/>
                </a:lnTo>
                <a:lnTo>
                  <a:pt x="39543" y="712079"/>
                </a:lnTo>
                <a:lnTo>
                  <a:pt x="27676" y="756581"/>
                </a:lnTo>
                <a:lnTo>
                  <a:pt x="17851" y="801880"/>
                </a:lnTo>
                <a:lnTo>
                  <a:pt x="10119" y="847923"/>
                </a:lnTo>
                <a:lnTo>
                  <a:pt x="4531" y="894659"/>
                </a:lnTo>
                <a:lnTo>
                  <a:pt x="1141" y="942036"/>
                </a:lnTo>
                <a:lnTo>
                  <a:pt x="0" y="990003"/>
                </a:lnTo>
                <a:lnTo>
                  <a:pt x="123" y="1004329"/>
                </a:lnTo>
                <a:lnTo>
                  <a:pt x="476" y="1018601"/>
                </a:lnTo>
                <a:lnTo>
                  <a:pt x="1028" y="1032824"/>
                </a:lnTo>
                <a:lnTo>
                  <a:pt x="1752" y="1047000"/>
                </a:lnTo>
                <a:lnTo>
                  <a:pt x="1978253" y="1047000"/>
                </a:lnTo>
                <a:lnTo>
                  <a:pt x="1978977" y="1032824"/>
                </a:lnTo>
                <a:lnTo>
                  <a:pt x="1979529" y="1018601"/>
                </a:lnTo>
                <a:lnTo>
                  <a:pt x="1979882" y="1004329"/>
                </a:lnTo>
                <a:lnTo>
                  <a:pt x="1980006" y="990003"/>
                </a:lnTo>
                <a:lnTo>
                  <a:pt x="1978864" y="942036"/>
                </a:lnTo>
                <a:lnTo>
                  <a:pt x="1975474" y="894659"/>
                </a:lnTo>
                <a:lnTo>
                  <a:pt x="1969887" y="847923"/>
                </a:lnTo>
                <a:lnTo>
                  <a:pt x="1962154" y="801880"/>
                </a:lnTo>
                <a:lnTo>
                  <a:pt x="1952329" y="756581"/>
                </a:lnTo>
                <a:lnTo>
                  <a:pt x="1940462" y="712079"/>
                </a:lnTo>
                <a:lnTo>
                  <a:pt x="1926607" y="668426"/>
                </a:lnTo>
                <a:lnTo>
                  <a:pt x="1910813" y="625673"/>
                </a:lnTo>
                <a:lnTo>
                  <a:pt x="1893134" y="583872"/>
                </a:lnTo>
                <a:lnTo>
                  <a:pt x="1873621" y="543075"/>
                </a:lnTo>
                <a:lnTo>
                  <a:pt x="1852326" y="503334"/>
                </a:lnTo>
                <a:lnTo>
                  <a:pt x="1829301" y="464701"/>
                </a:lnTo>
                <a:lnTo>
                  <a:pt x="1804598" y="427227"/>
                </a:lnTo>
                <a:lnTo>
                  <a:pt x="1778268" y="390965"/>
                </a:lnTo>
                <a:lnTo>
                  <a:pt x="1750364" y="355966"/>
                </a:lnTo>
                <a:lnTo>
                  <a:pt x="1720937" y="322282"/>
                </a:lnTo>
                <a:lnTo>
                  <a:pt x="1690039" y="289966"/>
                </a:lnTo>
                <a:lnTo>
                  <a:pt x="1657723" y="259068"/>
                </a:lnTo>
                <a:lnTo>
                  <a:pt x="1624039" y="229641"/>
                </a:lnTo>
                <a:lnTo>
                  <a:pt x="1589040" y="201737"/>
                </a:lnTo>
                <a:lnTo>
                  <a:pt x="1552778" y="175408"/>
                </a:lnTo>
                <a:lnTo>
                  <a:pt x="1515305" y="150704"/>
                </a:lnTo>
                <a:lnTo>
                  <a:pt x="1476671" y="127679"/>
                </a:lnTo>
                <a:lnTo>
                  <a:pt x="1436930" y="106384"/>
                </a:lnTo>
                <a:lnTo>
                  <a:pt x="1396133" y="86871"/>
                </a:lnTo>
                <a:lnTo>
                  <a:pt x="1354332" y="69192"/>
                </a:lnTo>
                <a:lnTo>
                  <a:pt x="1311579" y="53399"/>
                </a:lnTo>
                <a:lnTo>
                  <a:pt x="1267926" y="39543"/>
                </a:lnTo>
                <a:lnTo>
                  <a:pt x="1223424" y="27676"/>
                </a:lnTo>
                <a:lnTo>
                  <a:pt x="1178125" y="17851"/>
                </a:lnTo>
                <a:lnTo>
                  <a:pt x="1132082" y="10119"/>
                </a:lnTo>
                <a:lnTo>
                  <a:pt x="1085346" y="4531"/>
                </a:lnTo>
                <a:lnTo>
                  <a:pt x="1037969" y="1141"/>
                </a:lnTo>
                <a:lnTo>
                  <a:pt x="990003" y="0"/>
                </a:lnTo>
                <a:close/>
              </a:path>
            </a:pathLst>
          </a:custGeom>
          <a:solidFill>
            <a:srgbClr val="7C9CB4"/>
          </a:solidFill>
        </p:spPr>
        <p:txBody>
          <a:bodyPr wrap="square" lIns="0" tIns="0" rIns="0" bIns="0" rtlCol="0"/>
          <a:lstStyle/>
          <a:p>
            <a:endParaRPr/>
          </a:p>
        </p:txBody>
      </p:sp>
      <p:sp>
        <p:nvSpPr>
          <p:cNvPr id="5" name="object 5"/>
          <p:cNvSpPr/>
          <p:nvPr/>
        </p:nvSpPr>
        <p:spPr>
          <a:xfrm>
            <a:off x="4446001" y="432008"/>
            <a:ext cx="1800225" cy="1800225"/>
          </a:xfrm>
          <a:custGeom>
            <a:avLst/>
            <a:gdLst/>
            <a:ahLst/>
            <a:cxnLst/>
            <a:rect l="l" t="t" r="r" b="b"/>
            <a:pathLst>
              <a:path w="1800225" h="1800225">
                <a:moveTo>
                  <a:pt x="899998" y="0"/>
                </a:moveTo>
                <a:lnTo>
                  <a:pt x="852200" y="1247"/>
                </a:lnTo>
                <a:lnTo>
                  <a:pt x="805052" y="4948"/>
                </a:lnTo>
                <a:lnTo>
                  <a:pt x="758616" y="11041"/>
                </a:lnTo>
                <a:lnTo>
                  <a:pt x="712954" y="19462"/>
                </a:lnTo>
                <a:lnTo>
                  <a:pt x="668129" y="30151"/>
                </a:lnTo>
                <a:lnTo>
                  <a:pt x="624202" y="43044"/>
                </a:lnTo>
                <a:lnTo>
                  <a:pt x="581236" y="58081"/>
                </a:lnTo>
                <a:lnTo>
                  <a:pt x="539292" y="75197"/>
                </a:lnTo>
                <a:lnTo>
                  <a:pt x="498434" y="94332"/>
                </a:lnTo>
                <a:lnTo>
                  <a:pt x="458724" y="115422"/>
                </a:lnTo>
                <a:lnTo>
                  <a:pt x="420223" y="138406"/>
                </a:lnTo>
                <a:lnTo>
                  <a:pt x="382993" y="163222"/>
                </a:lnTo>
                <a:lnTo>
                  <a:pt x="347098" y="189808"/>
                </a:lnTo>
                <a:lnTo>
                  <a:pt x="312599" y="218100"/>
                </a:lnTo>
                <a:lnTo>
                  <a:pt x="279558" y="248038"/>
                </a:lnTo>
                <a:lnTo>
                  <a:pt x="248038" y="279558"/>
                </a:lnTo>
                <a:lnTo>
                  <a:pt x="218100" y="312599"/>
                </a:lnTo>
                <a:lnTo>
                  <a:pt x="189808" y="347098"/>
                </a:lnTo>
                <a:lnTo>
                  <a:pt x="163222" y="382993"/>
                </a:lnTo>
                <a:lnTo>
                  <a:pt x="138406" y="420223"/>
                </a:lnTo>
                <a:lnTo>
                  <a:pt x="115422" y="458724"/>
                </a:lnTo>
                <a:lnTo>
                  <a:pt x="94332" y="498434"/>
                </a:lnTo>
                <a:lnTo>
                  <a:pt x="75197" y="539292"/>
                </a:lnTo>
                <a:lnTo>
                  <a:pt x="58081" y="581236"/>
                </a:lnTo>
                <a:lnTo>
                  <a:pt x="43044" y="624202"/>
                </a:lnTo>
                <a:lnTo>
                  <a:pt x="30151" y="668129"/>
                </a:lnTo>
                <a:lnTo>
                  <a:pt x="19462" y="712954"/>
                </a:lnTo>
                <a:lnTo>
                  <a:pt x="11041" y="758616"/>
                </a:lnTo>
                <a:lnTo>
                  <a:pt x="4948" y="805052"/>
                </a:lnTo>
                <a:lnTo>
                  <a:pt x="1247" y="852200"/>
                </a:lnTo>
                <a:lnTo>
                  <a:pt x="0" y="899998"/>
                </a:lnTo>
                <a:lnTo>
                  <a:pt x="1247" y="947795"/>
                </a:lnTo>
                <a:lnTo>
                  <a:pt x="4948" y="994943"/>
                </a:lnTo>
                <a:lnTo>
                  <a:pt x="11041" y="1041379"/>
                </a:lnTo>
                <a:lnTo>
                  <a:pt x="19462" y="1087041"/>
                </a:lnTo>
                <a:lnTo>
                  <a:pt x="30151" y="1131867"/>
                </a:lnTo>
                <a:lnTo>
                  <a:pt x="43044" y="1175794"/>
                </a:lnTo>
                <a:lnTo>
                  <a:pt x="58081" y="1218760"/>
                </a:lnTo>
                <a:lnTo>
                  <a:pt x="75197" y="1260703"/>
                </a:lnTo>
                <a:lnTo>
                  <a:pt x="94332" y="1301561"/>
                </a:lnTo>
                <a:lnTo>
                  <a:pt x="115422" y="1341272"/>
                </a:lnTo>
                <a:lnTo>
                  <a:pt x="138406" y="1379773"/>
                </a:lnTo>
                <a:lnTo>
                  <a:pt x="163222" y="1417002"/>
                </a:lnTo>
                <a:lnTo>
                  <a:pt x="189808" y="1452897"/>
                </a:lnTo>
                <a:lnTo>
                  <a:pt x="218100" y="1487397"/>
                </a:lnTo>
                <a:lnTo>
                  <a:pt x="248038" y="1520437"/>
                </a:lnTo>
                <a:lnTo>
                  <a:pt x="279558" y="1551958"/>
                </a:lnTo>
                <a:lnTo>
                  <a:pt x="312599" y="1581895"/>
                </a:lnTo>
                <a:lnTo>
                  <a:pt x="347098" y="1610188"/>
                </a:lnTo>
                <a:lnTo>
                  <a:pt x="382993" y="1636773"/>
                </a:lnTo>
                <a:lnTo>
                  <a:pt x="420223" y="1661589"/>
                </a:lnTo>
                <a:lnTo>
                  <a:pt x="458724" y="1684573"/>
                </a:lnTo>
                <a:lnTo>
                  <a:pt x="498434" y="1705664"/>
                </a:lnTo>
                <a:lnTo>
                  <a:pt x="539292" y="1724798"/>
                </a:lnTo>
                <a:lnTo>
                  <a:pt x="581236" y="1741915"/>
                </a:lnTo>
                <a:lnTo>
                  <a:pt x="624202" y="1756951"/>
                </a:lnTo>
                <a:lnTo>
                  <a:pt x="668129" y="1769844"/>
                </a:lnTo>
                <a:lnTo>
                  <a:pt x="712954" y="1780533"/>
                </a:lnTo>
                <a:lnTo>
                  <a:pt x="758616" y="1788955"/>
                </a:lnTo>
                <a:lnTo>
                  <a:pt x="805052" y="1795047"/>
                </a:lnTo>
                <a:lnTo>
                  <a:pt x="852200" y="1798748"/>
                </a:lnTo>
                <a:lnTo>
                  <a:pt x="899998" y="1799996"/>
                </a:lnTo>
                <a:lnTo>
                  <a:pt x="947795" y="1798748"/>
                </a:lnTo>
                <a:lnTo>
                  <a:pt x="994943" y="1795047"/>
                </a:lnTo>
                <a:lnTo>
                  <a:pt x="1041379" y="1788955"/>
                </a:lnTo>
                <a:lnTo>
                  <a:pt x="1087041" y="1780533"/>
                </a:lnTo>
                <a:lnTo>
                  <a:pt x="1131867" y="1769844"/>
                </a:lnTo>
                <a:lnTo>
                  <a:pt x="1175794" y="1756951"/>
                </a:lnTo>
                <a:lnTo>
                  <a:pt x="1218760" y="1741915"/>
                </a:lnTo>
                <a:lnTo>
                  <a:pt x="1260703" y="1724798"/>
                </a:lnTo>
                <a:lnTo>
                  <a:pt x="1301561" y="1705664"/>
                </a:lnTo>
                <a:lnTo>
                  <a:pt x="1341272" y="1684573"/>
                </a:lnTo>
                <a:lnTo>
                  <a:pt x="1379773" y="1661589"/>
                </a:lnTo>
                <a:lnTo>
                  <a:pt x="1417002" y="1636773"/>
                </a:lnTo>
                <a:lnTo>
                  <a:pt x="1452897" y="1610188"/>
                </a:lnTo>
                <a:lnTo>
                  <a:pt x="1487397" y="1581895"/>
                </a:lnTo>
                <a:lnTo>
                  <a:pt x="1520437" y="1551958"/>
                </a:lnTo>
                <a:lnTo>
                  <a:pt x="1551958" y="1520437"/>
                </a:lnTo>
                <a:lnTo>
                  <a:pt x="1581895" y="1487397"/>
                </a:lnTo>
                <a:lnTo>
                  <a:pt x="1610188" y="1452897"/>
                </a:lnTo>
                <a:lnTo>
                  <a:pt x="1636773" y="1417002"/>
                </a:lnTo>
                <a:lnTo>
                  <a:pt x="1661589" y="1379773"/>
                </a:lnTo>
                <a:lnTo>
                  <a:pt x="1684573" y="1341272"/>
                </a:lnTo>
                <a:lnTo>
                  <a:pt x="1705664" y="1301561"/>
                </a:lnTo>
                <a:lnTo>
                  <a:pt x="1724798" y="1260703"/>
                </a:lnTo>
                <a:lnTo>
                  <a:pt x="1741915" y="1218760"/>
                </a:lnTo>
                <a:lnTo>
                  <a:pt x="1756951" y="1175794"/>
                </a:lnTo>
                <a:lnTo>
                  <a:pt x="1769844" y="1131867"/>
                </a:lnTo>
                <a:lnTo>
                  <a:pt x="1780533" y="1087041"/>
                </a:lnTo>
                <a:lnTo>
                  <a:pt x="1788955" y="1041379"/>
                </a:lnTo>
                <a:lnTo>
                  <a:pt x="1795047" y="994943"/>
                </a:lnTo>
                <a:lnTo>
                  <a:pt x="1798748" y="947795"/>
                </a:lnTo>
                <a:lnTo>
                  <a:pt x="1799996" y="899998"/>
                </a:lnTo>
                <a:lnTo>
                  <a:pt x="1798748" y="852200"/>
                </a:lnTo>
                <a:lnTo>
                  <a:pt x="1795047" y="805052"/>
                </a:lnTo>
                <a:lnTo>
                  <a:pt x="1788955" y="758616"/>
                </a:lnTo>
                <a:lnTo>
                  <a:pt x="1780533" y="712954"/>
                </a:lnTo>
                <a:lnTo>
                  <a:pt x="1769844" y="668129"/>
                </a:lnTo>
                <a:lnTo>
                  <a:pt x="1756951" y="624202"/>
                </a:lnTo>
                <a:lnTo>
                  <a:pt x="1741915" y="581236"/>
                </a:lnTo>
                <a:lnTo>
                  <a:pt x="1724798" y="539292"/>
                </a:lnTo>
                <a:lnTo>
                  <a:pt x="1705664" y="498434"/>
                </a:lnTo>
                <a:lnTo>
                  <a:pt x="1684573" y="458724"/>
                </a:lnTo>
                <a:lnTo>
                  <a:pt x="1661589" y="420223"/>
                </a:lnTo>
                <a:lnTo>
                  <a:pt x="1636773" y="382993"/>
                </a:lnTo>
                <a:lnTo>
                  <a:pt x="1610188" y="347098"/>
                </a:lnTo>
                <a:lnTo>
                  <a:pt x="1581895" y="312599"/>
                </a:lnTo>
                <a:lnTo>
                  <a:pt x="1551958" y="279558"/>
                </a:lnTo>
                <a:lnTo>
                  <a:pt x="1520437" y="248038"/>
                </a:lnTo>
                <a:lnTo>
                  <a:pt x="1487397" y="218100"/>
                </a:lnTo>
                <a:lnTo>
                  <a:pt x="1452897" y="189808"/>
                </a:lnTo>
                <a:lnTo>
                  <a:pt x="1417002" y="163222"/>
                </a:lnTo>
                <a:lnTo>
                  <a:pt x="1379773" y="138406"/>
                </a:lnTo>
                <a:lnTo>
                  <a:pt x="1341272" y="115422"/>
                </a:lnTo>
                <a:lnTo>
                  <a:pt x="1301561" y="94332"/>
                </a:lnTo>
                <a:lnTo>
                  <a:pt x="1260703" y="75197"/>
                </a:lnTo>
                <a:lnTo>
                  <a:pt x="1218760" y="58081"/>
                </a:lnTo>
                <a:lnTo>
                  <a:pt x="1175794" y="43044"/>
                </a:lnTo>
                <a:lnTo>
                  <a:pt x="1131867" y="30151"/>
                </a:lnTo>
                <a:lnTo>
                  <a:pt x="1087041" y="19462"/>
                </a:lnTo>
                <a:lnTo>
                  <a:pt x="1041379" y="11041"/>
                </a:lnTo>
                <a:lnTo>
                  <a:pt x="994943" y="4948"/>
                </a:lnTo>
                <a:lnTo>
                  <a:pt x="947795" y="1247"/>
                </a:lnTo>
                <a:lnTo>
                  <a:pt x="899998" y="0"/>
                </a:lnTo>
                <a:close/>
              </a:path>
            </a:pathLst>
          </a:custGeom>
          <a:solidFill>
            <a:srgbClr val="FFFFFF"/>
          </a:solidFill>
        </p:spPr>
        <p:txBody>
          <a:bodyPr wrap="square" lIns="0" tIns="0" rIns="0" bIns="0" rtlCol="0"/>
          <a:lstStyle/>
          <a:p>
            <a:endParaRPr/>
          </a:p>
        </p:txBody>
      </p:sp>
      <p:sp>
        <p:nvSpPr>
          <p:cNvPr id="6" name="object 6"/>
          <p:cNvSpPr txBox="1">
            <a:spLocks noGrp="1"/>
          </p:cNvSpPr>
          <p:nvPr>
            <p:ph type="title"/>
          </p:nvPr>
        </p:nvSpPr>
        <p:spPr>
          <a:xfrm>
            <a:off x="1124585" y="2082853"/>
            <a:ext cx="8444230" cy="2539157"/>
          </a:xfrm>
          <a:prstGeom prst="rect">
            <a:avLst/>
          </a:prstGeom>
        </p:spPr>
        <p:txBody>
          <a:bodyPr vert="horz" wrap="square" lIns="0" tIns="0" rIns="0" bIns="0" rtlCol="0">
            <a:spAutoFit/>
          </a:bodyPr>
          <a:lstStyle/>
          <a:p>
            <a:pPr marL="12700" marR="5080" indent="437515">
              <a:lnSpc>
                <a:spcPct val="100000"/>
              </a:lnSpc>
            </a:pPr>
            <a:r>
              <a:rPr lang="ru-RU" spc="-5" dirty="0">
                <a:latin typeface="PTSansPro-Caption"/>
              </a:rPr>
              <a:t/>
            </a:r>
            <a:br>
              <a:rPr lang="ru-RU" spc="-5" dirty="0">
                <a:latin typeface="PTSansPro-Caption"/>
              </a:rPr>
            </a:br>
            <a:r>
              <a:rPr lang="ru-RU" spc="-5" dirty="0" smtClean="0">
                <a:latin typeface="PTSansPro-Caption"/>
              </a:rPr>
              <a:t>ОБЗОР ОСНОВНЫХ ИЗМЕНЕНИЙ </a:t>
            </a:r>
            <a:br>
              <a:rPr lang="ru-RU" spc="-5" dirty="0" smtClean="0">
                <a:latin typeface="PTSansPro-Caption"/>
              </a:rPr>
            </a:br>
            <a:r>
              <a:rPr lang="ru-RU" spc="-5" dirty="0" smtClean="0">
                <a:latin typeface="PTSansPro-Caption"/>
              </a:rPr>
              <a:t>В СФЕРЕ ЗАКУПОК ТОВАРОВ, РАБОТ, УСЛУГ ДЛЯ ГОСУДАРСТВЕННЫХ И МУНИЦИПАЛЬНЫХ НУЖД</a:t>
            </a:r>
            <a:endParaRPr b="0" spc="-5" dirty="0">
              <a:latin typeface="Arial" panose="020B0604020202020204" pitchFamily="34" charset="0"/>
              <a:cs typeface="Arial" panose="020B0604020202020204" pitchFamily="34" charset="0"/>
            </a:endParaRPr>
          </a:p>
        </p:txBody>
      </p:sp>
      <p:sp>
        <p:nvSpPr>
          <p:cNvPr id="7" name="object 7"/>
          <p:cNvSpPr txBox="1"/>
          <p:nvPr/>
        </p:nvSpPr>
        <p:spPr>
          <a:xfrm>
            <a:off x="2239789" y="5418808"/>
            <a:ext cx="6212840" cy="1107996"/>
          </a:xfrm>
          <a:prstGeom prst="rect">
            <a:avLst/>
          </a:prstGeom>
        </p:spPr>
        <p:txBody>
          <a:bodyPr vert="horz" wrap="square" lIns="0" tIns="0" rIns="0" bIns="0" rtlCol="0">
            <a:spAutoFit/>
          </a:bodyPr>
          <a:lstStyle/>
          <a:p>
            <a:pPr marL="10795" algn="ctr">
              <a:lnSpc>
                <a:spcPct val="100000"/>
              </a:lnSpc>
            </a:pPr>
            <a:r>
              <a:rPr sz="1800" b="1" spc="-10" dirty="0" smtClean="0">
                <a:solidFill>
                  <a:srgbClr val="231F20"/>
                </a:solidFill>
                <a:latin typeface="Arial" panose="020B0604020202020204" pitchFamily="34" charset="0"/>
                <a:cs typeface="Arial" panose="020B0604020202020204" pitchFamily="34" charset="0"/>
              </a:rPr>
              <a:t>Е</a:t>
            </a:r>
            <a:r>
              <a:rPr lang="ru-RU" sz="1800" b="1" spc="-10" dirty="0" smtClean="0">
                <a:solidFill>
                  <a:srgbClr val="231F20"/>
                </a:solidFill>
                <a:latin typeface="Arial" panose="020B0604020202020204" pitchFamily="34" charset="0"/>
                <a:cs typeface="Arial" panose="020B0604020202020204" pitchFamily="34" charset="0"/>
              </a:rPr>
              <a:t>ВСТАШЕНКОВ АЛЕКСАНДР НИКОЛАЕВИЧ</a:t>
            </a:r>
            <a:endParaRPr sz="1800" dirty="0">
              <a:latin typeface="Arial" panose="020B0604020202020204" pitchFamily="34" charset="0"/>
              <a:cs typeface="Arial" panose="020B0604020202020204" pitchFamily="34" charset="0"/>
            </a:endParaRPr>
          </a:p>
          <a:p>
            <a:pPr marL="12700" marR="5080" algn="ctr">
              <a:lnSpc>
                <a:spcPct val="100000"/>
              </a:lnSpc>
            </a:pPr>
            <a:r>
              <a:rPr lang="ru-RU" spc="-10" dirty="0" smtClean="0">
                <a:solidFill>
                  <a:srgbClr val="231F20"/>
                </a:solidFill>
                <a:latin typeface="Arial" panose="020B0604020202020204" pitchFamily="34" charset="0"/>
                <a:cs typeface="Arial" panose="020B0604020202020204" pitchFamily="34" charset="0"/>
              </a:rPr>
              <a:t>Заместитель руководителя экспертно-консультационного центра</a:t>
            </a:r>
            <a:r>
              <a:rPr sz="1800" spc="-5" dirty="0" smtClean="0">
                <a:solidFill>
                  <a:srgbClr val="231F20"/>
                </a:solidFill>
                <a:latin typeface="Arial" panose="020B0604020202020204" pitchFamily="34" charset="0"/>
                <a:cs typeface="Arial" panose="020B0604020202020204" pitchFamily="34" charset="0"/>
              </a:rPr>
              <a:t> </a:t>
            </a:r>
            <a:r>
              <a:rPr sz="1800" spc="-5" dirty="0">
                <a:solidFill>
                  <a:srgbClr val="231F20"/>
                </a:solidFill>
                <a:latin typeface="Arial" panose="020B0604020202020204" pitchFamily="34" charset="0"/>
                <a:cs typeface="Arial" panose="020B0604020202020204" pitchFamily="34" charset="0"/>
              </a:rPr>
              <a:t>Института госзакупок  </a:t>
            </a:r>
            <a:r>
              <a:rPr lang="ru-RU" sz="1800" spc="-5" dirty="0" smtClean="0">
                <a:solidFill>
                  <a:srgbClr val="231F20"/>
                </a:solidFill>
                <a:latin typeface="Arial" panose="020B0604020202020204" pitchFamily="34" charset="0"/>
                <a:cs typeface="Arial" panose="020B0604020202020204" pitchFamily="34" charset="0"/>
              </a:rPr>
              <a:t/>
            </a:r>
            <a:br>
              <a:rPr lang="ru-RU" sz="1800" spc="-5" dirty="0" smtClean="0">
                <a:solidFill>
                  <a:srgbClr val="231F20"/>
                </a:solidFill>
                <a:latin typeface="Arial" panose="020B0604020202020204" pitchFamily="34" charset="0"/>
                <a:cs typeface="Arial" panose="020B0604020202020204" pitchFamily="34" charset="0"/>
              </a:rPr>
            </a:br>
            <a:r>
              <a:rPr sz="1800" spc="-10" dirty="0" err="1" smtClean="0">
                <a:solidFill>
                  <a:srgbClr val="231F20"/>
                </a:solidFill>
                <a:latin typeface="Arial" panose="020B0604020202020204" pitchFamily="34" charset="0"/>
                <a:cs typeface="Arial" panose="020B0604020202020204" pitchFamily="34" charset="0"/>
              </a:rPr>
              <a:t>Сертифицированный</a:t>
            </a:r>
            <a:r>
              <a:rPr sz="1800" spc="-10" dirty="0" smtClean="0">
                <a:solidFill>
                  <a:srgbClr val="231F20"/>
                </a:solidFill>
                <a:latin typeface="Arial" panose="020B0604020202020204" pitchFamily="34" charset="0"/>
                <a:cs typeface="Arial" panose="020B0604020202020204" pitchFamily="34" charset="0"/>
              </a:rPr>
              <a:t> </a:t>
            </a:r>
            <a:r>
              <a:rPr sz="1800" spc="-10" dirty="0">
                <a:solidFill>
                  <a:srgbClr val="231F20"/>
                </a:solidFill>
                <a:latin typeface="Arial" panose="020B0604020202020204" pitchFamily="34" charset="0"/>
                <a:cs typeface="Arial" panose="020B0604020202020204" pitchFamily="34" charset="0"/>
              </a:rPr>
              <a:t>преподаватель </a:t>
            </a:r>
            <a:r>
              <a:rPr sz="1800" dirty="0">
                <a:solidFill>
                  <a:srgbClr val="231F20"/>
                </a:solidFill>
                <a:latin typeface="Arial" panose="020B0604020202020204" pitchFamily="34" charset="0"/>
                <a:cs typeface="Arial" panose="020B0604020202020204" pitchFamily="34" charset="0"/>
              </a:rPr>
              <a:t>в </a:t>
            </a:r>
            <a:r>
              <a:rPr sz="1800" spc="-10" dirty="0">
                <a:solidFill>
                  <a:srgbClr val="231F20"/>
                </a:solidFill>
                <a:latin typeface="Arial" panose="020B0604020202020204" pitchFamily="34" charset="0"/>
                <a:cs typeface="Arial" panose="020B0604020202020204" pitchFamily="34" charset="0"/>
              </a:rPr>
              <a:t>сфере</a:t>
            </a:r>
            <a:r>
              <a:rPr sz="1800" spc="-15" dirty="0">
                <a:solidFill>
                  <a:srgbClr val="231F20"/>
                </a:solidFill>
                <a:latin typeface="Arial" panose="020B0604020202020204" pitchFamily="34" charset="0"/>
                <a:cs typeface="Arial" panose="020B0604020202020204" pitchFamily="34" charset="0"/>
              </a:rPr>
              <a:t> </a:t>
            </a:r>
            <a:r>
              <a:rPr sz="1800" dirty="0">
                <a:solidFill>
                  <a:srgbClr val="231F20"/>
                </a:solidFill>
                <a:latin typeface="Arial" panose="020B0604020202020204" pitchFamily="34" charset="0"/>
                <a:cs typeface="Arial" panose="020B0604020202020204" pitchFamily="34" charset="0"/>
              </a:rPr>
              <a:t>закупок</a:t>
            </a:r>
            <a:endParaRPr sz="1800" dirty="0">
              <a:latin typeface="Arial" panose="020B0604020202020204" pitchFamily="34" charset="0"/>
              <a:cs typeface="Arial" panose="020B0604020202020204" pitchFamily="34" charset="0"/>
            </a:endParaRPr>
          </a:p>
        </p:txBody>
      </p:sp>
      <p:sp>
        <p:nvSpPr>
          <p:cNvPr id="8" name="object 8"/>
          <p:cNvSpPr txBox="1"/>
          <p:nvPr/>
        </p:nvSpPr>
        <p:spPr>
          <a:xfrm>
            <a:off x="4122000" y="6795784"/>
            <a:ext cx="2448560" cy="395449"/>
          </a:xfrm>
          <a:prstGeom prst="rect">
            <a:avLst/>
          </a:prstGeom>
          <a:solidFill>
            <a:srgbClr val="006384"/>
          </a:solidFill>
        </p:spPr>
        <p:txBody>
          <a:bodyPr vert="horz" wrap="square" lIns="0" tIns="88265" rIns="0" bIns="90000" rtlCol="0" anchor="ctr">
            <a:spAutoFit/>
          </a:bodyPr>
          <a:lstStyle/>
          <a:p>
            <a:pPr marL="274955">
              <a:spcBef>
                <a:spcPts val="695"/>
              </a:spcBef>
            </a:pPr>
            <a:r>
              <a:rPr sz="1400" b="1" spc="-20" dirty="0">
                <a:solidFill>
                  <a:srgbClr val="FFFFFF"/>
                </a:solidFill>
                <a:latin typeface="PTSansPro-CaptionBold"/>
                <a:cs typeface="PTSansPro-CaptionBold"/>
              </a:rPr>
              <a:t>WWW.ROSZAKUPKI.RU</a:t>
            </a:r>
            <a:endParaRPr sz="1400" dirty="0">
              <a:latin typeface="PTSansPro-CaptionBold"/>
              <a:cs typeface="PTSansPro-CaptionBold"/>
            </a:endParaRPr>
          </a:p>
        </p:txBody>
      </p:sp>
      <p:sp>
        <p:nvSpPr>
          <p:cNvPr id="9" name="object 9"/>
          <p:cNvSpPr/>
          <p:nvPr/>
        </p:nvSpPr>
        <p:spPr>
          <a:xfrm>
            <a:off x="2231999" y="5129841"/>
            <a:ext cx="6228080" cy="0"/>
          </a:xfrm>
          <a:custGeom>
            <a:avLst/>
            <a:gdLst/>
            <a:ahLst/>
            <a:cxnLst/>
            <a:rect l="l" t="t" r="r" b="b"/>
            <a:pathLst>
              <a:path w="6228080">
                <a:moveTo>
                  <a:pt x="0" y="0"/>
                </a:moveTo>
                <a:lnTo>
                  <a:pt x="6228003" y="0"/>
                </a:lnTo>
              </a:path>
            </a:pathLst>
          </a:custGeom>
          <a:ln w="36004">
            <a:solidFill>
              <a:srgbClr val="006384"/>
            </a:solidFill>
          </a:ln>
        </p:spPr>
        <p:txBody>
          <a:bodyPr wrap="square" lIns="0" tIns="0" rIns="0" bIns="0" rtlCol="0"/>
          <a:lstStyle/>
          <a:p>
            <a:endParaRPr/>
          </a:p>
        </p:txBody>
      </p:sp>
      <p:pic>
        <p:nvPicPr>
          <p:cNvPr id="15" name="Рисунок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2546" y="497636"/>
            <a:ext cx="1708309" cy="170830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0" dirty="0"/>
              <a:t>СЛОЖНЫЕ ВОПРОСЫ:</a:t>
            </a:r>
            <a:endParaRPr lang="ru-RU" dirty="0"/>
          </a:p>
        </p:txBody>
      </p:sp>
      <p:sp>
        <p:nvSpPr>
          <p:cNvPr id="3" name="Объект 2"/>
          <p:cNvSpPr>
            <a:spLocks noGrp="1"/>
          </p:cNvSpPr>
          <p:nvPr>
            <p:ph sz="quarter" idx="10"/>
          </p:nvPr>
        </p:nvSpPr>
        <p:spPr/>
        <p:txBody>
          <a:bodyPr/>
          <a:lstStyle/>
          <a:p>
            <a:pPr algn="just"/>
            <a:r>
              <a:rPr lang="ru-RU" b="1" dirty="0" smtClean="0">
                <a:solidFill>
                  <a:srgbClr val="0063A1"/>
                </a:solidFill>
              </a:rPr>
              <a:t>Вопрос: В </a:t>
            </a:r>
            <a:r>
              <a:rPr lang="ru-RU" b="1" dirty="0" err="1" smtClean="0">
                <a:solidFill>
                  <a:srgbClr val="0063A1"/>
                </a:solidFill>
              </a:rPr>
              <a:t>Профстандарте</a:t>
            </a:r>
            <a:r>
              <a:rPr lang="ru-RU" b="1" dirty="0" smtClean="0">
                <a:solidFill>
                  <a:srgbClr val="0063A1"/>
                </a:solidFill>
              </a:rPr>
              <a:t> «Специалист в сфере закупок» для 5 уровня квалификации (трудовая функция – обеспечение закупок) установлено требование о наличии у лица дополнительного профессионального образования – программы </a:t>
            </a:r>
            <a:r>
              <a:rPr lang="ru-RU" b="1" dirty="0">
                <a:solidFill>
                  <a:srgbClr val="0063A1"/>
                </a:solidFill>
              </a:rPr>
              <a:t>повышения квалификации и программы профессиональной переподготовки в сфере </a:t>
            </a:r>
            <a:r>
              <a:rPr lang="ru-RU" b="1" dirty="0" smtClean="0">
                <a:solidFill>
                  <a:srgbClr val="0063A1"/>
                </a:solidFill>
              </a:rPr>
              <a:t>закупок. Нужно иметь с 1 января 2017 года 2 «корочки»?</a:t>
            </a:r>
            <a:endParaRPr lang="ru-RU" b="1" dirty="0">
              <a:solidFill>
                <a:srgbClr val="0063A1"/>
              </a:solidFill>
            </a:endParaRPr>
          </a:p>
          <a:p>
            <a:pPr algn="just"/>
            <a:r>
              <a:rPr lang="ru-RU" dirty="0" smtClean="0"/>
              <a:t>  </a:t>
            </a:r>
          </a:p>
          <a:p>
            <a:pPr algn="just"/>
            <a:r>
              <a:rPr lang="ru-RU" b="1" dirty="0" smtClean="0"/>
              <a:t>Ответ: </a:t>
            </a:r>
            <a:r>
              <a:rPr lang="ru-RU" dirty="0" smtClean="0"/>
              <a:t>Нет, т.к. Закон № 44-ФЗ устанавливает требование на наличии дополнительного профессионального образования вообще, без уточнения вида программы повышения квалификации. </a:t>
            </a:r>
          </a:p>
          <a:p>
            <a:pPr algn="just"/>
            <a:endParaRPr lang="ru-RU" dirty="0"/>
          </a:p>
          <a:p>
            <a:pPr algn="just"/>
            <a:r>
              <a:rPr lang="ru-RU" b="1" dirty="0">
                <a:solidFill>
                  <a:srgbClr val="0063A1"/>
                </a:solidFill>
              </a:rPr>
              <a:t>Вопрос: </a:t>
            </a:r>
            <a:r>
              <a:rPr lang="ru-RU" b="1" dirty="0" smtClean="0">
                <a:solidFill>
                  <a:srgbClr val="0063A1"/>
                </a:solidFill>
              </a:rPr>
              <a:t>Какие </a:t>
            </a:r>
            <a:r>
              <a:rPr lang="ru-RU" b="1" dirty="0">
                <a:solidFill>
                  <a:srgbClr val="0063A1"/>
                </a:solidFill>
              </a:rPr>
              <a:t>санкции будут применяться за неприменение или неправильное применение профессиональных стандартов?</a:t>
            </a:r>
          </a:p>
          <a:p>
            <a:pPr algn="just"/>
            <a:endParaRPr lang="ru-RU" dirty="0" smtClean="0"/>
          </a:p>
          <a:p>
            <a:pPr algn="just"/>
            <a:r>
              <a:rPr lang="ru-RU" b="1" dirty="0" smtClean="0"/>
              <a:t>Ответ: </a:t>
            </a:r>
            <a:r>
              <a:rPr lang="ru-RU" dirty="0" smtClean="0"/>
              <a:t>Административная ответственность в </a:t>
            </a:r>
            <a:r>
              <a:rPr lang="ru-RU" dirty="0"/>
              <a:t>соответствии </a:t>
            </a:r>
            <a:r>
              <a:rPr lang="ru-RU" dirty="0" smtClean="0"/>
              <a:t>со ст. 5.27 КоАП РФ</a:t>
            </a:r>
            <a:endParaRPr lang="ru-RU" dirty="0">
              <a:hlinkClick r:id="rId2"/>
            </a:endParaRPr>
          </a:p>
          <a:p>
            <a:pPr algn="just"/>
            <a:endParaRPr lang="ru-RU" dirty="0"/>
          </a:p>
        </p:txBody>
      </p:sp>
    </p:spTree>
    <p:extLst>
      <p:ext uri="{BB962C8B-B14F-4D97-AF65-F5344CB8AC3E}">
        <p14:creationId xmlns:p14="http://schemas.microsoft.com/office/powerpoint/2010/main" val="8621529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b="0" dirty="0"/>
              <a:t>ТРУДОВОЙ КОДЕКС: </a:t>
            </a:r>
            <a:br>
              <a:rPr lang="ru-RU" b="0" dirty="0"/>
            </a:br>
            <a:r>
              <a:rPr lang="ru-RU" b="0" dirty="0"/>
              <a:t>обязательность применения стандартов</a:t>
            </a:r>
            <a:endParaRPr lang="ru-RU" dirty="0"/>
          </a:p>
        </p:txBody>
      </p:sp>
      <p:sp>
        <p:nvSpPr>
          <p:cNvPr id="3" name="Объект 2"/>
          <p:cNvSpPr>
            <a:spLocks noGrp="1"/>
          </p:cNvSpPr>
          <p:nvPr>
            <p:ph sz="quarter" idx="10"/>
          </p:nvPr>
        </p:nvSpPr>
        <p:spPr>
          <a:xfrm>
            <a:off x="469900" y="1724025"/>
            <a:ext cx="9755188" cy="5029200"/>
          </a:xfrm>
        </p:spPr>
        <p:txBody>
          <a:bodyPr/>
          <a:lstStyle/>
          <a:p>
            <a:pPr algn="just"/>
            <a:r>
              <a:rPr lang="ru-RU" sz="2100" dirty="0">
                <a:solidFill>
                  <a:srgbClr val="C00000"/>
                </a:solidFill>
              </a:rPr>
              <a:t>Статья 57. Содержание трудового </a:t>
            </a:r>
            <a:r>
              <a:rPr lang="ru-RU" sz="2100" dirty="0" smtClean="0">
                <a:solidFill>
                  <a:srgbClr val="C00000"/>
                </a:solidFill>
              </a:rPr>
              <a:t>договора</a:t>
            </a:r>
          </a:p>
          <a:p>
            <a:pPr algn="just"/>
            <a:endParaRPr lang="ru-RU" sz="2100" dirty="0"/>
          </a:p>
          <a:p>
            <a:pPr algn="just"/>
            <a:r>
              <a:rPr lang="ru-RU" sz="2100" dirty="0" smtClean="0"/>
              <a:t>В </a:t>
            </a:r>
            <a:r>
              <a:rPr lang="ru-RU" sz="2100" dirty="0"/>
              <a:t>трудовом договоре указываются</a:t>
            </a:r>
            <a:r>
              <a:rPr lang="ru-RU" sz="2100" dirty="0" smtClean="0"/>
              <a:t>:</a:t>
            </a:r>
          </a:p>
          <a:p>
            <a:pPr algn="just"/>
            <a:r>
              <a:rPr lang="ru-RU" sz="2100" dirty="0" smtClean="0"/>
              <a:t>…</a:t>
            </a:r>
            <a:r>
              <a:rPr lang="ru-RU" sz="2100" dirty="0"/>
              <a:t/>
            </a:r>
            <a:br>
              <a:rPr lang="ru-RU" sz="2100" dirty="0"/>
            </a:br>
            <a:r>
              <a:rPr lang="ru-RU" sz="2100" dirty="0"/>
              <a:t>трудовая функция (работа по должности в соответствии со штатным расписанием, профессии, специальности с указанием квалификации; конкретный вид поручаемой работнику работы). Если в соответствии с </a:t>
            </a:r>
            <a:r>
              <a:rPr lang="ru-RU" sz="2100" i="1" u="sng" dirty="0"/>
              <a:t>настоящим Кодексом, иными федеральными </a:t>
            </a:r>
            <a:r>
              <a:rPr lang="ru-RU" sz="2100" i="1" u="sng" dirty="0" smtClean="0"/>
              <a:t>законами (нет другого уровня НПА!)</a:t>
            </a:r>
            <a:r>
              <a:rPr lang="ru-RU" sz="2100" i="1" dirty="0" smtClean="0"/>
              <a:t> </a:t>
            </a:r>
            <a:r>
              <a:rPr lang="ru-RU" sz="2100" dirty="0"/>
              <a:t>с выполнением работ по определенным </a:t>
            </a:r>
            <a:r>
              <a:rPr lang="ru-RU" sz="2100" i="1" dirty="0"/>
              <a:t>должностям, профессиям, специальностям</a:t>
            </a:r>
            <a:r>
              <a:rPr lang="ru-RU" sz="2100" dirty="0"/>
              <a:t> </a:t>
            </a:r>
            <a:r>
              <a:rPr lang="ru-RU" sz="2100" dirty="0">
                <a:solidFill>
                  <a:srgbClr val="C00000"/>
                </a:solidFill>
              </a:rPr>
              <a:t>связано предоставление компенсаций и льгот либо наличие </a:t>
            </a:r>
            <a:r>
              <a:rPr lang="ru-RU" sz="2100" dirty="0" smtClean="0">
                <a:solidFill>
                  <a:srgbClr val="C00000"/>
                </a:solidFill>
              </a:rPr>
              <a:t>ограничений (?), </a:t>
            </a:r>
            <a:r>
              <a:rPr lang="ru-RU" sz="2100" dirty="0">
                <a:solidFill>
                  <a:srgbClr val="C00000"/>
                </a:solidFill>
              </a:rPr>
              <a:t>то наименование этих должностей, профессий или специальностей и квалификационные требования к ним должны соответствовать наименованиям и требованиям, указанным в квалификационных справочниках, </a:t>
            </a:r>
            <a:r>
              <a:rPr lang="ru-RU" sz="2100" dirty="0"/>
              <a:t>утверждаемых в порядке, устанавливаемом Правительством Российской Федерации, </a:t>
            </a:r>
            <a:r>
              <a:rPr lang="ru-RU" sz="2100" b="1" u="sng" dirty="0">
                <a:solidFill>
                  <a:srgbClr val="C00000"/>
                </a:solidFill>
              </a:rPr>
              <a:t>или</a:t>
            </a:r>
            <a:r>
              <a:rPr lang="ru-RU" sz="2100" dirty="0">
                <a:solidFill>
                  <a:srgbClr val="C00000"/>
                </a:solidFill>
              </a:rPr>
              <a:t> </a:t>
            </a:r>
            <a:r>
              <a:rPr lang="ru-RU" sz="2100" b="1" dirty="0">
                <a:solidFill>
                  <a:srgbClr val="C00000"/>
                </a:solidFill>
              </a:rPr>
              <a:t>соответствующим положениям профессиональных стандартов</a:t>
            </a:r>
            <a:r>
              <a:rPr lang="ru-RU" sz="2100" dirty="0">
                <a:solidFill>
                  <a:srgbClr val="C00000"/>
                </a:solidFill>
              </a:rPr>
              <a:t>;</a:t>
            </a:r>
          </a:p>
          <a:p>
            <a:endParaRPr lang="ru-RU" dirty="0"/>
          </a:p>
        </p:txBody>
      </p:sp>
    </p:spTree>
    <p:extLst>
      <p:ext uri="{BB962C8B-B14F-4D97-AF65-F5344CB8AC3E}">
        <p14:creationId xmlns:p14="http://schemas.microsoft.com/office/powerpoint/2010/main" val="40663641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Например:</a:t>
            </a:r>
            <a:endParaRPr lang="ru-RU" dirty="0"/>
          </a:p>
        </p:txBody>
      </p:sp>
      <p:sp>
        <p:nvSpPr>
          <p:cNvPr id="3" name="Объект 2"/>
          <p:cNvSpPr>
            <a:spLocks noGrp="1"/>
          </p:cNvSpPr>
          <p:nvPr>
            <p:ph sz="quarter" idx="10"/>
          </p:nvPr>
        </p:nvSpPr>
        <p:spPr>
          <a:xfrm>
            <a:off x="317500" y="1571625"/>
            <a:ext cx="9906000" cy="5029200"/>
          </a:xfrm>
        </p:spPr>
        <p:txBody>
          <a:bodyPr/>
          <a:lstStyle/>
          <a:p>
            <a:pPr algn="just"/>
            <a:r>
              <a:rPr lang="ru-RU" sz="2200" dirty="0"/>
              <a:t>Федеральный закон от 27.07.2004 </a:t>
            </a:r>
            <a:r>
              <a:rPr lang="ru-RU" sz="2200" dirty="0" smtClean="0"/>
              <a:t>№ 79-ФЗ «О </a:t>
            </a:r>
            <a:r>
              <a:rPr lang="ru-RU" sz="2200" dirty="0"/>
              <a:t>государственной гражданской службе Российской </a:t>
            </a:r>
            <a:r>
              <a:rPr lang="ru-RU" sz="2200" dirty="0" smtClean="0"/>
              <a:t>Федерации» в ст. 16 устанавливает ограничения, связанные с гражданской службой:</a:t>
            </a:r>
          </a:p>
          <a:p>
            <a:pPr algn="just"/>
            <a:endParaRPr lang="ru-RU" sz="2200" dirty="0" smtClean="0"/>
          </a:p>
          <a:p>
            <a:pPr algn="just"/>
            <a:r>
              <a:rPr lang="ru-RU" sz="2200" dirty="0"/>
              <a:t>1. Гражданин не может быть принят на гражданскую службу, а гражданский служащий не может находиться на гражданской службе в случае</a:t>
            </a:r>
            <a:r>
              <a:rPr lang="ru-RU" sz="2200" dirty="0" smtClean="0"/>
              <a:t>:</a:t>
            </a:r>
            <a:endParaRPr lang="ru-RU" sz="2200" dirty="0"/>
          </a:p>
          <a:p>
            <a:pPr marL="457200" indent="-457200" algn="just">
              <a:buAutoNum type="arabicParenR"/>
            </a:pPr>
            <a:r>
              <a:rPr lang="ru-RU" sz="2200" dirty="0" smtClean="0"/>
              <a:t>признания </a:t>
            </a:r>
            <a:r>
              <a:rPr lang="ru-RU" sz="2200" dirty="0"/>
              <a:t>его недееспособным или ограниченно дееспособным решением суда, вступившим в законную </a:t>
            </a:r>
            <a:r>
              <a:rPr lang="ru-RU" sz="2200" dirty="0" smtClean="0"/>
              <a:t>силу;</a:t>
            </a:r>
          </a:p>
          <a:p>
            <a:pPr marL="457200" indent="-457200" algn="just">
              <a:buAutoNum type="arabicParenR"/>
            </a:pPr>
            <a:r>
              <a:rPr lang="ru-RU" sz="2200" dirty="0" smtClean="0"/>
              <a:t>осуждения </a:t>
            </a:r>
            <a:r>
              <a:rPr lang="ru-RU" sz="2200" dirty="0"/>
              <a:t>его к наказанию, исключающему возможность исполнения должностных обязанностей по должности государственной службы (гражданской службы), по приговору суда, вступившему в законную силу, а также в случае наличия не снятой или не погашенной в установленном федеральным законом порядке судимости</a:t>
            </a:r>
            <a:r>
              <a:rPr lang="ru-RU" sz="2200" dirty="0" smtClean="0"/>
              <a:t>;</a:t>
            </a:r>
          </a:p>
          <a:p>
            <a:pPr marL="457200" indent="-457200" algn="just">
              <a:buAutoNum type="arabicParenR"/>
            </a:pPr>
            <a:r>
              <a:rPr lang="ru-RU" sz="2200" dirty="0" smtClean="0"/>
              <a:t>…</a:t>
            </a:r>
            <a:endParaRPr lang="ru-RU" sz="2200" dirty="0"/>
          </a:p>
          <a:p>
            <a:endParaRPr lang="ru-RU" sz="2200" dirty="0"/>
          </a:p>
        </p:txBody>
      </p:sp>
    </p:spTree>
    <p:extLst>
      <p:ext uri="{BB962C8B-B14F-4D97-AF65-F5344CB8AC3E}">
        <p14:creationId xmlns:p14="http://schemas.microsoft.com/office/powerpoint/2010/main" val="26425657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445637"/>
            <a:ext cx="8498520" cy="815608"/>
          </a:xfrm>
        </p:spPr>
        <p:txBody>
          <a:bodyPr/>
          <a:lstStyle/>
          <a:p>
            <a:r>
              <a:rPr lang="ru-RU" b="0" dirty="0"/>
              <a:t>СЛОЖНЫЕ ВОПРОСЫ:</a:t>
            </a:r>
            <a:br>
              <a:rPr lang="ru-RU" b="0" dirty="0"/>
            </a:br>
            <a:r>
              <a:rPr lang="ru-RU" sz="2000" b="0" i="1" dirty="0"/>
              <a:t>(Письмо Минтруда России от 04.04.2016 № 14-0/10/13-2253)</a:t>
            </a:r>
            <a:endParaRPr lang="ru-RU" sz="2000" dirty="0"/>
          </a:p>
        </p:txBody>
      </p:sp>
      <p:sp>
        <p:nvSpPr>
          <p:cNvPr id="3" name="Объект 2"/>
          <p:cNvSpPr>
            <a:spLocks noGrp="1"/>
          </p:cNvSpPr>
          <p:nvPr>
            <p:ph sz="quarter" idx="10"/>
          </p:nvPr>
        </p:nvSpPr>
        <p:spPr/>
        <p:txBody>
          <a:bodyPr/>
          <a:lstStyle/>
          <a:p>
            <a:pPr algn="just"/>
            <a:r>
              <a:rPr lang="ru-RU" b="1" dirty="0">
                <a:solidFill>
                  <a:srgbClr val="0063A1"/>
                </a:solidFill>
              </a:rPr>
              <a:t>Вопрос: Требования профессионального стандарта должны быть прописаны в трудовом договоре/должностной инструкции работника в полном объеме или могут быть какие-либо допущения?</a:t>
            </a:r>
          </a:p>
          <a:p>
            <a:pPr algn="just"/>
            <a:endParaRPr lang="ru-RU" dirty="0"/>
          </a:p>
          <a:p>
            <a:pPr algn="just"/>
            <a:r>
              <a:rPr lang="ru-RU" b="1" dirty="0"/>
              <a:t>Ответ: </a:t>
            </a:r>
            <a:r>
              <a:rPr lang="ru-RU" dirty="0"/>
              <a:t>Работодатель определяет содержание трудового договора с учетом статьи 57 ТК РФ и должностные обязанности работников, при этом профессиональный стандарт может быть применен как рекомендательный методический документ, кроме содержащихся в нем требований, предусмотренных ТК РФ, другими федеральными законами, иными нормативными правовыми актами Российской Федерации.</a:t>
            </a:r>
          </a:p>
          <a:p>
            <a:pPr algn="just"/>
            <a:endParaRPr lang="ru-RU" b="1" dirty="0" smtClean="0">
              <a:solidFill>
                <a:srgbClr val="0063A1"/>
              </a:solidFill>
            </a:endParaRPr>
          </a:p>
          <a:p>
            <a:pPr algn="just"/>
            <a:endParaRPr lang="ru-RU" b="1" dirty="0">
              <a:solidFill>
                <a:srgbClr val="0063A1"/>
              </a:solidFill>
            </a:endParaRPr>
          </a:p>
          <a:p>
            <a:pPr algn="just"/>
            <a:r>
              <a:rPr lang="ru-RU" b="1" dirty="0" smtClean="0">
                <a:solidFill>
                  <a:srgbClr val="0063A1"/>
                </a:solidFill>
              </a:rPr>
              <a:t>Вопрос</a:t>
            </a:r>
            <a:r>
              <a:rPr lang="ru-RU" b="1" dirty="0">
                <a:solidFill>
                  <a:srgbClr val="0063A1"/>
                </a:solidFill>
              </a:rPr>
              <a:t>: </a:t>
            </a:r>
            <a:r>
              <a:rPr lang="ru-RU" b="1" dirty="0" smtClean="0">
                <a:solidFill>
                  <a:srgbClr val="0063A1"/>
                </a:solidFill>
              </a:rPr>
              <a:t>Если </a:t>
            </a:r>
            <a:r>
              <a:rPr lang="ru-RU" b="1" dirty="0">
                <a:solidFill>
                  <a:srgbClr val="0063A1"/>
                </a:solidFill>
              </a:rPr>
              <a:t>квалификационный справочник и профессиональный стандарт по аналогичным профессиям (должностям) содержат различные требования к квалификации, то какими документами должен пользоваться работодатель</a:t>
            </a:r>
            <a:r>
              <a:rPr lang="ru-RU" b="1" dirty="0" smtClean="0">
                <a:solidFill>
                  <a:srgbClr val="0063A1"/>
                </a:solidFill>
              </a:rPr>
              <a:t>?</a:t>
            </a:r>
          </a:p>
          <a:p>
            <a:pPr algn="just"/>
            <a:endParaRPr lang="ru-RU" b="1" dirty="0">
              <a:solidFill>
                <a:srgbClr val="0063A1"/>
              </a:solidFill>
            </a:endParaRPr>
          </a:p>
          <a:p>
            <a:pPr algn="just"/>
            <a:r>
              <a:rPr lang="ru-RU" b="1" dirty="0" smtClean="0"/>
              <a:t>Ответ: </a:t>
            </a:r>
            <a:r>
              <a:rPr lang="ru-RU" dirty="0" smtClean="0"/>
              <a:t>Работодатель </a:t>
            </a:r>
            <a:r>
              <a:rPr lang="ru-RU" dirty="0"/>
              <a:t>самостоятельно определяет, какой нормативный правовой акт он </a:t>
            </a:r>
            <a:r>
              <a:rPr lang="ru-RU" dirty="0" smtClean="0"/>
              <a:t>использует</a:t>
            </a:r>
          </a:p>
          <a:p>
            <a:pPr algn="just"/>
            <a:endParaRPr lang="ru-RU" dirty="0"/>
          </a:p>
          <a:p>
            <a:endParaRPr lang="ru-RU" b="1" dirty="0" smtClean="0">
              <a:solidFill>
                <a:srgbClr val="0063A1"/>
              </a:solidFill>
            </a:endParaRPr>
          </a:p>
          <a:p>
            <a:endParaRPr lang="ru-RU" b="1" dirty="0">
              <a:solidFill>
                <a:srgbClr val="0063A1"/>
              </a:solidFill>
            </a:endParaRPr>
          </a:p>
          <a:p>
            <a:endParaRPr lang="ru-RU" dirty="0"/>
          </a:p>
        </p:txBody>
      </p:sp>
    </p:spTree>
    <p:extLst>
      <p:ext uri="{BB962C8B-B14F-4D97-AF65-F5344CB8AC3E}">
        <p14:creationId xmlns:p14="http://schemas.microsoft.com/office/powerpoint/2010/main" val="26061670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445637"/>
            <a:ext cx="8498520" cy="815608"/>
          </a:xfrm>
        </p:spPr>
        <p:txBody>
          <a:bodyPr/>
          <a:lstStyle/>
          <a:p>
            <a:r>
              <a:rPr lang="ru-RU" b="0" dirty="0" smtClean="0"/>
              <a:t>СЛОЖНЫЕ ВОПРОСЫ:</a:t>
            </a:r>
            <a:br>
              <a:rPr lang="ru-RU" b="0" dirty="0" smtClean="0"/>
            </a:br>
            <a:r>
              <a:rPr lang="ru-RU" sz="2000" b="0" i="1" dirty="0" smtClean="0"/>
              <a:t>(Письмо </a:t>
            </a:r>
            <a:r>
              <a:rPr lang="ru-RU" sz="2000" b="0" i="1" dirty="0"/>
              <a:t>Минтруда России от 04.04.2016 </a:t>
            </a:r>
            <a:r>
              <a:rPr lang="ru-RU" sz="2000" b="0" i="1" dirty="0" smtClean="0"/>
              <a:t>№ 14-0/10/13-2253)</a:t>
            </a:r>
            <a:endParaRPr lang="ru-RU" sz="2000" b="0" i="1" dirty="0"/>
          </a:p>
        </p:txBody>
      </p:sp>
      <p:sp>
        <p:nvSpPr>
          <p:cNvPr id="3" name="Объект 2"/>
          <p:cNvSpPr>
            <a:spLocks noGrp="1"/>
          </p:cNvSpPr>
          <p:nvPr>
            <p:ph sz="quarter" idx="10"/>
          </p:nvPr>
        </p:nvSpPr>
        <p:spPr>
          <a:xfrm>
            <a:off x="469900" y="1647825"/>
            <a:ext cx="9829800" cy="5029200"/>
          </a:xfrm>
        </p:spPr>
        <p:txBody>
          <a:bodyPr/>
          <a:lstStyle/>
          <a:p>
            <a:pPr algn="just"/>
            <a:r>
              <a:rPr lang="ru-RU" b="1" dirty="0" smtClean="0">
                <a:solidFill>
                  <a:srgbClr val="0063A1"/>
                </a:solidFill>
              </a:rPr>
              <a:t>Вопрос: Обязаны </a:t>
            </a:r>
            <a:r>
              <a:rPr lang="ru-RU" b="1" dirty="0">
                <a:solidFill>
                  <a:srgbClr val="0063A1"/>
                </a:solidFill>
              </a:rPr>
              <a:t>ли работодатели применять требования к квалификации работников, содержащиеся в профессиональных стандартах, в том числе при приеме на работу</a:t>
            </a:r>
            <a:r>
              <a:rPr lang="ru-RU" b="1" dirty="0" smtClean="0">
                <a:solidFill>
                  <a:srgbClr val="0063A1"/>
                </a:solidFill>
              </a:rPr>
              <a:t>?</a:t>
            </a:r>
          </a:p>
          <a:p>
            <a:endParaRPr lang="ru-RU" b="1" dirty="0">
              <a:solidFill>
                <a:srgbClr val="0063A1"/>
              </a:solidFill>
            </a:endParaRPr>
          </a:p>
          <a:p>
            <a:pPr algn="just"/>
            <a:r>
              <a:rPr lang="ru-RU" b="1" dirty="0" smtClean="0">
                <a:solidFill>
                  <a:schemeClr val="tx1"/>
                </a:solidFill>
              </a:rPr>
              <a:t>Ответ:  </a:t>
            </a:r>
            <a:r>
              <a:rPr lang="ru-RU" dirty="0" smtClean="0"/>
              <a:t>ТК </a:t>
            </a:r>
            <a:r>
              <a:rPr lang="ru-RU" dirty="0"/>
              <a:t>РФ устанавливает обязательность применения требований, содержащихся в профессиональных стандартах, в том числе при приеме работников на работу, в следующих случаях</a:t>
            </a:r>
            <a:r>
              <a:rPr lang="ru-RU" dirty="0" smtClean="0"/>
              <a:t>:</a:t>
            </a:r>
          </a:p>
          <a:p>
            <a:pPr algn="just"/>
            <a:r>
              <a:rPr lang="ru-RU" dirty="0" smtClean="0"/>
              <a:t>- </a:t>
            </a:r>
            <a:r>
              <a:rPr lang="ru-RU" i="1" dirty="0" smtClean="0"/>
              <a:t>ст. 57 </a:t>
            </a:r>
            <a:r>
              <a:rPr lang="ru-RU" i="1" dirty="0"/>
              <a:t>ТК РФ </a:t>
            </a:r>
            <a:r>
              <a:rPr lang="ru-RU" dirty="0"/>
              <a:t>наименование должностей, профессий, специальностей и квалификационные требования к ним должны соответствовать наименованиям и требованиям, указанным в квалификационных справочниках или профессиональных стандартах, если в соответствии с ТК РФ или иными федеральными законами с выполнением работ по этим должностям, профессиям, специальностям связано предоставление компенсаций и льгот либо наличие ограничений;</a:t>
            </a:r>
            <a:br>
              <a:rPr lang="ru-RU" dirty="0"/>
            </a:br>
            <a:r>
              <a:rPr lang="ru-RU" dirty="0" smtClean="0"/>
              <a:t>- </a:t>
            </a:r>
            <a:r>
              <a:rPr lang="ru-RU" i="1" dirty="0" smtClean="0"/>
              <a:t>ст. 195.3 </a:t>
            </a:r>
            <a:r>
              <a:rPr lang="ru-RU" i="1" dirty="0"/>
              <a:t>ТК РФ </a:t>
            </a:r>
            <a:r>
              <a:rPr lang="ru-RU" dirty="0"/>
              <a:t>требования к квалификации работников, содержащиеся в профессиональных стандартах, обязательны для работодателя в случаях, если они установлены ТК РФ, другими федеральными законами, иными нормативными правовыми актами Российской </a:t>
            </a:r>
            <a:r>
              <a:rPr lang="ru-RU" dirty="0" smtClean="0"/>
              <a:t>Федерации.</a:t>
            </a:r>
          </a:p>
          <a:p>
            <a:pPr algn="just"/>
            <a:endParaRPr lang="ru-RU" dirty="0"/>
          </a:p>
          <a:p>
            <a:pPr algn="just"/>
            <a:r>
              <a:rPr lang="ru-RU" dirty="0" smtClean="0"/>
              <a:t>В </a:t>
            </a:r>
            <a:r>
              <a:rPr lang="ru-RU" dirty="0"/>
              <a:t>других случаях эти требования носят рекомендательный характер.</a:t>
            </a:r>
            <a:endParaRPr lang="ru-RU" b="1" dirty="0">
              <a:solidFill>
                <a:schemeClr val="tx1"/>
              </a:solidFill>
            </a:endParaRPr>
          </a:p>
        </p:txBody>
      </p:sp>
    </p:spTree>
    <p:extLst>
      <p:ext uri="{BB962C8B-B14F-4D97-AF65-F5344CB8AC3E}">
        <p14:creationId xmlns:p14="http://schemas.microsoft.com/office/powerpoint/2010/main" val="34580967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445637"/>
            <a:ext cx="8498520" cy="815608"/>
          </a:xfrm>
        </p:spPr>
        <p:txBody>
          <a:bodyPr/>
          <a:lstStyle/>
          <a:p>
            <a:r>
              <a:rPr lang="ru-RU" b="0" dirty="0" smtClean="0"/>
              <a:t>СЛОЖНЫЕ ВОПРОСЫ:</a:t>
            </a:r>
            <a:br>
              <a:rPr lang="ru-RU" b="0" dirty="0" smtClean="0"/>
            </a:br>
            <a:r>
              <a:rPr lang="ru-RU" sz="2000" b="0" i="1" dirty="0" smtClean="0"/>
              <a:t>(Письмо </a:t>
            </a:r>
            <a:r>
              <a:rPr lang="ru-RU" sz="2000" b="0" i="1" dirty="0"/>
              <a:t>Минтруда России от 04.04.2016 </a:t>
            </a:r>
            <a:r>
              <a:rPr lang="ru-RU" sz="2000" b="0" i="1" dirty="0" smtClean="0"/>
              <a:t>№ 14-0/10/13-2253)</a:t>
            </a:r>
            <a:endParaRPr lang="ru-RU" sz="2000" b="0" i="1" dirty="0"/>
          </a:p>
        </p:txBody>
      </p:sp>
      <p:sp>
        <p:nvSpPr>
          <p:cNvPr id="3" name="Объект 2"/>
          <p:cNvSpPr>
            <a:spLocks noGrp="1"/>
          </p:cNvSpPr>
          <p:nvPr>
            <p:ph sz="quarter" idx="10"/>
          </p:nvPr>
        </p:nvSpPr>
        <p:spPr>
          <a:xfrm>
            <a:off x="469900" y="1647825"/>
            <a:ext cx="9829800" cy="5029200"/>
          </a:xfrm>
        </p:spPr>
        <p:txBody>
          <a:bodyPr/>
          <a:lstStyle/>
          <a:p>
            <a:pPr algn="just"/>
            <a:r>
              <a:rPr lang="ru-RU" b="1" dirty="0" smtClean="0">
                <a:solidFill>
                  <a:srgbClr val="0063A1"/>
                </a:solidFill>
              </a:rPr>
              <a:t>Вопрос: Может </a:t>
            </a:r>
            <a:r>
              <a:rPr lang="ru-RU" b="1" dirty="0">
                <a:solidFill>
                  <a:srgbClr val="0063A1"/>
                </a:solidFill>
              </a:rPr>
              <a:t>ли быть расторгнут трудовой договор с работником, если его уровень образования или стаж работы не соответствует указанным в профессиональном стандарте? </a:t>
            </a:r>
            <a:endParaRPr lang="ru-RU" b="1" dirty="0" smtClean="0">
              <a:solidFill>
                <a:srgbClr val="0063A1"/>
              </a:solidFill>
            </a:endParaRPr>
          </a:p>
          <a:p>
            <a:pPr algn="just"/>
            <a:endParaRPr lang="ru-RU" dirty="0">
              <a:solidFill>
                <a:schemeClr val="tx1"/>
              </a:solidFill>
            </a:endParaRPr>
          </a:p>
          <a:p>
            <a:pPr algn="just"/>
            <a:r>
              <a:rPr lang="ru-RU" b="1" dirty="0" smtClean="0">
                <a:solidFill>
                  <a:schemeClr val="tx1"/>
                </a:solidFill>
              </a:rPr>
              <a:t>Ответ: </a:t>
            </a:r>
            <a:r>
              <a:rPr lang="ru-RU" dirty="0" smtClean="0">
                <a:solidFill>
                  <a:schemeClr val="tx1"/>
                </a:solidFill>
              </a:rPr>
              <a:t>Вступление </a:t>
            </a:r>
            <a:r>
              <a:rPr lang="ru-RU" dirty="0">
                <a:solidFill>
                  <a:schemeClr val="tx1"/>
                </a:solidFill>
              </a:rPr>
              <a:t>в силу профессиональных стандартов не является основанием для увольнения работников. Допуск работника к выполнению трудовой функции является полномочием работодателя.</a:t>
            </a:r>
          </a:p>
          <a:p>
            <a:pPr algn="just"/>
            <a:endParaRPr lang="ru-RU" dirty="0">
              <a:solidFill>
                <a:schemeClr val="tx1"/>
              </a:solidFill>
            </a:endParaRPr>
          </a:p>
          <a:p>
            <a:pPr algn="just"/>
            <a:r>
              <a:rPr lang="ru-RU" b="1" dirty="0" smtClean="0">
                <a:solidFill>
                  <a:srgbClr val="0063A1"/>
                </a:solidFill>
              </a:rPr>
              <a:t>Вопрос: Должны </a:t>
            </a:r>
            <a:r>
              <a:rPr lang="ru-RU" b="1" dirty="0">
                <a:solidFill>
                  <a:srgbClr val="0063A1"/>
                </a:solidFill>
              </a:rPr>
              <a:t>ли работники привести свою квалификацию с требованиями профессиональных стандартов? Обязанность по направлению на обучение и расходы несет работодатель?</a:t>
            </a:r>
          </a:p>
          <a:p>
            <a:pPr algn="just"/>
            <a:endParaRPr lang="ru-RU" dirty="0" smtClean="0">
              <a:solidFill>
                <a:schemeClr val="tx1"/>
              </a:solidFill>
            </a:endParaRPr>
          </a:p>
          <a:p>
            <a:pPr algn="just"/>
            <a:r>
              <a:rPr lang="ru-RU" b="1" dirty="0" smtClean="0">
                <a:solidFill>
                  <a:schemeClr val="tx1"/>
                </a:solidFill>
              </a:rPr>
              <a:t>Ответ: </a:t>
            </a:r>
            <a:r>
              <a:rPr lang="ru-RU" dirty="0" smtClean="0">
                <a:solidFill>
                  <a:schemeClr val="tx1"/>
                </a:solidFill>
              </a:rPr>
              <a:t>Согласно </a:t>
            </a:r>
            <a:r>
              <a:rPr lang="ru-RU" dirty="0">
                <a:solidFill>
                  <a:schemeClr val="tx1"/>
                </a:solidFill>
              </a:rPr>
              <a:t>статье 196 ТК РФ необходимость подготовки работников (профессиональное образование и профессиональное обучение) и дополнительного профессионального образования для собственных нужд определяет работодатель. Подготовка работников и дополнительное профессиональное образование работников осуществляются работодателем на условиях и в порядке, которые определяются коллективным договором, соглашениями, трудовым договором</a:t>
            </a:r>
          </a:p>
        </p:txBody>
      </p:sp>
    </p:spTree>
    <p:extLst>
      <p:ext uri="{BB962C8B-B14F-4D97-AF65-F5344CB8AC3E}">
        <p14:creationId xmlns:p14="http://schemas.microsoft.com/office/powerpoint/2010/main" val="5961943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300" y="47625"/>
            <a:ext cx="9067801" cy="1384995"/>
          </a:xfrm>
        </p:spPr>
        <p:txBody>
          <a:bodyPr/>
          <a:lstStyle/>
          <a:p>
            <a:r>
              <a:rPr lang="ru-RU" sz="3000" dirty="0">
                <a:solidFill>
                  <a:srgbClr val="C00000"/>
                </a:solidFill>
              </a:rPr>
              <a:t>Федеральный закон от 03.07.2016 №</a:t>
            </a:r>
            <a:r>
              <a:rPr lang="ru-RU" sz="3000" dirty="0" smtClean="0">
                <a:solidFill>
                  <a:srgbClr val="C00000"/>
                </a:solidFill>
              </a:rPr>
              <a:t> 238-ФЗ </a:t>
            </a:r>
            <a:br>
              <a:rPr lang="ru-RU" sz="3000" dirty="0" smtClean="0">
                <a:solidFill>
                  <a:srgbClr val="C00000"/>
                </a:solidFill>
              </a:rPr>
            </a:br>
            <a:r>
              <a:rPr lang="ru-RU" sz="3000" dirty="0" smtClean="0">
                <a:solidFill>
                  <a:srgbClr val="C00000"/>
                </a:solidFill>
              </a:rPr>
              <a:t>"О </a:t>
            </a:r>
            <a:r>
              <a:rPr lang="ru-RU" sz="3000" dirty="0">
                <a:solidFill>
                  <a:srgbClr val="C00000"/>
                </a:solidFill>
              </a:rPr>
              <a:t>независимой оценке </a:t>
            </a:r>
            <a:r>
              <a:rPr lang="ru-RU" sz="3000" dirty="0" smtClean="0">
                <a:solidFill>
                  <a:srgbClr val="C00000"/>
                </a:solidFill>
              </a:rPr>
              <a:t>квалификации» </a:t>
            </a:r>
            <a:r>
              <a:rPr lang="ru-RU" sz="3000" b="0" dirty="0" smtClean="0">
                <a:solidFill>
                  <a:srgbClr val="C00000"/>
                </a:solidFill>
              </a:rPr>
              <a:t/>
            </a:r>
            <a:br>
              <a:rPr lang="ru-RU" sz="3000" b="0" dirty="0" smtClean="0">
                <a:solidFill>
                  <a:srgbClr val="C00000"/>
                </a:solidFill>
              </a:rPr>
            </a:br>
            <a:r>
              <a:rPr lang="ru-RU" sz="3000" b="0" dirty="0" smtClean="0">
                <a:solidFill>
                  <a:srgbClr val="C00000"/>
                </a:solidFill>
              </a:rPr>
              <a:t>(вступает в силу с 01.01.2017)</a:t>
            </a:r>
            <a:endParaRPr lang="ru-RU" sz="3000" b="0" dirty="0">
              <a:solidFill>
                <a:srgbClr val="C00000"/>
              </a:solidFill>
            </a:endParaRPr>
          </a:p>
        </p:txBody>
      </p:sp>
      <p:sp>
        <p:nvSpPr>
          <p:cNvPr id="3" name="Объект 2"/>
          <p:cNvSpPr>
            <a:spLocks noGrp="1"/>
          </p:cNvSpPr>
          <p:nvPr>
            <p:ph sz="quarter" idx="10"/>
          </p:nvPr>
        </p:nvSpPr>
        <p:spPr>
          <a:xfrm>
            <a:off x="241300" y="1495425"/>
            <a:ext cx="10210800" cy="5029200"/>
          </a:xfrm>
        </p:spPr>
        <p:txBody>
          <a:bodyPr/>
          <a:lstStyle/>
          <a:p>
            <a:pPr marL="457200" indent="-457200" algn="just">
              <a:buFont typeface="Wingdings" panose="05000000000000000000" pitchFamily="2" charset="2"/>
              <a:buChar char="q"/>
            </a:pPr>
            <a:r>
              <a:rPr lang="ru-RU" sz="2400" dirty="0" smtClean="0"/>
              <a:t>Цель: создание в РФ системы независимой оценки квалификации работников на соответствие профессиональным стандартам.</a:t>
            </a:r>
          </a:p>
          <a:p>
            <a:pPr marL="457200" indent="-457200" algn="just">
              <a:buFont typeface="Wingdings" panose="05000000000000000000" pitchFamily="2" charset="2"/>
              <a:buChar char="q"/>
            </a:pPr>
            <a:r>
              <a:rPr lang="ru-RU" sz="2400" dirty="0"/>
              <a:t>Перечень </a:t>
            </a:r>
            <a:r>
              <a:rPr lang="ru-RU" sz="2400" dirty="0" smtClean="0"/>
              <a:t>конкретных положений </a:t>
            </a:r>
            <a:r>
              <a:rPr lang="ru-RU" sz="2400" dirty="0"/>
              <a:t>профессиональных стандартов, на соответствие которым проводится оценка </a:t>
            </a:r>
            <a:r>
              <a:rPr lang="ru-RU" sz="2400" dirty="0" smtClean="0"/>
              <a:t>квалификации, </a:t>
            </a:r>
            <a:r>
              <a:rPr lang="ru-RU" sz="2400" dirty="0"/>
              <a:t>утверждается Национальным агентством развития квалификаций (АНО</a:t>
            </a:r>
            <a:r>
              <a:rPr lang="ru-RU" sz="2400" dirty="0" smtClean="0"/>
              <a:t>).</a:t>
            </a:r>
            <a:endParaRPr lang="ru-RU" sz="2400" dirty="0"/>
          </a:p>
          <a:p>
            <a:pPr marL="457200" indent="-457200" algn="just">
              <a:buFont typeface="Wingdings" panose="05000000000000000000" pitchFamily="2" charset="2"/>
              <a:buChar char="q"/>
            </a:pPr>
            <a:r>
              <a:rPr lang="ru-RU" sz="2400" dirty="0"/>
              <a:t>Оценка квалификации </a:t>
            </a:r>
            <a:r>
              <a:rPr lang="ru-RU" sz="2400" dirty="0" smtClean="0"/>
              <a:t>работника осуществляется Центрами оценки квалификации (</a:t>
            </a:r>
            <a:r>
              <a:rPr lang="ru-RU" sz="2400" dirty="0"/>
              <a:t>при отсутствии Центров </a:t>
            </a:r>
            <a:r>
              <a:rPr lang="ru-RU" sz="2400" dirty="0" smtClean="0"/>
              <a:t>- Советом по профессиональной квалификации) путем проведения квалификационного экзамена. </a:t>
            </a:r>
            <a:r>
              <a:rPr lang="ru-RU" sz="2400" dirty="0" smtClean="0">
                <a:solidFill>
                  <a:srgbClr val="FF0000"/>
                </a:solidFill>
              </a:rPr>
              <a:t>Прохождение экзамена осуществляется за плату</a:t>
            </a:r>
            <a:r>
              <a:rPr lang="ru-RU" sz="2400" dirty="0" smtClean="0"/>
              <a:t>.</a:t>
            </a:r>
            <a:endParaRPr lang="ru-RU" sz="2400" dirty="0"/>
          </a:p>
          <a:p>
            <a:pPr marL="457200" indent="-457200" algn="just">
              <a:buFont typeface="Wingdings" panose="05000000000000000000" pitchFamily="2" charset="2"/>
              <a:buChar char="q"/>
            </a:pPr>
            <a:r>
              <a:rPr lang="ru-RU" sz="2400" dirty="0" smtClean="0"/>
              <a:t>Оценка квалификации работников </a:t>
            </a:r>
            <a:r>
              <a:rPr lang="ru-RU" sz="2400" dirty="0" smtClean="0">
                <a:solidFill>
                  <a:srgbClr val="FF0000"/>
                </a:solidFill>
              </a:rPr>
              <a:t>является добровольной</a:t>
            </a:r>
            <a:r>
              <a:rPr lang="ru-RU" sz="2400" dirty="0" smtClean="0"/>
              <a:t>.</a:t>
            </a:r>
          </a:p>
          <a:p>
            <a:pPr marL="457200" indent="-457200" algn="just">
              <a:buFont typeface="Wingdings" panose="05000000000000000000" pitchFamily="2" charset="2"/>
              <a:buChar char="q"/>
            </a:pPr>
            <a:r>
              <a:rPr lang="ru-RU" sz="2400" dirty="0" smtClean="0"/>
              <a:t>Лицам, успешно сдавшим квалификационный экзамен, </a:t>
            </a:r>
            <a:r>
              <a:rPr lang="ru-RU" sz="2400" dirty="0" smtClean="0">
                <a:solidFill>
                  <a:srgbClr val="FF0000"/>
                </a:solidFill>
              </a:rPr>
              <a:t>в течение 30 дней выдается свидетельство о квалификации</a:t>
            </a:r>
            <a:r>
              <a:rPr lang="ru-RU" sz="2400" dirty="0" smtClean="0"/>
              <a:t>, сведения о котором включается в единый реестр.</a:t>
            </a:r>
            <a:endParaRPr lang="ru-RU" sz="2400" dirty="0"/>
          </a:p>
        </p:txBody>
      </p:sp>
    </p:spTree>
    <p:extLst>
      <p:ext uri="{BB962C8B-B14F-4D97-AF65-F5344CB8AC3E}">
        <p14:creationId xmlns:p14="http://schemas.microsoft.com/office/powerpoint/2010/main" val="2241962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299443"/>
            <a:ext cx="8498520" cy="1107996"/>
          </a:xfrm>
        </p:spPr>
        <p:txBody>
          <a:bodyPr/>
          <a:lstStyle/>
          <a:p>
            <a:r>
              <a:rPr lang="ru-RU" sz="3600" dirty="0" smtClean="0"/>
              <a:t>Система </a:t>
            </a:r>
            <a:r>
              <a:rPr lang="ru-RU" sz="3600" dirty="0"/>
              <a:t>независимой оценки квалификации работников</a:t>
            </a:r>
          </a:p>
        </p:txBody>
      </p:sp>
      <p:sp>
        <p:nvSpPr>
          <p:cNvPr id="4" name="Прямоугольник 3"/>
          <p:cNvSpPr/>
          <p:nvPr/>
        </p:nvSpPr>
        <p:spPr>
          <a:xfrm>
            <a:off x="2723243" y="1641929"/>
            <a:ext cx="5410200" cy="10726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solidFill>
                  <a:schemeClr val="tx1"/>
                </a:solidFill>
              </a:rPr>
              <a:t>Национальный совет при Президенте Российской Федерации по профессиональным квалификациям</a:t>
            </a:r>
          </a:p>
        </p:txBody>
      </p:sp>
      <p:cxnSp>
        <p:nvCxnSpPr>
          <p:cNvPr id="6" name="Прямая соединительная линия 5"/>
          <p:cNvCxnSpPr>
            <a:stCxn id="4" idx="2"/>
          </p:cNvCxnSpPr>
          <p:nvPr/>
        </p:nvCxnSpPr>
        <p:spPr>
          <a:xfrm>
            <a:off x="5428343" y="2714625"/>
            <a:ext cx="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2699657" y="3043011"/>
            <a:ext cx="5410200" cy="10726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solidFill>
                  <a:schemeClr val="tx1"/>
                </a:solidFill>
              </a:rPr>
              <a:t>Национальное агентство развития квалификаций</a:t>
            </a:r>
          </a:p>
        </p:txBody>
      </p:sp>
      <p:cxnSp>
        <p:nvCxnSpPr>
          <p:cNvPr id="8" name="Прямая соединительная линия 7"/>
          <p:cNvCxnSpPr/>
          <p:nvPr/>
        </p:nvCxnSpPr>
        <p:spPr>
          <a:xfrm>
            <a:off x="2832100" y="4115707"/>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450114" y="4115707"/>
            <a:ext cx="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10" name="Прямоугольник 9"/>
          <p:cNvSpPr/>
          <p:nvPr/>
        </p:nvSpPr>
        <p:spPr>
          <a:xfrm>
            <a:off x="469900" y="4416425"/>
            <a:ext cx="3276600" cy="10726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solidFill>
                  <a:schemeClr val="tx1"/>
                </a:solidFill>
              </a:rPr>
              <a:t>Совет по профессиональным квалификациям</a:t>
            </a:r>
          </a:p>
        </p:txBody>
      </p:sp>
      <p:sp>
        <p:nvSpPr>
          <p:cNvPr id="11" name="Прямоугольник 10"/>
          <p:cNvSpPr/>
          <p:nvPr/>
        </p:nvSpPr>
        <p:spPr>
          <a:xfrm>
            <a:off x="4127500" y="4416425"/>
            <a:ext cx="3276600" cy="10726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solidFill>
                  <a:schemeClr val="tx1"/>
                </a:solidFill>
              </a:rPr>
              <a:t>Совет по профессиональным квалификациям</a:t>
            </a:r>
          </a:p>
        </p:txBody>
      </p:sp>
      <p:sp>
        <p:nvSpPr>
          <p:cNvPr id="12" name="Прямоугольник 11"/>
          <p:cNvSpPr/>
          <p:nvPr/>
        </p:nvSpPr>
        <p:spPr>
          <a:xfrm>
            <a:off x="7779657" y="4416425"/>
            <a:ext cx="2057400" cy="10726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rPr>
              <a:t>…</a:t>
            </a:r>
            <a:endParaRPr lang="ru-RU" sz="2400" dirty="0">
              <a:solidFill>
                <a:schemeClr val="tx1"/>
              </a:solidFill>
            </a:endParaRPr>
          </a:p>
        </p:txBody>
      </p:sp>
      <p:cxnSp>
        <p:nvCxnSpPr>
          <p:cNvPr id="13" name="Прямая соединительная линия 12"/>
          <p:cNvCxnSpPr/>
          <p:nvPr/>
        </p:nvCxnSpPr>
        <p:spPr>
          <a:xfrm>
            <a:off x="7937500" y="4111625"/>
            <a:ext cx="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14" name="Прямоугольник 13"/>
          <p:cNvSpPr/>
          <p:nvPr/>
        </p:nvSpPr>
        <p:spPr>
          <a:xfrm>
            <a:off x="469900" y="5838825"/>
            <a:ext cx="2133600" cy="10726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rPr>
              <a:t>Центр оценки квалификации</a:t>
            </a:r>
            <a:endParaRPr lang="ru-RU" sz="2400" dirty="0">
              <a:solidFill>
                <a:schemeClr val="tx1"/>
              </a:solidFill>
            </a:endParaRPr>
          </a:p>
        </p:txBody>
      </p:sp>
      <p:sp>
        <p:nvSpPr>
          <p:cNvPr id="15" name="Прямоугольник 14"/>
          <p:cNvSpPr/>
          <p:nvPr/>
        </p:nvSpPr>
        <p:spPr>
          <a:xfrm>
            <a:off x="2908300" y="5838825"/>
            <a:ext cx="2133600" cy="10726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rPr>
              <a:t>Центр оценки квалификации</a:t>
            </a:r>
            <a:endParaRPr lang="ru-RU" sz="2400" dirty="0">
              <a:solidFill>
                <a:schemeClr val="tx1"/>
              </a:solidFill>
            </a:endParaRPr>
          </a:p>
        </p:txBody>
      </p:sp>
      <p:sp>
        <p:nvSpPr>
          <p:cNvPr id="16" name="Прямоугольник 15"/>
          <p:cNvSpPr/>
          <p:nvPr/>
        </p:nvSpPr>
        <p:spPr>
          <a:xfrm>
            <a:off x="5395686" y="5838825"/>
            <a:ext cx="2133600" cy="10726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rPr>
              <a:t>Центр оценки квалификации</a:t>
            </a:r>
            <a:endParaRPr lang="ru-RU" sz="2400" dirty="0">
              <a:solidFill>
                <a:schemeClr val="tx1"/>
              </a:solidFill>
            </a:endParaRPr>
          </a:p>
        </p:txBody>
      </p:sp>
      <p:cxnSp>
        <p:nvCxnSpPr>
          <p:cNvPr id="17" name="Прямая соединительная линия 16"/>
          <p:cNvCxnSpPr/>
          <p:nvPr/>
        </p:nvCxnSpPr>
        <p:spPr>
          <a:xfrm>
            <a:off x="1536700" y="5489121"/>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3289300" y="5489121"/>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6108700" y="5489121"/>
            <a:ext cx="0" cy="3048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84734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 187 ТК РФ с 01.01.2017</a:t>
            </a:r>
            <a:endParaRPr lang="ru-RU" dirty="0"/>
          </a:p>
        </p:txBody>
      </p:sp>
      <p:sp>
        <p:nvSpPr>
          <p:cNvPr id="3" name="Объект 2"/>
          <p:cNvSpPr>
            <a:spLocks noGrp="1"/>
          </p:cNvSpPr>
          <p:nvPr>
            <p:ph sz="quarter" idx="10"/>
          </p:nvPr>
        </p:nvSpPr>
        <p:spPr>
          <a:xfrm>
            <a:off x="469900" y="1647825"/>
            <a:ext cx="9829800" cy="5029200"/>
          </a:xfrm>
        </p:spPr>
        <p:txBody>
          <a:bodyPr/>
          <a:lstStyle/>
          <a:p>
            <a:pPr algn="just"/>
            <a:r>
              <a:rPr lang="ru-RU" b="1" dirty="0"/>
              <a:t>Статья 187. Гарантии и компенсации работникам, направляемым работодателем на профессиональное обучение или дополнительное профессиональное образование, на прохождение независимой оценки квалификации</a:t>
            </a:r>
          </a:p>
          <a:p>
            <a:pPr algn="just"/>
            <a:endParaRPr lang="ru-RU" dirty="0"/>
          </a:p>
          <a:p>
            <a:pPr algn="just"/>
            <a:r>
              <a:rPr lang="ru-RU" dirty="0"/>
              <a:t>При направлении работодателем работника на профессиональное обучение или дополнительное профессиональное образование, </a:t>
            </a:r>
            <a:r>
              <a:rPr lang="ru-RU" dirty="0">
                <a:solidFill>
                  <a:srgbClr val="C00000"/>
                </a:solidFill>
              </a:rPr>
              <a:t>на прохождение независимой оценки квалификации на соответствие положениям профессионального стандарта </a:t>
            </a:r>
            <a:r>
              <a:rPr lang="ru-RU" dirty="0"/>
              <a:t>или квалификационным требованиям, установленным федеральными законами и иными нормативными правовыми актами Российской Федерации (далее - независимая оценка квалификации), </a:t>
            </a:r>
            <a:r>
              <a:rPr lang="ru-RU" dirty="0">
                <a:solidFill>
                  <a:srgbClr val="C00000"/>
                </a:solidFill>
              </a:rPr>
              <a:t>с отрывом от работы за ним сохраняются место работы (должность) и средняя заработная плата по основному месту работы. </a:t>
            </a:r>
            <a:endParaRPr lang="ru-RU" dirty="0" smtClean="0">
              <a:solidFill>
                <a:srgbClr val="C00000"/>
              </a:solidFill>
            </a:endParaRPr>
          </a:p>
          <a:p>
            <a:pPr algn="just"/>
            <a:r>
              <a:rPr lang="ru-RU" dirty="0" smtClean="0"/>
              <a:t>Работникам</a:t>
            </a:r>
            <a:r>
              <a:rPr lang="ru-RU" dirty="0"/>
              <a:t>, направляемым на профессиональное обучение или дополнительное профессиональное образование, </a:t>
            </a:r>
            <a:r>
              <a:rPr lang="ru-RU" dirty="0">
                <a:solidFill>
                  <a:srgbClr val="C00000"/>
                </a:solidFill>
              </a:rPr>
              <a:t>на прохождение независимой оценки квалификации с отрывом от работы в другую местность, производится оплата командировочных расходов в порядке и размерах, которые предусмотрены для лиц, направляемых в служебные командировки.</a:t>
            </a:r>
          </a:p>
          <a:p>
            <a:pPr algn="just"/>
            <a:r>
              <a:rPr lang="ru-RU" dirty="0">
                <a:solidFill>
                  <a:srgbClr val="0063A1"/>
                </a:solidFill>
              </a:rPr>
              <a:t>При направлении работодателем работника на прохождение независимой оценки квалификации оплата прохождения такой оценки осуществляется за счет средств работодателя.</a:t>
            </a:r>
          </a:p>
          <a:p>
            <a:endParaRPr lang="ru-RU" dirty="0"/>
          </a:p>
        </p:txBody>
      </p:sp>
    </p:spTree>
    <p:extLst>
      <p:ext uri="{BB962C8B-B14F-4D97-AF65-F5344CB8AC3E}">
        <p14:creationId xmlns:p14="http://schemas.microsoft.com/office/powerpoint/2010/main" val="34075217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2900" y="377740"/>
            <a:ext cx="9156700" cy="938719"/>
          </a:xfrm>
        </p:spPr>
        <p:txBody>
          <a:bodyPr/>
          <a:lstStyle/>
          <a:p>
            <a:r>
              <a:rPr lang="ru-RU" dirty="0" smtClean="0"/>
              <a:t>ТЕХНИЧЕСКОЕ ЗАДАНИЕ с 1 июля 2016 г.  </a:t>
            </a:r>
            <a:br>
              <a:rPr lang="ru-RU" dirty="0" smtClean="0"/>
            </a:br>
            <a:r>
              <a:rPr lang="ru-RU" sz="2800" b="0" i="1" dirty="0" smtClean="0"/>
              <a:t>Федеральный закон от 05.04.2016 № 104-ФЗ</a:t>
            </a:r>
            <a:endParaRPr lang="ru-RU" sz="2800" b="0" i="1" dirty="0"/>
          </a:p>
        </p:txBody>
      </p:sp>
      <p:sp>
        <p:nvSpPr>
          <p:cNvPr id="3" name="Объект 2"/>
          <p:cNvSpPr>
            <a:spLocks noGrp="1"/>
          </p:cNvSpPr>
          <p:nvPr>
            <p:ph sz="quarter" idx="10"/>
          </p:nvPr>
        </p:nvSpPr>
        <p:spPr>
          <a:xfrm>
            <a:off x="330200" y="1647825"/>
            <a:ext cx="10363200" cy="5029200"/>
          </a:xfrm>
        </p:spPr>
        <p:txBody>
          <a:bodyPr/>
          <a:lstStyle/>
          <a:p>
            <a:pPr marL="342900" indent="-342900">
              <a:buFont typeface="Wingdings" panose="05000000000000000000" pitchFamily="2" charset="2"/>
              <a:buChar char="ü"/>
            </a:pPr>
            <a:r>
              <a:rPr lang="ru-RU" sz="2400" dirty="0" smtClean="0"/>
              <a:t>Показатели </a:t>
            </a:r>
          </a:p>
          <a:p>
            <a:pPr marL="342900" indent="-342900">
              <a:buFont typeface="Wingdings" panose="05000000000000000000" pitchFamily="2" charset="2"/>
              <a:buChar char="ü"/>
            </a:pPr>
            <a:r>
              <a:rPr lang="ru-RU" sz="2400" dirty="0" smtClean="0"/>
              <a:t>Требования </a:t>
            </a:r>
          </a:p>
          <a:p>
            <a:pPr marL="342900" indent="-342900">
              <a:buFont typeface="Wingdings" panose="05000000000000000000" pitchFamily="2" charset="2"/>
              <a:buChar char="ü"/>
            </a:pPr>
            <a:r>
              <a:rPr lang="ru-RU" sz="2400" dirty="0" smtClean="0"/>
              <a:t>Условные обозначения </a:t>
            </a:r>
          </a:p>
          <a:p>
            <a:pPr marL="342900" indent="-342900">
              <a:buFont typeface="Wingdings" panose="05000000000000000000" pitchFamily="2" charset="2"/>
              <a:buChar char="ü"/>
            </a:pPr>
            <a:r>
              <a:rPr lang="ru-RU" sz="2400" dirty="0" smtClean="0"/>
              <a:t>Терминология</a:t>
            </a:r>
            <a:endParaRPr lang="ru-RU" sz="2400" dirty="0"/>
          </a:p>
          <a:p>
            <a:r>
              <a:rPr lang="ru-RU" sz="2400" dirty="0"/>
              <a:t/>
            </a:r>
            <a:br>
              <a:rPr lang="ru-RU" sz="2400" dirty="0"/>
            </a:br>
            <a:r>
              <a:rPr lang="ru-RU" sz="2400" dirty="0" smtClean="0"/>
              <a:t>используемые заказчиком при составлении ТЗ </a:t>
            </a:r>
            <a:br>
              <a:rPr lang="ru-RU" sz="2400" dirty="0" smtClean="0"/>
            </a:br>
            <a:r>
              <a:rPr lang="ru-RU" sz="2400" b="1" dirty="0" smtClean="0">
                <a:solidFill>
                  <a:srgbClr val="C00000"/>
                </a:solidFill>
              </a:rPr>
              <a:t>должны соответствовать:</a:t>
            </a:r>
          </a:p>
          <a:p>
            <a:pPr marL="457200" indent="-457200">
              <a:buAutoNum type="arabicParenR"/>
            </a:pPr>
            <a:r>
              <a:rPr lang="ru-RU" sz="2400" dirty="0" smtClean="0"/>
              <a:t>техническим регламентам (</a:t>
            </a:r>
            <a:r>
              <a:rPr lang="ru-RU" sz="2400" i="1" dirty="0" smtClean="0"/>
              <a:t>см. ФЗ «О тех. </a:t>
            </a:r>
            <a:r>
              <a:rPr lang="ru-RU" sz="2400" i="1" dirty="0"/>
              <a:t>р</a:t>
            </a:r>
            <a:r>
              <a:rPr lang="ru-RU" sz="2400" i="1" dirty="0" smtClean="0"/>
              <a:t>егулировании</a:t>
            </a:r>
            <a:r>
              <a:rPr lang="ru-RU" sz="2400" dirty="0" smtClean="0"/>
              <a:t>)</a:t>
            </a:r>
          </a:p>
          <a:p>
            <a:pPr marL="457200" indent="-457200">
              <a:buAutoNum type="arabicParenR"/>
            </a:pPr>
            <a:r>
              <a:rPr lang="ru-RU" sz="2400" dirty="0"/>
              <a:t>д</a:t>
            </a:r>
            <a:r>
              <a:rPr lang="ru-RU" sz="2400" dirty="0" smtClean="0"/>
              <a:t>окументами, применяемыми в </a:t>
            </a:r>
            <a:r>
              <a:rPr lang="ru-RU" sz="2400" i="1" u="sng" dirty="0" smtClean="0"/>
              <a:t>национальной</a:t>
            </a:r>
            <a:r>
              <a:rPr lang="ru-RU" sz="2400" dirty="0" smtClean="0"/>
              <a:t> системе стандартизации (</a:t>
            </a:r>
            <a:r>
              <a:rPr lang="ru-RU" sz="2400" i="1" dirty="0" smtClean="0"/>
              <a:t>см. ФЗ «О стандартизации в РФ»</a:t>
            </a:r>
            <a:r>
              <a:rPr lang="ru-RU" sz="2400" dirty="0" smtClean="0"/>
              <a:t>)</a:t>
            </a:r>
          </a:p>
          <a:p>
            <a:endParaRPr lang="ru-RU" sz="2400" dirty="0" smtClean="0"/>
          </a:p>
          <a:p>
            <a:r>
              <a:rPr lang="ru-RU" sz="2400" dirty="0" smtClean="0"/>
              <a:t>      </a:t>
            </a:r>
            <a:r>
              <a:rPr lang="ru-RU" sz="2400" dirty="0" smtClean="0">
                <a:solidFill>
                  <a:srgbClr val="C00000"/>
                </a:solidFill>
              </a:rPr>
              <a:t>Любое отступление от технических регламентов, документов о  </a:t>
            </a:r>
          </a:p>
          <a:p>
            <a:r>
              <a:rPr lang="ru-RU" sz="2400" dirty="0" smtClean="0">
                <a:solidFill>
                  <a:srgbClr val="C00000"/>
                </a:solidFill>
              </a:rPr>
              <a:t>      стандартизации = наличие в документации о закупке обоснования</a:t>
            </a:r>
            <a:r>
              <a:rPr lang="en-US" sz="2400" dirty="0" smtClean="0">
                <a:solidFill>
                  <a:srgbClr val="C00000"/>
                </a:solidFill>
              </a:rPr>
              <a:t> </a:t>
            </a:r>
            <a:r>
              <a:rPr lang="ru-RU" sz="2400" dirty="0" smtClean="0">
                <a:solidFill>
                  <a:srgbClr val="C00000"/>
                </a:solidFill>
              </a:rPr>
              <a:t>  </a:t>
            </a:r>
            <a:r>
              <a:rPr lang="en-US" sz="2400" i="1" dirty="0" smtClean="0">
                <a:solidFill>
                  <a:srgbClr val="0063A1"/>
                </a:solidFill>
              </a:rPr>
              <a:t>(</a:t>
            </a:r>
            <a:r>
              <a:rPr lang="ru-RU" sz="2400" i="1" dirty="0">
                <a:solidFill>
                  <a:srgbClr val="0063A1"/>
                </a:solidFill>
              </a:rPr>
              <a:t>см. </a:t>
            </a:r>
            <a:r>
              <a:rPr lang="ru-RU" sz="2400" i="1" dirty="0" smtClean="0">
                <a:solidFill>
                  <a:srgbClr val="0063A1"/>
                </a:solidFill>
              </a:rPr>
              <a:t>письмо Минэкономразвития </a:t>
            </a:r>
            <a:r>
              <a:rPr lang="ru-RU" sz="2400" i="1" dirty="0">
                <a:solidFill>
                  <a:srgbClr val="0063A1"/>
                </a:solidFill>
              </a:rPr>
              <a:t>России от 17.08.2016 </a:t>
            </a:r>
            <a:r>
              <a:rPr lang="ru-RU" sz="2400" i="1" dirty="0" smtClean="0">
                <a:solidFill>
                  <a:srgbClr val="0063A1"/>
                </a:solidFill>
              </a:rPr>
              <a:t>№ Д28и-2118)</a:t>
            </a:r>
            <a:endParaRPr lang="ru-RU" sz="2400" i="1" dirty="0">
              <a:solidFill>
                <a:srgbClr val="0063A1"/>
              </a:solidFill>
            </a:endParaRPr>
          </a:p>
          <a:p>
            <a:endParaRPr lang="ru-RU" sz="2400" i="1" dirty="0">
              <a:solidFill>
                <a:srgbClr val="0063A1"/>
              </a:solidFill>
            </a:endParaRPr>
          </a:p>
        </p:txBody>
      </p:sp>
      <p:sp>
        <p:nvSpPr>
          <p:cNvPr id="4" name="object 17"/>
          <p:cNvSpPr txBox="1"/>
          <p:nvPr/>
        </p:nvSpPr>
        <p:spPr>
          <a:xfrm>
            <a:off x="165100" y="5621233"/>
            <a:ext cx="564515" cy="851389"/>
          </a:xfrm>
          <a:prstGeom prst="rect">
            <a:avLst/>
          </a:prstGeom>
          <a:solidFill>
            <a:srgbClr val="CE171E"/>
          </a:solidFill>
        </p:spPr>
        <p:txBody>
          <a:bodyPr vert="horz" wrap="square" lIns="0" tIns="108000" rIns="0" bIns="0" rtlCol="0">
            <a:noAutofit/>
          </a:bodyPr>
          <a:lstStyle/>
          <a:p>
            <a:pPr algn="ctr">
              <a:lnSpc>
                <a:spcPct val="100000"/>
              </a:lnSpc>
              <a:spcBef>
                <a:spcPts val="1610"/>
              </a:spcBef>
            </a:pPr>
            <a:r>
              <a:rPr sz="3600" b="1" dirty="0">
                <a:solidFill>
                  <a:srgbClr val="FFFFFF"/>
                </a:solidFill>
                <a:latin typeface="PTSansPro-CaptionBold"/>
                <a:cs typeface="PTSansPro-CaptionBold"/>
              </a:rPr>
              <a:t>!</a:t>
            </a:r>
            <a:endParaRPr sz="3600" dirty="0">
              <a:latin typeface="PTSansPro-CaptionBold"/>
              <a:cs typeface="PTSansPro-CaptionBold"/>
            </a:endParaRPr>
          </a:p>
        </p:txBody>
      </p:sp>
    </p:spTree>
    <p:extLst>
      <p:ext uri="{BB962C8B-B14F-4D97-AF65-F5344CB8AC3E}">
        <p14:creationId xmlns:p14="http://schemas.microsoft.com/office/powerpoint/2010/main" val="4227040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a:xfrm>
            <a:off x="1765300" y="592953"/>
            <a:ext cx="8498521" cy="522409"/>
          </a:xfrm>
          <a:prstGeom prst="rect">
            <a:avLst/>
          </a:prstGeom>
        </p:spPr>
        <p:txBody>
          <a:bodyPr/>
          <a:lstStyle/>
          <a:p>
            <a:r>
              <a:rPr lang="ru-RU" dirty="0" smtClean="0"/>
              <a:t>Основные изменения в сфере закупок</a:t>
            </a:r>
            <a:endParaRPr dirty="0"/>
          </a:p>
        </p:txBody>
      </p:sp>
      <p:sp>
        <p:nvSpPr>
          <p:cNvPr id="78" name="Shape 78"/>
          <p:cNvSpPr>
            <a:spLocks noGrp="1"/>
          </p:cNvSpPr>
          <p:nvPr>
            <p:ph type="body" idx="4294967295"/>
          </p:nvPr>
        </p:nvSpPr>
        <p:spPr>
          <a:xfrm>
            <a:off x="378148" y="1550478"/>
            <a:ext cx="10051851" cy="5033427"/>
          </a:xfrm>
          <a:prstGeom prst="rect">
            <a:avLst/>
          </a:prstGeom>
        </p:spPr>
        <p:txBody>
          <a:bodyPr/>
          <a:lstStyle/>
          <a:p>
            <a:pPr marL="372745" marR="201929" indent="-360045">
              <a:spcBef>
                <a:spcPts val="800"/>
              </a:spcBef>
              <a:buClr>
                <a:srgbClr val="006384"/>
              </a:buClr>
              <a:buFont typeface="Helvetica"/>
              <a:buChar char="❒"/>
              <a:tabLst>
                <a:tab pos="368300" algn="l"/>
              </a:tabLst>
              <a:defRPr sz="2000" b="1">
                <a:solidFill>
                  <a:srgbClr val="006384"/>
                </a:solidFill>
                <a:latin typeface="Arial"/>
                <a:ea typeface="Arial"/>
                <a:cs typeface="Arial"/>
                <a:sym typeface="Arial"/>
              </a:defRPr>
            </a:pPr>
            <a:r>
              <a:rPr lang="ru-RU" sz="2200" dirty="0"/>
              <a:t>Унитарные предприятия переходят на Закон № 44-ФЗ </a:t>
            </a:r>
            <a:r>
              <a:rPr lang="ru-RU" sz="2200" dirty="0">
                <a:solidFill>
                  <a:srgbClr val="000000"/>
                </a:solidFill>
              </a:rPr>
              <a:t>и их закупки </a:t>
            </a:r>
            <a:r>
              <a:rPr lang="ru-RU" sz="2200" dirty="0" smtClean="0">
                <a:solidFill>
                  <a:srgbClr val="000000"/>
                </a:solidFill>
              </a:rPr>
              <a:t>могут </a:t>
            </a:r>
            <a:r>
              <a:rPr lang="ru-RU" sz="2200" dirty="0">
                <a:solidFill>
                  <a:srgbClr val="000000"/>
                </a:solidFill>
              </a:rPr>
              <a:t>быть централизованы (с </a:t>
            </a:r>
            <a:r>
              <a:rPr lang="ru-RU" sz="2200" dirty="0" smtClean="0">
                <a:solidFill>
                  <a:srgbClr val="000000"/>
                </a:solidFill>
              </a:rPr>
              <a:t>01.01.2017)</a:t>
            </a:r>
          </a:p>
          <a:p>
            <a:pPr marL="372745" marR="201929" indent="-360045">
              <a:spcBef>
                <a:spcPts val="800"/>
              </a:spcBef>
              <a:buClr>
                <a:srgbClr val="006384"/>
              </a:buClr>
              <a:buFont typeface="Helvetica"/>
              <a:buChar char="❒"/>
              <a:tabLst>
                <a:tab pos="368300" algn="l"/>
              </a:tabLst>
              <a:defRPr sz="2000" b="1">
                <a:solidFill>
                  <a:srgbClr val="006384"/>
                </a:solidFill>
                <a:latin typeface="Arial"/>
                <a:ea typeface="Arial"/>
                <a:cs typeface="Arial"/>
                <a:sym typeface="Arial"/>
              </a:defRPr>
            </a:pPr>
            <a:r>
              <a:rPr lang="ru-RU" sz="2200" dirty="0" smtClean="0"/>
              <a:t>Планирование по новым правилам </a:t>
            </a:r>
            <a:r>
              <a:rPr lang="ru-RU" sz="2200" dirty="0" smtClean="0">
                <a:solidFill>
                  <a:srgbClr val="000000"/>
                </a:solidFill>
              </a:rPr>
              <a:t>(начиная </a:t>
            </a:r>
            <a:r>
              <a:rPr lang="ru-RU" sz="2200" dirty="0">
                <a:solidFill>
                  <a:srgbClr val="000000"/>
                </a:solidFill>
              </a:rPr>
              <a:t>с планов </a:t>
            </a:r>
            <a:r>
              <a:rPr lang="ru-RU" sz="2200" dirty="0" smtClean="0">
                <a:solidFill>
                  <a:srgbClr val="000000"/>
                </a:solidFill>
              </a:rPr>
              <a:t/>
            </a:r>
            <a:br>
              <a:rPr lang="ru-RU" sz="2200" dirty="0" smtClean="0">
                <a:solidFill>
                  <a:srgbClr val="000000"/>
                </a:solidFill>
              </a:rPr>
            </a:br>
            <a:r>
              <a:rPr lang="ru-RU" sz="2200" dirty="0" smtClean="0">
                <a:solidFill>
                  <a:srgbClr val="000000"/>
                </a:solidFill>
              </a:rPr>
              <a:t>на </a:t>
            </a:r>
            <a:r>
              <a:rPr lang="ru-RU" sz="2200" dirty="0">
                <a:solidFill>
                  <a:srgbClr val="000000"/>
                </a:solidFill>
              </a:rPr>
              <a:t>2017 год</a:t>
            </a:r>
            <a:r>
              <a:rPr lang="ru-RU" sz="2200" dirty="0" smtClean="0">
                <a:solidFill>
                  <a:srgbClr val="000000"/>
                </a:solidFill>
              </a:rPr>
              <a:t>)</a:t>
            </a:r>
          </a:p>
          <a:p>
            <a:pPr marL="372745" marR="201929" indent="-360045">
              <a:spcBef>
                <a:spcPts val="800"/>
              </a:spcBef>
              <a:buClr>
                <a:srgbClr val="006384"/>
              </a:buClr>
              <a:buFont typeface="Helvetica"/>
              <a:buChar char="❒"/>
              <a:tabLst>
                <a:tab pos="368300" algn="l"/>
              </a:tabLst>
              <a:defRPr sz="2000" b="1">
                <a:solidFill>
                  <a:srgbClr val="006384"/>
                </a:solidFill>
                <a:latin typeface="Arial"/>
                <a:ea typeface="Arial"/>
                <a:cs typeface="Arial"/>
                <a:sym typeface="Arial"/>
              </a:defRPr>
            </a:pPr>
            <a:r>
              <a:rPr lang="ru-RU" sz="2200" dirty="0" err="1"/>
              <a:t>Импортозамещение</a:t>
            </a:r>
            <a:r>
              <a:rPr lang="ru-RU" sz="2200" dirty="0"/>
              <a:t> по продуктам питания</a:t>
            </a:r>
            <a:r>
              <a:rPr lang="ru-RU" sz="2200" dirty="0" smtClean="0"/>
              <a:t>, а также радиоэлектронной продукции, </a:t>
            </a:r>
            <a:r>
              <a:rPr lang="ru-RU" sz="2200" dirty="0" smtClean="0">
                <a:solidFill>
                  <a:srgbClr val="000000"/>
                </a:solidFill>
              </a:rPr>
              <a:t>«</a:t>
            </a:r>
            <a:r>
              <a:rPr lang="ru-RU" sz="2200" dirty="0">
                <a:solidFill>
                  <a:srgbClr val="000000"/>
                </a:solidFill>
              </a:rPr>
              <a:t>третий лишний» (ППРФ № 832 от </a:t>
            </a:r>
            <a:r>
              <a:rPr lang="ru-RU" sz="2200" dirty="0" smtClean="0">
                <a:solidFill>
                  <a:srgbClr val="000000"/>
                </a:solidFill>
              </a:rPr>
              <a:t>22.08.2016, ППРФ № 968 от 26.09.2016 )</a:t>
            </a:r>
            <a:endParaRPr lang="ru-RU" sz="2200" dirty="0" smtClean="0"/>
          </a:p>
          <a:p>
            <a:pPr marL="372745" marR="201929" indent="-360045">
              <a:spcBef>
                <a:spcPts val="800"/>
              </a:spcBef>
              <a:buClr>
                <a:srgbClr val="006384"/>
              </a:buClr>
              <a:buFont typeface="Helvetica"/>
              <a:buChar char="❒"/>
              <a:tabLst>
                <a:tab pos="368300" algn="l"/>
              </a:tabLst>
              <a:defRPr sz="2000" b="1">
                <a:solidFill>
                  <a:srgbClr val="006384"/>
                </a:solidFill>
                <a:latin typeface="Arial"/>
                <a:ea typeface="Arial"/>
                <a:cs typeface="Arial"/>
                <a:sym typeface="Arial"/>
              </a:defRPr>
            </a:pPr>
            <a:r>
              <a:rPr lang="ru-RU" sz="2200" dirty="0" smtClean="0"/>
              <a:t>Заказчик </a:t>
            </a:r>
            <a:r>
              <a:rPr lang="ru-RU" sz="2200" dirty="0"/>
              <a:t>обязан отказаться в одностороннем порядке от контракта, если в ходе исполнения контракта узнает, что в заявке контрагента была недостоверная информация </a:t>
            </a:r>
            <a:r>
              <a:rPr lang="ru-RU" sz="2200" dirty="0">
                <a:solidFill>
                  <a:schemeClr val="tx1"/>
                </a:solidFill>
              </a:rPr>
              <a:t>(с 01.09.2016</a:t>
            </a:r>
            <a:r>
              <a:rPr lang="ru-RU" sz="2200" dirty="0" smtClean="0">
                <a:solidFill>
                  <a:schemeClr val="tx1"/>
                </a:solidFill>
              </a:rPr>
              <a:t>)</a:t>
            </a:r>
          </a:p>
          <a:p>
            <a:pPr marL="372745" marR="201929" indent="-360045">
              <a:spcBef>
                <a:spcPts val="800"/>
              </a:spcBef>
              <a:buClr>
                <a:srgbClr val="006384"/>
              </a:buClr>
              <a:buFont typeface="Helvetica"/>
              <a:buChar char="❒"/>
              <a:tabLst>
                <a:tab pos="368300" algn="l"/>
              </a:tabLst>
              <a:defRPr sz="2000" b="1">
                <a:solidFill>
                  <a:srgbClr val="006384"/>
                </a:solidFill>
                <a:latin typeface="Arial"/>
                <a:ea typeface="Arial"/>
                <a:cs typeface="Arial"/>
                <a:sym typeface="Arial"/>
              </a:defRPr>
            </a:pPr>
            <a:r>
              <a:rPr lang="ru-RU" sz="2200" dirty="0"/>
              <a:t>СПИК (или региональный аналог) </a:t>
            </a:r>
            <a:r>
              <a:rPr lang="ru-RU" sz="2200" dirty="0">
                <a:solidFill>
                  <a:srgbClr val="000000"/>
                </a:solidFill>
              </a:rPr>
              <a:t>дает право стать единственным поставщиком (ст.111.3 и 111.4 с 01.09.2016) </a:t>
            </a:r>
            <a:endParaRPr lang="ru-RU" sz="2200" dirty="0"/>
          </a:p>
          <a:p>
            <a:pPr marL="12700" marR="201929">
              <a:spcBef>
                <a:spcPts val="800"/>
              </a:spcBef>
              <a:buClr>
                <a:srgbClr val="006384"/>
              </a:buClr>
              <a:tabLst>
                <a:tab pos="368300" algn="l"/>
              </a:tabLst>
              <a:defRPr sz="2000" b="1">
                <a:solidFill>
                  <a:srgbClr val="006384"/>
                </a:solidFill>
                <a:latin typeface="Arial"/>
                <a:ea typeface="Arial"/>
                <a:cs typeface="Arial"/>
                <a:sym typeface="Arial"/>
              </a:defRPr>
            </a:pPr>
            <a:endParaRPr lang="ru-RU" sz="2200" dirty="0" smtClean="0">
              <a:solidFill>
                <a:schemeClr val="tx1"/>
              </a:solidFill>
            </a:endParaRPr>
          </a:p>
        </p:txBody>
      </p:sp>
    </p:spTree>
    <p:extLst>
      <p:ext uri="{BB962C8B-B14F-4D97-AF65-F5344CB8AC3E}">
        <p14:creationId xmlns:p14="http://schemas.microsoft.com/office/powerpoint/2010/main" val="1122734024"/>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 name="Shape 356"/>
          <p:cNvSpPr>
            <a:spLocks noGrp="1"/>
          </p:cNvSpPr>
          <p:nvPr>
            <p:ph type="sldNum" sz="quarter" idx="4294967295"/>
          </p:nvPr>
        </p:nvSpPr>
        <p:spPr>
          <a:xfrm>
            <a:off x="9931895" y="7153725"/>
            <a:ext cx="205389" cy="216082"/>
          </a:xfrm>
          <a:prstGeom prst="rect">
            <a:avLst/>
          </a:prstGeom>
          <a:extLst>
            <a:ext uri="{C572A759-6A51-4108-AA02-DFA0A04FC94B}">
              <ma14:wrappingTextBoxFlag xmlns:ma14="http://schemas.microsoft.com/office/mac/drawingml/2011/main" xmlns="" val="1"/>
            </a:ext>
          </a:extLst>
        </p:spPr>
        <p:txBody>
          <a:bodyPr/>
          <a:lstStyle/>
          <a:p>
            <a:endParaRPr dirty="0"/>
          </a:p>
        </p:txBody>
      </p:sp>
      <p:sp>
        <p:nvSpPr>
          <p:cNvPr id="357" name="Shape 357"/>
          <p:cNvSpPr>
            <a:spLocks noGrp="1"/>
          </p:cNvSpPr>
          <p:nvPr>
            <p:ph type="title"/>
          </p:nvPr>
        </p:nvSpPr>
        <p:spPr>
          <a:xfrm>
            <a:off x="1746299" y="331500"/>
            <a:ext cx="8498522" cy="861774"/>
          </a:xfrm>
          <a:prstGeom prst="rect">
            <a:avLst/>
          </a:prstGeom>
        </p:spPr>
        <p:txBody>
          <a:bodyPr/>
          <a:lstStyle/>
          <a:p>
            <a:r>
              <a:rPr sz="2800" dirty="0" err="1"/>
              <a:t>Обязательное</a:t>
            </a:r>
            <a:r>
              <a:rPr sz="2800" dirty="0"/>
              <a:t> </a:t>
            </a:r>
            <a:r>
              <a:rPr sz="2800" dirty="0" err="1"/>
              <a:t>использование</a:t>
            </a:r>
            <a:r>
              <a:rPr sz="2800" dirty="0"/>
              <a:t> </a:t>
            </a:r>
            <a:r>
              <a:rPr sz="2800" dirty="0" err="1"/>
              <a:t>стандартных</a:t>
            </a:r>
            <a:r>
              <a:rPr sz="2800" dirty="0"/>
              <a:t> </a:t>
            </a:r>
            <a:r>
              <a:rPr sz="2800" dirty="0" err="1"/>
              <a:t>показателей</a:t>
            </a:r>
            <a:r>
              <a:rPr sz="2800" dirty="0"/>
              <a:t>, </a:t>
            </a:r>
            <a:r>
              <a:rPr sz="2800" dirty="0" err="1" smtClean="0"/>
              <a:t>единиц</a:t>
            </a:r>
            <a:r>
              <a:rPr sz="2800" dirty="0" smtClean="0"/>
              <a:t> </a:t>
            </a:r>
            <a:r>
              <a:rPr sz="2800" dirty="0" err="1"/>
              <a:t>измерения</a:t>
            </a:r>
            <a:endParaRPr sz="2800" dirty="0"/>
          </a:p>
        </p:txBody>
      </p:sp>
      <p:graphicFrame>
        <p:nvGraphicFramePr>
          <p:cNvPr id="358" name="Table 358"/>
          <p:cNvGraphicFramePr/>
          <p:nvPr>
            <p:extLst>
              <p:ext uri="{D42A27DB-BD31-4B8C-83A1-F6EECF244321}">
                <p14:modId xmlns:p14="http://schemas.microsoft.com/office/powerpoint/2010/main" val="1678640414"/>
              </p:ext>
            </p:extLst>
          </p:nvPr>
        </p:nvGraphicFramePr>
        <p:xfrm>
          <a:off x="1030828" y="2075905"/>
          <a:ext cx="8424936" cy="598892"/>
        </p:xfrm>
        <a:graphic>
          <a:graphicData uri="http://schemas.openxmlformats.org/drawingml/2006/table">
            <a:tbl>
              <a:tblPr/>
              <a:tblGrid>
                <a:gridCol w="390560"/>
                <a:gridCol w="2106234"/>
                <a:gridCol w="3752165"/>
                <a:gridCol w="2175977"/>
              </a:tblGrid>
              <a:tr h="598892">
                <a:tc>
                  <a:txBody>
                    <a:bodyPr/>
                    <a:lstStyle/>
                    <a:p>
                      <a:pPr algn="l">
                        <a:defRPr sz="1800"/>
                      </a:pPr>
                      <a:endParaRPr sz="1800" dirty="0">
                        <a:sym typeface="Calibri"/>
                      </a:endParaRPr>
                    </a:p>
                  </a:txBody>
                  <a:tcPr marL="0" marR="0" marT="0" marB="0" anchor="ctr" horzOverflow="overflow">
                    <a:lnL w="12700">
                      <a:miter lim="400000"/>
                    </a:lnL>
                    <a:lnR w="12700">
                      <a:miter lim="400000"/>
                    </a:lnR>
                    <a:lnT w="12700">
                      <a:miter lim="400000"/>
                    </a:lnT>
                    <a:lnB w="12700">
                      <a:miter lim="400000"/>
                    </a:lnB>
                    <a:solidFill>
                      <a:srgbClr val="C6D9F1"/>
                    </a:solidFill>
                  </a:tcPr>
                </a:tc>
                <a:tc>
                  <a:txBody>
                    <a:bodyPr/>
                    <a:lstStyle/>
                    <a:p>
                      <a:pPr algn="l">
                        <a:defRPr sz="1800"/>
                      </a:pPr>
                      <a:r>
                        <a:rPr sz="1800" dirty="0">
                          <a:sym typeface="Calibri"/>
                        </a:rPr>
                        <a:t>     </a:t>
                      </a:r>
                      <a:r>
                        <a:rPr sz="1800" dirty="0" err="1">
                          <a:sym typeface="Calibri"/>
                        </a:rPr>
                        <a:t>Вата</a:t>
                      </a:r>
                      <a:r>
                        <a:rPr sz="1800" dirty="0">
                          <a:sym typeface="Calibri"/>
                        </a:rPr>
                        <a:t> </a:t>
                      </a:r>
                      <a:r>
                        <a:rPr sz="1800" dirty="0" err="1">
                          <a:sym typeface="Calibri"/>
                        </a:rPr>
                        <a:t>минеральная</a:t>
                      </a:r>
                      <a:endParaRPr sz="1800" dirty="0">
                        <a:sym typeface="Calibri"/>
                      </a:endParaRPr>
                    </a:p>
                  </a:txBody>
                  <a:tcPr marL="0" marR="0" marT="0" marB="0" anchor="ctr" horzOverflow="overflow">
                    <a:lnL w="12700">
                      <a:miter lim="400000"/>
                    </a:lnL>
                    <a:lnR w="12700">
                      <a:miter lim="400000"/>
                    </a:lnR>
                    <a:lnT w="12700">
                      <a:miter lim="400000"/>
                    </a:lnT>
                    <a:lnB w="12700">
                      <a:miter lim="400000"/>
                    </a:lnB>
                    <a:solidFill>
                      <a:srgbClr val="C6D9F1"/>
                    </a:solidFill>
                  </a:tcPr>
                </a:tc>
                <a:tc>
                  <a:txBody>
                    <a:bodyPr/>
                    <a:lstStyle/>
                    <a:p>
                      <a:pPr algn="ctr">
                        <a:defRPr sz="1800">
                          <a:sym typeface="Calibri"/>
                        </a:defRPr>
                      </a:pPr>
                      <a:r>
                        <a:rPr sz="1800" dirty="0" err="1"/>
                        <a:t>Средняя</a:t>
                      </a:r>
                      <a:r>
                        <a:rPr sz="1800" dirty="0"/>
                        <a:t> </a:t>
                      </a:r>
                      <a:r>
                        <a:rPr sz="1800" b="1" dirty="0" err="1"/>
                        <a:t>плотность</a:t>
                      </a:r>
                      <a:endParaRPr sz="1800" b="1" dirty="0"/>
                    </a:p>
                  </a:txBody>
                  <a:tcPr marL="0" marR="0" marT="0" marB="0" anchor="ctr" horzOverflow="overflow">
                    <a:lnL w="12700">
                      <a:miter lim="400000"/>
                    </a:lnL>
                    <a:lnR w="12700">
                      <a:miter lim="400000"/>
                    </a:lnR>
                    <a:lnT w="12700">
                      <a:miter lim="400000"/>
                    </a:lnT>
                    <a:lnB w="12700">
                      <a:miter lim="400000"/>
                    </a:lnB>
                    <a:solidFill>
                      <a:srgbClr val="C6D9F1"/>
                    </a:solidFill>
                  </a:tcPr>
                </a:tc>
                <a:tc>
                  <a:txBody>
                    <a:bodyPr/>
                    <a:lstStyle/>
                    <a:p>
                      <a:pPr algn="ctr">
                        <a:defRPr sz="1800" b="1">
                          <a:sym typeface="Calibri"/>
                        </a:defRPr>
                      </a:pPr>
                      <a:r>
                        <a:rPr sz="1800" dirty="0" err="1"/>
                        <a:t>не</a:t>
                      </a:r>
                      <a:r>
                        <a:rPr sz="1800" dirty="0"/>
                        <a:t> </a:t>
                      </a:r>
                      <a:r>
                        <a:rPr sz="1800" dirty="0" err="1"/>
                        <a:t>менее</a:t>
                      </a:r>
                      <a:r>
                        <a:rPr sz="1800" dirty="0"/>
                        <a:t> 36 </a:t>
                      </a:r>
                      <a:r>
                        <a:rPr sz="1800" u="sng" dirty="0" err="1"/>
                        <a:t>кг</a:t>
                      </a:r>
                      <a:r>
                        <a:rPr sz="1800" u="sng" dirty="0"/>
                        <a:t>/см</a:t>
                      </a:r>
                      <a:r>
                        <a:rPr sz="1800" u="sng" baseline="30000" dirty="0"/>
                        <a:t>2</a:t>
                      </a:r>
                    </a:p>
                  </a:txBody>
                  <a:tcPr marL="0" marR="0" marT="0" marB="0" anchor="ctr" horzOverflow="overflow">
                    <a:lnL w="12700">
                      <a:miter lim="400000"/>
                    </a:lnL>
                    <a:lnR w="12700">
                      <a:miter lim="400000"/>
                    </a:lnR>
                    <a:lnT w="12700">
                      <a:miter lim="400000"/>
                    </a:lnT>
                    <a:lnB w="12700">
                      <a:miter lim="400000"/>
                    </a:lnB>
                    <a:solidFill>
                      <a:srgbClr val="C6D9F1"/>
                    </a:solidFill>
                  </a:tcPr>
                </a:tc>
              </a:tr>
            </a:tbl>
          </a:graphicData>
        </a:graphic>
      </p:graphicFrame>
      <p:graphicFrame>
        <p:nvGraphicFramePr>
          <p:cNvPr id="359" name="Table 359"/>
          <p:cNvGraphicFramePr/>
          <p:nvPr>
            <p:extLst>
              <p:ext uri="{D42A27DB-BD31-4B8C-83A1-F6EECF244321}">
                <p14:modId xmlns:p14="http://schemas.microsoft.com/office/powerpoint/2010/main" val="582435756"/>
              </p:ext>
            </p:extLst>
          </p:nvPr>
        </p:nvGraphicFramePr>
        <p:xfrm>
          <a:off x="1008216" y="3130629"/>
          <a:ext cx="8453285" cy="1473400"/>
        </p:xfrm>
        <a:graphic>
          <a:graphicData uri="http://schemas.openxmlformats.org/drawingml/2006/table">
            <a:tbl>
              <a:tblPr/>
              <a:tblGrid>
                <a:gridCol w="2118087"/>
                <a:gridCol w="2619020"/>
                <a:gridCol w="1964266"/>
                <a:gridCol w="1751912"/>
              </a:tblGrid>
              <a:tr h="472449">
                <a:tc>
                  <a:txBody>
                    <a:bodyPr/>
                    <a:lstStyle/>
                    <a:p>
                      <a:pPr algn="ctr">
                        <a:defRPr sz="1800"/>
                      </a:pPr>
                      <a:r>
                        <a:rPr sz="1800" dirty="0" err="1">
                          <a:sym typeface="Calibri"/>
                        </a:rPr>
                        <a:t>Наименование</a:t>
                      </a:r>
                      <a:endParaRPr sz="1800" dirty="0">
                        <a:sym typeface="Calibri"/>
                      </a:endParaRPr>
                    </a:p>
                  </a:txBody>
                  <a:tcPr marL="0" marR="0" marT="0" marB="0" anchor="ctr" horzOverflow="overflow">
                    <a:lnL w="12700">
                      <a:miter lim="400000"/>
                    </a:lnL>
                    <a:lnR w="12700">
                      <a:miter lim="400000"/>
                    </a:lnR>
                    <a:lnT w="12700">
                      <a:miter lim="400000"/>
                    </a:lnT>
                    <a:lnB w="12700">
                      <a:miter lim="400000"/>
                    </a:lnB>
                    <a:solidFill>
                      <a:srgbClr val="D9D9D9"/>
                    </a:solidFill>
                  </a:tcPr>
                </a:tc>
                <a:tc>
                  <a:txBody>
                    <a:bodyPr/>
                    <a:lstStyle/>
                    <a:p>
                      <a:pPr algn="ctr">
                        <a:defRPr sz="1800"/>
                      </a:pPr>
                      <a:r>
                        <a:rPr sz="1800" dirty="0" err="1">
                          <a:sym typeface="Calibri"/>
                        </a:rPr>
                        <a:t>Наименование</a:t>
                      </a:r>
                      <a:endParaRPr sz="1800" dirty="0">
                        <a:sym typeface="Calibri"/>
                      </a:endParaRPr>
                    </a:p>
                  </a:txBody>
                  <a:tcPr marL="0" marR="0" marT="0" marB="0" anchor="ctr" horzOverflow="overflow">
                    <a:lnL w="12700">
                      <a:miter lim="400000"/>
                    </a:lnL>
                    <a:lnR w="12700">
                      <a:miter lim="400000"/>
                    </a:lnR>
                    <a:lnT w="12700">
                      <a:miter lim="400000"/>
                    </a:lnT>
                    <a:lnB w="12700">
                      <a:miter lim="400000"/>
                    </a:lnB>
                    <a:solidFill>
                      <a:srgbClr val="D9D9D9"/>
                    </a:solidFill>
                  </a:tcPr>
                </a:tc>
                <a:tc gridSpan="2">
                  <a:txBody>
                    <a:bodyPr/>
                    <a:lstStyle/>
                    <a:p>
                      <a:pPr algn="ctr">
                        <a:defRPr sz="1800"/>
                      </a:pPr>
                      <a:r>
                        <a:rPr sz="1800" b="1" dirty="0" err="1">
                          <a:sym typeface="Calibri"/>
                        </a:rPr>
                        <a:t>Обозначение</a:t>
                      </a:r>
                      <a:endParaRPr sz="1800" b="1" dirty="0">
                        <a:sym typeface="Calibri"/>
                      </a:endParaRPr>
                    </a:p>
                  </a:txBody>
                  <a:tcPr marL="0" marR="0" marT="0" marB="0" anchor="ctr" horzOverflow="overflow">
                    <a:lnL w="12700">
                      <a:miter lim="400000"/>
                    </a:lnL>
                    <a:lnR w="12700">
                      <a:miter lim="400000"/>
                    </a:lnR>
                    <a:lnT w="12700">
                      <a:miter lim="400000"/>
                    </a:lnT>
                    <a:lnB w="12700">
                      <a:miter lim="400000"/>
                    </a:lnB>
                    <a:solidFill>
                      <a:srgbClr val="D9D9D9"/>
                    </a:solidFill>
                  </a:tcPr>
                </a:tc>
                <a:tc hMerge="1">
                  <a:txBody>
                    <a:bodyPr/>
                    <a:lstStyle/>
                    <a:p>
                      <a:endParaRPr lang="ru-RU"/>
                    </a:p>
                  </a:txBody>
                  <a:tcPr/>
                </a:tc>
              </a:tr>
              <a:tr h="400380">
                <a:tc>
                  <a:txBody>
                    <a:bodyPr/>
                    <a:lstStyle/>
                    <a:p>
                      <a:pPr algn="ctr">
                        <a:defRPr sz="1800"/>
                      </a:pPr>
                      <a:r>
                        <a:rPr sz="1800">
                          <a:sym typeface="Calibri"/>
                        </a:rPr>
                        <a:t> </a:t>
                      </a:r>
                    </a:p>
                  </a:txBody>
                  <a:tcPr marL="0" marR="0" marT="0" marB="0" anchor="ctr" horzOverflow="overflow">
                    <a:lnL w="12700">
                      <a:miter lim="400000"/>
                    </a:lnL>
                    <a:lnR w="12700">
                      <a:miter lim="400000"/>
                    </a:lnR>
                    <a:lnT w="12700">
                      <a:miter lim="400000"/>
                    </a:lnT>
                    <a:lnB w="12700">
                      <a:miter lim="400000"/>
                    </a:lnB>
                    <a:solidFill>
                      <a:srgbClr val="D9D9D9"/>
                    </a:solidFill>
                  </a:tcPr>
                </a:tc>
                <a:tc>
                  <a:txBody>
                    <a:bodyPr/>
                    <a:lstStyle/>
                    <a:p>
                      <a:pPr algn="l">
                        <a:defRPr sz="1800"/>
                      </a:pPr>
                      <a:r>
                        <a:rPr sz="1800" dirty="0">
                          <a:sym typeface="Calibri"/>
                        </a:rPr>
                        <a:t> </a:t>
                      </a:r>
                    </a:p>
                  </a:txBody>
                  <a:tcPr marL="0" marR="0" marT="0" marB="0" anchor="ctr" horzOverflow="overflow">
                    <a:lnL w="12700">
                      <a:miter lim="400000"/>
                    </a:lnL>
                    <a:lnR w="12700">
                      <a:miter lim="400000"/>
                    </a:lnR>
                    <a:lnT w="12700">
                      <a:miter lim="400000"/>
                    </a:lnT>
                    <a:lnB w="12700">
                      <a:miter lim="400000"/>
                    </a:lnB>
                    <a:solidFill>
                      <a:srgbClr val="D9D9D9"/>
                    </a:solidFill>
                  </a:tcPr>
                </a:tc>
                <a:tc>
                  <a:txBody>
                    <a:bodyPr/>
                    <a:lstStyle/>
                    <a:p>
                      <a:pPr algn="ctr">
                        <a:defRPr sz="1800"/>
                      </a:pPr>
                      <a:r>
                        <a:rPr sz="1800" dirty="0" err="1">
                          <a:sym typeface="Calibri"/>
                        </a:rPr>
                        <a:t>международное</a:t>
                      </a:r>
                      <a:endParaRPr sz="1800" dirty="0">
                        <a:sym typeface="Calibri"/>
                      </a:endParaRPr>
                    </a:p>
                  </a:txBody>
                  <a:tcPr marL="0" marR="0" marT="0" marB="0" anchor="ctr" horzOverflow="overflow">
                    <a:lnL w="12700">
                      <a:miter lim="400000"/>
                    </a:lnL>
                    <a:lnR w="12700">
                      <a:miter lim="400000"/>
                    </a:lnR>
                    <a:lnT w="12700">
                      <a:miter lim="400000"/>
                    </a:lnT>
                    <a:lnB w="12700">
                      <a:miter lim="400000"/>
                    </a:lnB>
                    <a:solidFill>
                      <a:srgbClr val="D9D9D9"/>
                    </a:solidFill>
                  </a:tcPr>
                </a:tc>
                <a:tc>
                  <a:txBody>
                    <a:bodyPr/>
                    <a:lstStyle/>
                    <a:p>
                      <a:pPr algn="ctr">
                        <a:defRPr sz="1800"/>
                      </a:pPr>
                      <a:r>
                        <a:rPr sz="1800" b="1" dirty="0" err="1">
                          <a:sym typeface="Calibri"/>
                        </a:rPr>
                        <a:t>русское</a:t>
                      </a:r>
                      <a:endParaRPr sz="1800" b="1" dirty="0">
                        <a:sym typeface="Calibri"/>
                      </a:endParaRPr>
                    </a:p>
                  </a:txBody>
                  <a:tcPr marL="0" marR="0" marT="0" marB="0" anchor="ctr" horzOverflow="overflow">
                    <a:lnL w="12700">
                      <a:miter lim="400000"/>
                    </a:lnL>
                    <a:lnR w="12700">
                      <a:miter lim="400000"/>
                    </a:lnR>
                    <a:lnT w="12700">
                      <a:miter lim="400000"/>
                    </a:lnT>
                    <a:lnB w="12700">
                      <a:miter lim="400000"/>
                    </a:lnB>
                    <a:solidFill>
                      <a:srgbClr val="D9D9D9"/>
                    </a:solidFill>
                  </a:tcPr>
                </a:tc>
              </a:tr>
              <a:tr h="600571">
                <a:tc>
                  <a:txBody>
                    <a:bodyPr/>
                    <a:lstStyle/>
                    <a:p>
                      <a:pPr algn="ctr">
                        <a:defRPr sz="1800"/>
                      </a:pPr>
                      <a:r>
                        <a:rPr sz="1800" b="1" dirty="0" err="1">
                          <a:sym typeface="Calibri"/>
                        </a:rPr>
                        <a:t>Плотность</a:t>
                      </a:r>
                      <a:endParaRPr sz="1800" b="1" dirty="0">
                        <a:sym typeface="Calibri"/>
                      </a:endParaRPr>
                    </a:p>
                  </a:txBody>
                  <a:tcPr marL="0" marR="0" marT="0" marB="0" anchor="ctr" horzOverflow="overflow">
                    <a:lnL w="12700">
                      <a:miter lim="400000"/>
                    </a:lnL>
                    <a:lnR w="12700">
                      <a:miter lim="400000"/>
                    </a:lnR>
                    <a:lnT w="12700">
                      <a:miter lim="400000"/>
                    </a:lnT>
                    <a:lnB w="12700">
                      <a:miter lim="400000"/>
                    </a:lnB>
                    <a:solidFill>
                      <a:srgbClr val="D9D9D9"/>
                    </a:solidFill>
                  </a:tcPr>
                </a:tc>
                <a:tc>
                  <a:txBody>
                    <a:bodyPr/>
                    <a:lstStyle/>
                    <a:p>
                      <a:pPr algn="ctr">
                        <a:defRPr sz="1800"/>
                      </a:pPr>
                      <a:r>
                        <a:rPr sz="1800">
                          <a:sym typeface="Calibri"/>
                        </a:rPr>
                        <a:t>килограмм на кубический метр</a:t>
                      </a:r>
                    </a:p>
                  </a:txBody>
                  <a:tcPr marL="0" marR="0" marT="0" marB="0" anchor="ctr" horzOverflow="overflow">
                    <a:lnL w="12700">
                      <a:miter lim="400000"/>
                    </a:lnL>
                    <a:lnR w="12700">
                      <a:miter lim="400000"/>
                    </a:lnR>
                    <a:lnT w="12700">
                      <a:miter lim="400000"/>
                    </a:lnT>
                    <a:lnB w="12700">
                      <a:miter lim="400000"/>
                    </a:lnB>
                    <a:solidFill>
                      <a:srgbClr val="D9D9D9"/>
                    </a:solidFill>
                  </a:tcPr>
                </a:tc>
                <a:tc>
                  <a:txBody>
                    <a:bodyPr/>
                    <a:lstStyle/>
                    <a:p>
                      <a:pPr algn="ctr">
                        <a:defRPr sz="1800" u="sng">
                          <a:sym typeface="Calibri"/>
                        </a:defRPr>
                      </a:pPr>
                      <a:r>
                        <a:rPr sz="1800" dirty="0"/>
                        <a:t>kg/m</a:t>
                      </a:r>
                      <a:r>
                        <a:rPr sz="1800" u="none" baseline="30000" dirty="0"/>
                        <a:t>3</a:t>
                      </a:r>
                    </a:p>
                  </a:txBody>
                  <a:tcPr marL="0" marR="0" marT="0" marB="0" anchor="ctr" horzOverflow="overflow">
                    <a:lnL w="12700">
                      <a:miter lim="400000"/>
                    </a:lnL>
                    <a:lnR w="12700">
                      <a:miter lim="400000"/>
                    </a:lnR>
                    <a:lnT w="12700">
                      <a:miter lim="400000"/>
                    </a:lnT>
                    <a:lnB w="12700">
                      <a:miter lim="400000"/>
                    </a:lnB>
                    <a:solidFill>
                      <a:srgbClr val="D9D9D9"/>
                    </a:solidFill>
                  </a:tcPr>
                </a:tc>
                <a:tc>
                  <a:txBody>
                    <a:bodyPr/>
                    <a:lstStyle/>
                    <a:p>
                      <a:pPr algn="ctr">
                        <a:defRPr sz="1800" b="1">
                          <a:sym typeface="Calibri"/>
                        </a:defRPr>
                      </a:pPr>
                      <a:r>
                        <a:rPr sz="1800" dirty="0" err="1"/>
                        <a:t>кг</a:t>
                      </a:r>
                      <a:r>
                        <a:rPr sz="1800" dirty="0"/>
                        <a:t>/м</a:t>
                      </a:r>
                      <a:r>
                        <a:rPr sz="1800" baseline="30000" dirty="0"/>
                        <a:t>3</a:t>
                      </a:r>
                    </a:p>
                  </a:txBody>
                  <a:tcPr marL="0" marR="0" marT="0" marB="0" anchor="ctr" horzOverflow="overflow">
                    <a:lnL w="12700">
                      <a:miter lim="400000"/>
                    </a:lnL>
                    <a:lnR w="12700">
                      <a:miter lim="400000"/>
                    </a:lnR>
                    <a:lnT w="12700">
                      <a:miter lim="400000"/>
                    </a:lnT>
                    <a:lnB w="12700">
                      <a:miter lim="400000"/>
                    </a:lnB>
                    <a:solidFill>
                      <a:srgbClr val="8EB4E3"/>
                    </a:solidFill>
                  </a:tcPr>
                </a:tc>
              </a:tr>
            </a:tbl>
          </a:graphicData>
        </a:graphic>
      </p:graphicFrame>
      <p:sp>
        <p:nvSpPr>
          <p:cNvPr id="360" name="Shape 360"/>
          <p:cNvSpPr/>
          <p:nvPr/>
        </p:nvSpPr>
        <p:spPr>
          <a:xfrm>
            <a:off x="139699" y="4695825"/>
            <a:ext cx="10553701" cy="1631216"/>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p>
            <a:pPr>
              <a:defRPr sz="2000">
                <a:latin typeface="Arial"/>
                <a:ea typeface="Arial"/>
                <a:cs typeface="Arial"/>
                <a:sym typeface="Arial"/>
              </a:defRPr>
            </a:pPr>
            <a:endParaRPr sz="2000" dirty="0">
              <a:latin typeface="Arial" panose="020B0604020202020204" pitchFamily="34" charset="0"/>
              <a:ea typeface="Arial"/>
              <a:cs typeface="Arial" panose="020B0604020202020204" pitchFamily="34" charset="0"/>
              <a:sym typeface="Arial"/>
            </a:endParaRPr>
          </a:p>
          <a:p>
            <a:pPr>
              <a:defRPr sz="2000">
                <a:solidFill>
                  <a:srgbClr val="C00000"/>
                </a:solidFill>
                <a:latin typeface="Tahoma"/>
                <a:ea typeface="Tahoma"/>
                <a:cs typeface="Tahoma"/>
                <a:sym typeface="Tahoma"/>
              </a:defRPr>
            </a:pPr>
            <a:r>
              <a:rPr sz="2000" dirty="0" err="1">
                <a:latin typeface="Arial" panose="020B0604020202020204" pitchFamily="34" charset="0"/>
                <a:cs typeface="Arial" panose="020B0604020202020204" pitchFamily="34" charset="0"/>
              </a:rPr>
              <a:t>Таким</a:t>
            </a:r>
            <a:r>
              <a:rPr sz="2000" dirty="0">
                <a:latin typeface="Arial" panose="020B0604020202020204" pitchFamily="34" charset="0"/>
                <a:cs typeface="Arial" panose="020B0604020202020204" pitchFamily="34" charset="0"/>
              </a:rPr>
              <a:t> </a:t>
            </a:r>
            <a:r>
              <a:rPr sz="2000" dirty="0" err="1">
                <a:latin typeface="Arial" panose="020B0604020202020204" pitchFamily="34" charset="0"/>
                <a:cs typeface="Arial" panose="020B0604020202020204" pitchFamily="34" charset="0"/>
              </a:rPr>
              <a:t>образом</a:t>
            </a:r>
            <a:r>
              <a:rPr sz="2000" dirty="0">
                <a:latin typeface="Arial" panose="020B0604020202020204" pitchFamily="34" charset="0"/>
                <a:cs typeface="Arial" panose="020B0604020202020204" pitchFamily="34" charset="0"/>
              </a:rPr>
              <a:t>, </a:t>
            </a:r>
            <a:r>
              <a:rPr sz="2000" dirty="0" err="1">
                <a:latin typeface="Arial" panose="020B0604020202020204" pitchFamily="34" charset="0"/>
                <a:cs typeface="Arial" panose="020B0604020202020204" pitchFamily="34" charset="0"/>
              </a:rPr>
              <a:t>Заказчиком</a:t>
            </a:r>
            <a:r>
              <a:rPr sz="2000" dirty="0">
                <a:latin typeface="Arial" panose="020B0604020202020204" pitchFamily="34" charset="0"/>
                <a:cs typeface="Arial" panose="020B0604020202020204" pitchFamily="34" charset="0"/>
              </a:rPr>
              <a:t> </a:t>
            </a:r>
            <a:r>
              <a:rPr sz="2000" dirty="0" err="1">
                <a:latin typeface="Arial" panose="020B0604020202020204" pitchFamily="34" charset="0"/>
                <a:cs typeface="Arial" panose="020B0604020202020204" pitchFamily="34" charset="0"/>
              </a:rPr>
              <a:t>использованы</a:t>
            </a:r>
            <a:r>
              <a:rPr sz="2000" dirty="0">
                <a:latin typeface="Arial" panose="020B0604020202020204" pitchFamily="34" charset="0"/>
                <a:cs typeface="Arial" panose="020B0604020202020204" pitchFamily="34" charset="0"/>
              </a:rPr>
              <a:t> </a:t>
            </a:r>
            <a:r>
              <a:rPr sz="2000" dirty="0" err="1">
                <a:latin typeface="Arial" panose="020B0604020202020204" pitchFamily="34" charset="0"/>
                <a:cs typeface="Arial" panose="020B0604020202020204" pitchFamily="34" charset="0"/>
              </a:rPr>
              <a:t>показатели</a:t>
            </a:r>
            <a:r>
              <a:rPr sz="2000" dirty="0">
                <a:latin typeface="Arial" panose="020B0604020202020204" pitchFamily="34" charset="0"/>
                <a:cs typeface="Arial" panose="020B0604020202020204" pitchFamily="34" charset="0"/>
              </a:rPr>
              <a:t>, </a:t>
            </a:r>
            <a:r>
              <a:rPr sz="2000" dirty="0" err="1">
                <a:latin typeface="Arial" panose="020B0604020202020204" pitchFamily="34" charset="0"/>
                <a:cs typeface="Arial" panose="020B0604020202020204" pitchFamily="34" charset="0"/>
              </a:rPr>
              <a:t>не</a:t>
            </a:r>
            <a:r>
              <a:rPr sz="2000" dirty="0">
                <a:latin typeface="Arial" panose="020B0604020202020204" pitchFamily="34" charset="0"/>
                <a:cs typeface="Arial" panose="020B0604020202020204" pitchFamily="34" charset="0"/>
              </a:rPr>
              <a:t> </a:t>
            </a:r>
            <a:r>
              <a:rPr sz="2000" dirty="0" err="1">
                <a:latin typeface="Arial" panose="020B0604020202020204" pitchFamily="34" charset="0"/>
                <a:cs typeface="Arial" panose="020B0604020202020204" pitchFamily="34" charset="0"/>
              </a:rPr>
              <a:t>соответствующие</a:t>
            </a:r>
            <a:r>
              <a:rPr sz="2000" dirty="0">
                <a:latin typeface="Arial" panose="020B0604020202020204" pitchFamily="34" charset="0"/>
                <a:cs typeface="Arial" panose="020B0604020202020204" pitchFamily="34" charset="0"/>
              </a:rPr>
              <a:t> ГОСТ.</a:t>
            </a:r>
            <a:endParaRPr sz="2000" dirty="0">
              <a:latin typeface="Arial" panose="020B0604020202020204" pitchFamily="34" charset="0"/>
              <a:ea typeface="Arial"/>
              <a:cs typeface="Arial" panose="020B0604020202020204" pitchFamily="34" charset="0"/>
              <a:sym typeface="Arial"/>
            </a:endParaRPr>
          </a:p>
          <a:p>
            <a:pPr>
              <a:defRPr sz="2000">
                <a:solidFill>
                  <a:srgbClr val="376092"/>
                </a:solidFill>
                <a:latin typeface="Tahoma"/>
                <a:ea typeface="Tahoma"/>
                <a:cs typeface="Tahoma"/>
                <a:sym typeface="Tahoma"/>
              </a:defRPr>
            </a:pPr>
            <a:endParaRPr sz="2000" dirty="0">
              <a:latin typeface="Arial" panose="020B0604020202020204" pitchFamily="34" charset="0"/>
              <a:ea typeface="Arial"/>
              <a:cs typeface="Arial" panose="020B0604020202020204" pitchFamily="34" charset="0"/>
              <a:sym typeface="Arial"/>
            </a:endParaRPr>
          </a:p>
          <a:p>
            <a:pPr>
              <a:defRPr sz="1600">
                <a:solidFill>
                  <a:srgbClr val="376092"/>
                </a:solidFill>
                <a:latin typeface="Tahoma"/>
                <a:ea typeface="Tahoma"/>
                <a:cs typeface="Tahoma"/>
                <a:sym typeface="Tahoma"/>
              </a:defRPr>
            </a:pPr>
            <a:r>
              <a:rPr sz="2000" i="1" dirty="0" smtClean="0">
                <a:latin typeface="Arial" panose="020B0604020202020204" pitchFamily="34" charset="0"/>
                <a:cs typeface="Arial" panose="020B0604020202020204" pitchFamily="34" charset="0"/>
              </a:rPr>
              <a:t>// </a:t>
            </a:r>
            <a:r>
              <a:rPr sz="2000" i="1" dirty="0" err="1">
                <a:latin typeface="Arial" panose="020B0604020202020204" pitchFamily="34" charset="0"/>
                <a:cs typeface="Arial" panose="020B0604020202020204" pitchFamily="34" charset="0"/>
              </a:rPr>
              <a:t>Решение</a:t>
            </a:r>
            <a:r>
              <a:rPr sz="2000" i="1" dirty="0">
                <a:latin typeface="Arial" panose="020B0604020202020204" pitchFamily="34" charset="0"/>
                <a:cs typeface="Arial" panose="020B0604020202020204" pitchFamily="34" charset="0"/>
              </a:rPr>
              <a:t> </a:t>
            </a:r>
            <a:r>
              <a:rPr sz="2000" i="1" dirty="0" err="1">
                <a:latin typeface="Arial" panose="020B0604020202020204" pitchFamily="34" charset="0"/>
                <a:cs typeface="Arial" panose="020B0604020202020204" pitchFamily="34" charset="0"/>
              </a:rPr>
              <a:t>Краснодарского</a:t>
            </a:r>
            <a:r>
              <a:rPr sz="2000" i="1" dirty="0">
                <a:latin typeface="Arial" panose="020B0604020202020204" pitchFamily="34" charset="0"/>
                <a:cs typeface="Arial" panose="020B0604020202020204" pitchFamily="34" charset="0"/>
              </a:rPr>
              <a:t> УФАС </a:t>
            </a:r>
            <a:r>
              <a:rPr sz="2000" i="1" dirty="0" err="1">
                <a:latin typeface="Arial" panose="020B0604020202020204" pitchFamily="34" charset="0"/>
                <a:cs typeface="Arial" panose="020B0604020202020204" pitchFamily="34" charset="0"/>
              </a:rPr>
              <a:t>от</a:t>
            </a:r>
            <a:r>
              <a:rPr sz="2000" i="1" dirty="0">
                <a:latin typeface="Arial" panose="020B0604020202020204" pitchFamily="34" charset="0"/>
                <a:cs typeface="Arial" panose="020B0604020202020204" pitchFamily="34" charset="0"/>
              </a:rPr>
              <a:t> 11 </a:t>
            </a:r>
            <a:r>
              <a:rPr sz="2000" i="1" dirty="0" err="1">
                <a:latin typeface="Arial" panose="020B0604020202020204" pitchFamily="34" charset="0"/>
                <a:cs typeface="Arial" panose="020B0604020202020204" pitchFamily="34" charset="0"/>
              </a:rPr>
              <a:t>августа</a:t>
            </a:r>
            <a:r>
              <a:rPr sz="2000" i="1" dirty="0">
                <a:latin typeface="Arial" panose="020B0604020202020204" pitchFamily="34" charset="0"/>
                <a:cs typeface="Arial" panose="020B0604020202020204" pitchFamily="34" charset="0"/>
              </a:rPr>
              <a:t> 2016 </a:t>
            </a:r>
            <a:r>
              <a:rPr sz="2000" i="1" dirty="0" err="1">
                <a:latin typeface="Arial" panose="020B0604020202020204" pitchFamily="34" charset="0"/>
                <a:cs typeface="Arial" panose="020B0604020202020204" pitchFamily="34" charset="0"/>
              </a:rPr>
              <a:t>года</a:t>
            </a:r>
            <a:r>
              <a:rPr sz="2000" i="1" dirty="0">
                <a:latin typeface="Arial" panose="020B0604020202020204" pitchFamily="34" charset="0"/>
                <a:cs typeface="Arial" panose="020B0604020202020204" pitchFamily="34" charset="0"/>
              </a:rPr>
              <a:t>, </a:t>
            </a:r>
            <a:r>
              <a:rPr sz="2000" i="1" dirty="0" err="1">
                <a:latin typeface="Arial" panose="020B0604020202020204" pitchFamily="34" charset="0"/>
                <a:cs typeface="Arial" panose="020B0604020202020204" pitchFamily="34" charset="0"/>
              </a:rPr>
              <a:t>закупка</a:t>
            </a:r>
            <a:r>
              <a:rPr sz="2000" i="1" dirty="0">
                <a:latin typeface="Arial" panose="020B0604020202020204" pitchFamily="34" charset="0"/>
                <a:cs typeface="Arial" panose="020B0604020202020204" pitchFamily="34" charset="0"/>
              </a:rPr>
              <a:t> №</a:t>
            </a:r>
            <a:r>
              <a:rPr sz="2000" i="1" dirty="0">
                <a:latin typeface="Arial" panose="020B0604020202020204" pitchFamily="34" charset="0"/>
                <a:ea typeface="Arial"/>
                <a:cs typeface="Arial" panose="020B0604020202020204" pitchFamily="34" charset="0"/>
                <a:sym typeface="Arial"/>
              </a:rPr>
              <a:t> 0218100003216000066</a:t>
            </a:r>
          </a:p>
        </p:txBody>
      </p:sp>
      <p:sp>
        <p:nvSpPr>
          <p:cNvPr id="361" name="Shape 361"/>
          <p:cNvSpPr/>
          <p:nvPr/>
        </p:nvSpPr>
        <p:spPr>
          <a:xfrm>
            <a:off x="382805" y="1600136"/>
            <a:ext cx="3798538" cy="369332"/>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a:latin typeface="PTSansPro-CaptionBold"/>
                <a:ea typeface="PTSansPro-CaptionBold"/>
                <a:cs typeface="PTSansPro-CaptionBold"/>
                <a:sym typeface="PTSansPro-CaptionBold"/>
              </a:defRPr>
            </a:lvl1pPr>
          </a:lstStyle>
          <a:p>
            <a:r>
              <a:rPr b="1" dirty="0">
                <a:latin typeface="Arial" panose="020B0604020202020204" pitchFamily="34" charset="0"/>
                <a:cs typeface="Arial" panose="020B0604020202020204" pitchFamily="34" charset="0"/>
              </a:rPr>
              <a:t>В ДОКУМЕНТАЦИИ ЗАКАЗЧИКА:</a:t>
            </a:r>
          </a:p>
        </p:txBody>
      </p:sp>
      <p:sp>
        <p:nvSpPr>
          <p:cNvPr id="362" name="Shape 362"/>
          <p:cNvSpPr/>
          <p:nvPr/>
        </p:nvSpPr>
        <p:spPr>
          <a:xfrm>
            <a:off x="382805" y="2746002"/>
            <a:ext cx="1049901" cy="369332"/>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a:latin typeface="PTSansPro-CaptionBold"/>
                <a:ea typeface="PTSansPro-CaptionBold"/>
                <a:cs typeface="PTSansPro-CaptionBold"/>
                <a:sym typeface="PTSansPro-CaptionBold"/>
              </a:defRPr>
            </a:lvl1pPr>
          </a:lstStyle>
          <a:p>
            <a:r>
              <a:rPr b="1" dirty="0">
                <a:latin typeface="Arial" panose="020B0604020202020204" pitchFamily="34" charset="0"/>
                <a:cs typeface="Arial" panose="020B0604020202020204" pitchFamily="34" charset="0"/>
              </a:rPr>
              <a:t>В </a:t>
            </a:r>
            <a:r>
              <a:rPr b="1" dirty="0" err="1">
                <a:latin typeface="Arial" panose="020B0604020202020204" pitchFamily="34" charset="0"/>
                <a:cs typeface="Arial" panose="020B0604020202020204" pitchFamily="34" charset="0"/>
              </a:rPr>
              <a:t>ГОСТе</a:t>
            </a:r>
            <a:endParaRP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2713881"/>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dirty="0" smtClean="0"/>
              <a:t>Пример обоснования </a:t>
            </a:r>
            <a:br>
              <a:rPr lang="ru-RU" dirty="0" smtClean="0"/>
            </a:br>
            <a:r>
              <a:rPr lang="ru-RU" dirty="0" smtClean="0"/>
              <a:t>в документации о закупке</a:t>
            </a:r>
            <a:endParaRPr lang="ru-RU" dirty="0"/>
          </a:p>
        </p:txBody>
      </p:sp>
      <p:graphicFrame>
        <p:nvGraphicFramePr>
          <p:cNvPr id="4" name="Объект 3"/>
          <p:cNvGraphicFramePr>
            <a:graphicFrameLocks noGrp="1"/>
          </p:cNvGraphicFramePr>
          <p:nvPr>
            <p:ph sz="quarter" idx="10"/>
            <p:extLst>
              <p:ext uri="{D42A27DB-BD31-4B8C-83A1-F6EECF244321}">
                <p14:modId xmlns:p14="http://schemas.microsoft.com/office/powerpoint/2010/main" val="3308373093"/>
              </p:ext>
            </p:extLst>
          </p:nvPr>
        </p:nvGraphicFramePr>
        <p:xfrm>
          <a:off x="469900" y="1724025"/>
          <a:ext cx="9753600" cy="5105400"/>
        </p:xfrm>
        <a:graphic>
          <a:graphicData uri="http://schemas.openxmlformats.org/drawingml/2006/table">
            <a:tbl>
              <a:tblPr firstRow="1" firstCol="1" bandRow="1">
                <a:tableStyleId>{5C22544A-7EE6-4342-B048-85BDC9FD1C3A}</a:tableStyleId>
              </a:tblPr>
              <a:tblGrid>
                <a:gridCol w="515327"/>
                <a:gridCol w="3721893"/>
                <a:gridCol w="5516380"/>
              </a:tblGrid>
              <a:tr h="5105400">
                <a:tc>
                  <a:txBody>
                    <a:bodyPr/>
                    <a:lstStyle/>
                    <a:p>
                      <a:pPr marL="0" lvl="0" indent="0" algn="ctr">
                        <a:spcAft>
                          <a:spcPts val="0"/>
                        </a:spcAft>
                        <a:buFont typeface="+mj-lt"/>
                        <a:buNone/>
                      </a:pPr>
                      <a:r>
                        <a:rPr lang="ru-RU" sz="1800" b="0" dirty="0" smtClean="0">
                          <a:solidFill>
                            <a:sysClr val="windowText" lastClr="000000"/>
                          </a:solidFill>
                          <a:effectLst/>
                        </a:rPr>
                        <a:t>…</a:t>
                      </a:r>
                      <a:r>
                        <a:rPr lang="ru-RU" sz="1800" b="0" dirty="0">
                          <a:solidFill>
                            <a:sysClr val="windowText" lastClr="000000"/>
                          </a:solidFill>
                          <a:effectLst/>
                        </a:rPr>
                        <a:t> </a:t>
                      </a:r>
                      <a:endParaRPr lang="ru-RU" sz="1800" b="0" dirty="0">
                        <a:solidFill>
                          <a:sysClr val="windowText" lastClr="000000"/>
                        </a:solidFill>
                        <a:effectLst/>
                        <a:latin typeface="Times New Roman"/>
                        <a:ea typeface="Times New Roman"/>
                        <a:cs typeface="Times New Roman"/>
                      </a:endParaRPr>
                    </a:p>
                  </a:txBody>
                  <a:tcPr marL="68580" marR="68580" marT="0" marB="0">
                    <a:solidFill>
                      <a:schemeClr val="accent1">
                        <a:lumMod val="20000"/>
                        <a:lumOff val="80000"/>
                      </a:schemeClr>
                    </a:solidFill>
                  </a:tcPr>
                </a:tc>
                <a:tc>
                  <a:txBody>
                    <a:bodyPr/>
                    <a:lstStyle/>
                    <a:p>
                      <a:pPr>
                        <a:spcAft>
                          <a:spcPts val="0"/>
                        </a:spcAft>
                      </a:pPr>
                      <a:r>
                        <a:rPr lang="ru-RU" sz="1800" b="0" dirty="0">
                          <a:solidFill>
                            <a:sysClr val="windowText" lastClr="000000"/>
                          </a:solidFill>
                          <a:effectLst/>
                        </a:rPr>
                        <a:t>Обоснование необходимости использования других показателей, требований, обозначений и терминологии, если при описании объекта закупки не используются стандартные показатели, требования, условные обозначения и терминология, касающиеся технических и качественных характеристик объекта закупки, установленные в соответствии с техническими регламентами, стандартами и иными требованиями, предусмотренными законодательством Российской Федерации о техническом регулировании</a:t>
                      </a:r>
                      <a:endParaRPr lang="ru-RU" sz="1800" b="0" dirty="0">
                        <a:solidFill>
                          <a:sysClr val="windowText" lastClr="000000"/>
                        </a:solidFill>
                        <a:effectLst/>
                        <a:latin typeface="Times New Roman"/>
                        <a:ea typeface="Times New Roman"/>
                        <a:cs typeface="Times New Roman"/>
                      </a:endParaRPr>
                    </a:p>
                  </a:txBody>
                  <a:tcPr marL="68580" marR="68580" marT="0" marB="0">
                    <a:solidFill>
                      <a:schemeClr val="accent1">
                        <a:lumMod val="20000"/>
                        <a:lumOff val="80000"/>
                      </a:schemeClr>
                    </a:solidFill>
                  </a:tcPr>
                </a:tc>
                <a:tc>
                  <a:txBody>
                    <a:bodyPr/>
                    <a:lstStyle/>
                    <a:p>
                      <a:pPr algn="just">
                        <a:spcAft>
                          <a:spcPts val="0"/>
                        </a:spcAft>
                      </a:pPr>
                      <a:r>
                        <a:rPr lang="ru-RU" sz="1800" b="0" dirty="0">
                          <a:solidFill>
                            <a:sysClr val="windowText" lastClr="000000"/>
                          </a:solidFill>
                          <a:effectLst/>
                        </a:rPr>
                        <a:t>Необходимость использования других показателей, требований, обозначений и терминологии, если при описании объекта закупки не используются стандартные показатели, требования, условные обозначения и терминология, касающиеся технических и качественных характеристик объекта закупки, установленные в соответствии с техническими регламентами, стандартами и иными требованиями, предусмотренными законодательством Российской Федерации о техническом регулировании обусловлена отсутствием соответствующих технических регламентов, стандартов и иных требований в законодательстве Российской Федерации о техническом регулировании.</a:t>
                      </a:r>
                      <a:endParaRPr lang="ru-RU" sz="1800" b="0" dirty="0">
                        <a:solidFill>
                          <a:sysClr val="windowText" lastClr="000000"/>
                        </a:solidFill>
                        <a:effectLst/>
                        <a:latin typeface="Times New Roman"/>
                        <a:ea typeface="Times New Roman"/>
                        <a:cs typeface="Times New Roman"/>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1415557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2900" y="352425"/>
            <a:ext cx="8763001" cy="1015663"/>
          </a:xfrm>
        </p:spPr>
        <p:txBody>
          <a:bodyPr/>
          <a:lstStyle/>
          <a:p>
            <a:r>
              <a:rPr lang="ru-RU" dirty="0"/>
              <a:t>ТЕХНИЧЕСКОЕ ЗАДАНИЕ с 1 июля 2016 г.</a:t>
            </a:r>
          </a:p>
        </p:txBody>
      </p:sp>
      <p:sp>
        <p:nvSpPr>
          <p:cNvPr id="4" name="Прямоугольник 3"/>
          <p:cNvSpPr/>
          <p:nvPr/>
        </p:nvSpPr>
        <p:spPr>
          <a:xfrm>
            <a:off x="469900" y="1952625"/>
            <a:ext cx="4648200" cy="7620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rPr>
              <a:t>ФЗ «О тех. регулировании»</a:t>
            </a:r>
            <a:endParaRPr lang="ru-RU" sz="2400" dirty="0"/>
          </a:p>
        </p:txBody>
      </p:sp>
      <p:sp>
        <p:nvSpPr>
          <p:cNvPr id="5" name="Прямоугольник 4"/>
          <p:cNvSpPr/>
          <p:nvPr/>
        </p:nvSpPr>
        <p:spPr>
          <a:xfrm>
            <a:off x="5422900" y="1952625"/>
            <a:ext cx="4800600" cy="7620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rPr>
              <a:t>ФЗ «О стандартизации в РФ»</a:t>
            </a:r>
            <a:endParaRPr lang="ru-RU" sz="2400" dirty="0"/>
          </a:p>
        </p:txBody>
      </p:sp>
      <p:sp>
        <p:nvSpPr>
          <p:cNvPr id="6" name="Стрелка вниз 5"/>
          <p:cNvSpPr/>
          <p:nvPr/>
        </p:nvSpPr>
        <p:spPr>
          <a:xfrm>
            <a:off x="2597615" y="1495425"/>
            <a:ext cx="609600" cy="457200"/>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7480300" y="1495425"/>
            <a:ext cx="609600" cy="457200"/>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p:cNvSpPr/>
          <p:nvPr/>
        </p:nvSpPr>
        <p:spPr>
          <a:xfrm>
            <a:off x="2626113" y="2714625"/>
            <a:ext cx="609600" cy="457200"/>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низ 8"/>
          <p:cNvSpPr/>
          <p:nvPr/>
        </p:nvSpPr>
        <p:spPr>
          <a:xfrm>
            <a:off x="7480300" y="2714625"/>
            <a:ext cx="609600" cy="457200"/>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5422900" y="3172987"/>
            <a:ext cx="4800600" cy="37326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rPr>
              <a:t/>
            </a:r>
            <a:br>
              <a:rPr lang="ru-RU" sz="2000" dirty="0" smtClean="0">
                <a:solidFill>
                  <a:schemeClr val="tx1"/>
                </a:solidFill>
              </a:rPr>
            </a:br>
            <a:r>
              <a:rPr lang="ru-RU" b="1" dirty="0" smtClean="0">
                <a:solidFill>
                  <a:schemeClr val="tx1"/>
                </a:solidFill>
              </a:rPr>
              <a:t>Документы</a:t>
            </a:r>
            <a:r>
              <a:rPr lang="ru-RU" b="1" dirty="0">
                <a:solidFill>
                  <a:schemeClr val="tx1"/>
                </a:solidFill>
              </a:rPr>
              <a:t>, разрабатываемые и применяемые в </a:t>
            </a:r>
            <a:r>
              <a:rPr lang="ru-RU" b="1" u="sng" dirty="0">
                <a:solidFill>
                  <a:schemeClr val="tx1"/>
                </a:solidFill>
              </a:rPr>
              <a:t>национальной</a:t>
            </a:r>
            <a:r>
              <a:rPr lang="ru-RU" b="1" dirty="0">
                <a:solidFill>
                  <a:schemeClr val="tx1"/>
                </a:solidFill>
              </a:rPr>
              <a:t> системе </a:t>
            </a:r>
            <a:r>
              <a:rPr lang="ru-RU" b="1" dirty="0" smtClean="0">
                <a:solidFill>
                  <a:schemeClr val="tx1"/>
                </a:solidFill>
              </a:rPr>
              <a:t>стандартизации:</a:t>
            </a:r>
            <a:endParaRPr lang="en-US" b="1" dirty="0" smtClean="0">
              <a:solidFill>
                <a:schemeClr val="tx1"/>
              </a:solidFill>
            </a:endParaRPr>
          </a:p>
          <a:p>
            <a:pPr marL="285750" indent="-285750">
              <a:buFontTx/>
              <a:buChar char="-"/>
            </a:pPr>
            <a:r>
              <a:rPr lang="ru-RU" dirty="0" smtClean="0">
                <a:solidFill>
                  <a:schemeClr val="tx1"/>
                </a:solidFill>
              </a:rPr>
              <a:t>национальный </a:t>
            </a:r>
            <a:r>
              <a:rPr lang="ru-RU" dirty="0">
                <a:solidFill>
                  <a:schemeClr val="tx1"/>
                </a:solidFill>
              </a:rPr>
              <a:t>стандарт </a:t>
            </a:r>
            <a:r>
              <a:rPr lang="ru-RU" dirty="0" smtClean="0">
                <a:solidFill>
                  <a:schemeClr val="tx1"/>
                </a:solidFill>
              </a:rPr>
              <a:t>РФ (ГОСТ Р, а не ГОСТ!), </a:t>
            </a:r>
          </a:p>
          <a:p>
            <a:pPr marL="285750" indent="-285750">
              <a:buFontTx/>
              <a:buChar char="-"/>
            </a:pPr>
            <a:r>
              <a:rPr lang="ru-RU" dirty="0" smtClean="0">
                <a:solidFill>
                  <a:schemeClr val="tx1"/>
                </a:solidFill>
              </a:rPr>
              <a:t>предварительный </a:t>
            </a:r>
            <a:r>
              <a:rPr lang="ru-RU" dirty="0">
                <a:solidFill>
                  <a:schemeClr val="tx1"/>
                </a:solidFill>
              </a:rPr>
              <a:t>национальный стандарт </a:t>
            </a:r>
            <a:r>
              <a:rPr lang="ru-RU" dirty="0" smtClean="0">
                <a:solidFill>
                  <a:schemeClr val="tx1"/>
                </a:solidFill>
              </a:rPr>
              <a:t>РФ</a:t>
            </a:r>
            <a:r>
              <a:rPr lang="en-US" dirty="0" smtClean="0">
                <a:solidFill>
                  <a:schemeClr val="tx1"/>
                </a:solidFill>
              </a:rPr>
              <a:t>;</a:t>
            </a:r>
            <a:r>
              <a:rPr lang="ru-RU" dirty="0" smtClean="0">
                <a:solidFill>
                  <a:schemeClr val="tx1"/>
                </a:solidFill>
              </a:rPr>
              <a:t> </a:t>
            </a:r>
          </a:p>
          <a:p>
            <a:pPr marL="285750" indent="-285750">
              <a:buFontTx/>
              <a:buChar char="-"/>
            </a:pPr>
            <a:r>
              <a:rPr lang="ru-RU" dirty="0" smtClean="0">
                <a:solidFill>
                  <a:schemeClr val="tx1"/>
                </a:solidFill>
              </a:rPr>
              <a:t>правила </a:t>
            </a:r>
            <a:r>
              <a:rPr lang="ru-RU" dirty="0">
                <a:solidFill>
                  <a:schemeClr val="tx1"/>
                </a:solidFill>
              </a:rPr>
              <a:t>стандартизации, </a:t>
            </a:r>
            <a:endParaRPr lang="ru-RU" dirty="0" smtClean="0">
              <a:solidFill>
                <a:schemeClr val="tx1"/>
              </a:solidFill>
            </a:endParaRPr>
          </a:p>
          <a:p>
            <a:pPr marL="285750" indent="-285750">
              <a:buFontTx/>
              <a:buChar char="-"/>
            </a:pPr>
            <a:r>
              <a:rPr lang="ru-RU" dirty="0" smtClean="0">
                <a:solidFill>
                  <a:schemeClr val="tx1"/>
                </a:solidFill>
              </a:rPr>
              <a:t>рекомендации </a:t>
            </a:r>
            <a:r>
              <a:rPr lang="ru-RU" dirty="0">
                <a:solidFill>
                  <a:schemeClr val="tx1"/>
                </a:solidFill>
              </a:rPr>
              <a:t>по </a:t>
            </a:r>
            <a:r>
              <a:rPr lang="ru-RU" dirty="0" smtClean="0">
                <a:solidFill>
                  <a:schemeClr val="tx1"/>
                </a:solidFill>
              </a:rPr>
              <a:t>стандартизации,</a:t>
            </a:r>
          </a:p>
          <a:p>
            <a:pPr marL="285750" indent="-285750">
              <a:buFontTx/>
              <a:buChar char="-"/>
            </a:pPr>
            <a:r>
              <a:rPr lang="ru-RU" dirty="0" smtClean="0">
                <a:solidFill>
                  <a:schemeClr val="tx1"/>
                </a:solidFill>
              </a:rPr>
              <a:t>информационно-технические справочники</a:t>
            </a:r>
          </a:p>
          <a:p>
            <a:pPr algn="ctr"/>
            <a:endParaRPr lang="en-US" i="1" dirty="0" smtClean="0">
              <a:solidFill>
                <a:schemeClr val="tx1"/>
              </a:solidFill>
            </a:endParaRPr>
          </a:p>
          <a:p>
            <a:pPr algn="ctr"/>
            <a:r>
              <a:rPr lang="ru-RU" i="1" dirty="0" smtClean="0">
                <a:solidFill>
                  <a:srgbClr val="0063A1"/>
                </a:solidFill>
              </a:rPr>
              <a:t>(все утверждается </a:t>
            </a:r>
            <a:r>
              <a:rPr lang="ru-RU" i="1" dirty="0" err="1" smtClean="0">
                <a:solidFill>
                  <a:srgbClr val="0063A1"/>
                </a:solidFill>
              </a:rPr>
              <a:t>Росстандартом</a:t>
            </a:r>
            <a:r>
              <a:rPr lang="ru-RU" i="1" dirty="0" smtClean="0">
                <a:solidFill>
                  <a:srgbClr val="0063A1"/>
                </a:solidFill>
              </a:rPr>
              <a:t>)</a:t>
            </a:r>
            <a:endParaRPr lang="ru-RU" i="1" dirty="0">
              <a:solidFill>
                <a:srgbClr val="0063A1"/>
              </a:solidFill>
            </a:endParaRPr>
          </a:p>
          <a:p>
            <a:pPr algn="ctr"/>
            <a:endParaRPr lang="ru-RU" sz="2400" dirty="0"/>
          </a:p>
        </p:txBody>
      </p:sp>
      <p:sp>
        <p:nvSpPr>
          <p:cNvPr id="12" name="Прямоугольник 11"/>
          <p:cNvSpPr/>
          <p:nvPr/>
        </p:nvSpPr>
        <p:spPr>
          <a:xfrm>
            <a:off x="464015" y="3172987"/>
            <a:ext cx="4806485" cy="37326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
            </a:r>
            <a:br>
              <a:rPr lang="ru-RU" dirty="0">
                <a:solidFill>
                  <a:schemeClr val="tx1"/>
                </a:solidFill>
              </a:rPr>
            </a:br>
            <a:r>
              <a:rPr lang="ru-RU" b="1" dirty="0" smtClean="0">
                <a:solidFill>
                  <a:schemeClr val="tx1"/>
                </a:solidFill>
              </a:rPr>
              <a:t>Технический </a:t>
            </a:r>
            <a:r>
              <a:rPr lang="ru-RU" b="1" dirty="0">
                <a:solidFill>
                  <a:schemeClr val="tx1"/>
                </a:solidFill>
              </a:rPr>
              <a:t>регламент </a:t>
            </a:r>
            <a:r>
              <a:rPr lang="ru-RU" b="1" dirty="0" smtClean="0">
                <a:solidFill>
                  <a:schemeClr val="tx1"/>
                </a:solidFill>
              </a:rPr>
              <a:t>- </a:t>
            </a:r>
            <a:r>
              <a:rPr lang="ru-RU" b="1" dirty="0">
                <a:solidFill>
                  <a:schemeClr val="tx1"/>
                </a:solidFill>
              </a:rPr>
              <a:t>документ, который </a:t>
            </a:r>
            <a:r>
              <a:rPr lang="ru-RU" b="1" dirty="0" smtClean="0">
                <a:solidFill>
                  <a:schemeClr val="tx1"/>
                </a:solidFill>
              </a:rPr>
              <a:t>принят: </a:t>
            </a:r>
          </a:p>
          <a:p>
            <a:pPr marL="171450" indent="-171450">
              <a:buFontTx/>
              <a:buChar char="-"/>
            </a:pPr>
            <a:r>
              <a:rPr lang="ru-RU" dirty="0" smtClean="0">
                <a:solidFill>
                  <a:schemeClr val="tx1"/>
                </a:solidFill>
              </a:rPr>
              <a:t>международным договором РФ, </a:t>
            </a:r>
            <a:r>
              <a:rPr lang="ru-RU" dirty="0">
                <a:solidFill>
                  <a:schemeClr val="tx1"/>
                </a:solidFill>
              </a:rPr>
              <a:t>подлежащим </a:t>
            </a:r>
            <a:r>
              <a:rPr lang="ru-RU" dirty="0" smtClean="0">
                <a:solidFill>
                  <a:schemeClr val="tx1"/>
                </a:solidFill>
              </a:rPr>
              <a:t>ратификации</a:t>
            </a:r>
            <a:r>
              <a:rPr lang="en-US" dirty="0" smtClean="0">
                <a:solidFill>
                  <a:schemeClr val="tx1"/>
                </a:solidFill>
              </a:rPr>
              <a:t>;</a:t>
            </a:r>
            <a:r>
              <a:rPr lang="ru-RU" dirty="0" smtClean="0">
                <a:solidFill>
                  <a:schemeClr val="tx1"/>
                </a:solidFill>
              </a:rPr>
              <a:t> </a:t>
            </a:r>
          </a:p>
          <a:p>
            <a:pPr marL="171450" indent="-171450">
              <a:buFontTx/>
              <a:buChar char="-"/>
            </a:pPr>
            <a:r>
              <a:rPr lang="ru-RU" dirty="0" smtClean="0">
                <a:solidFill>
                  <a:schemeClr val="tx1"/>
                </a:solidFill>
              </a:rPr>
              <a:t>ратифицированным </a:t>
            </a:r>
            <a:r>
              <a:rPr lang="ru-RU" dirty="0">
                <a:solidFill>
                  <a:schemeClr val="tx1"/>
                </a:solidFill>
              </a:rPr>
              <a:t>в порядке, установленном </a:t>
            </a:r>
            <a:r>
              <a:rPr lang="ru-RU" dirty="0" smtClean="0">
                <a:solidFill>
                  <a:schemeClr val="tx1"/>
                </a:solidFill>
              </a:rPr>
              <a:t>законодательством РФ</a:t>
            </a:r>
            <a:r>
              <a:rPr lang="en-US" dirty="0" smtClean="0">
                <a:solidFill>
                  <a:schemeClr val="tx1"/>
                </a:solidFill>
              </a:rPr>
              <a:t>;</a:t>
            </a:r>
            <a:r>
              <a:rPr lang="ru-RU" dirty="0" smtClean="0">
                <a:solidFill>
                  <a:schemeClr val="tx1"/>
                </a:solidFill>
              </a:rPr>
              <a:t> </a:t>
            </a:r>
          </a:p>
          <a:p>
            <a:pPr marL="171450" indent="-171450">
              <a:buFontTx/>
              <a:buChar char="-"/>
            </a:pPr>
            <a:r>
              <a:rPr lang="ru-RU" dirty="0" smtClean="0">
                <a:solidFill>
                  <a:schemeClr val="tx1"/>
                </a:solidFill>
              </a:rPr>
              <a:t>указом </a:t>
            </a:r>
            <a:r>
              <a:rPr lang="ru-RU" dirty="0">
                <a:solidFill>
                  <a:schemeClr val="tx1"/>
                </a:solidFill>
              </a:rPr>
              <a:t>Президента Российской </a:t>
            </a:r>
            <a:r>
              <a:rPr lang="ru-RU" dirty="0" smtClean="0">
                <a:solidFill>
                  <a:schemeClr val="tx1"/>
                </a:solidFill>
              </a:rPr>
              <a:t>Федерации</a:t>
            </a:r>
            <a:r>
              <a:rPr lang="en-US" dirty="0" smtClean="0">
                <a:solidFill>
                  <a:schemeClr val="tx1"/>
                </a:solidFill>
              </a:rPr>
              <a:t>;</a:t>
            </a:r>
            <a:r>
              <a:rPr lang="ru-RU" dirty="0" smtClean="0">
                <a:solidFill>
                  <a:schemeClr val="tx1"/>
                </a:solidFill>
              </a:rPr>
              <a:t> </a:t>
            </a:r>
            <a:endParaRPr lang="ru-RU" dirty="0">
              <a:solidFill>
                <a:schemeClr val="tx1"/>
              </a:solidFill>
            </a:endParaRPr>
          </a:p>
          <a:p>
            <a:pPr marL="171450" indent="-171450">
              <a:buFontTx/>
              <a:buChar char="-"/>
            </a:pPr>
            <a:r>
              <a:rPr lang="ru-RU" dirty="0" smtClean="0">
                <a:solidFill>
                  <a:schemeClr val="tx1"/>
                </a:solidFill>
              </a:rPr>
              <a:t>постановлением Правительства РФ</a:t>
            </a:r>
            <a:r>
              <a:rPr lang="en-US" dirty="0" smtClean="0">
                <a:solidFill>
                  <a:schemeClr val="tx1"/>
                </a:solidFill>
              </a:rPr>
              <a:t>;</a:t>
            </a:r>
            <a:endParaRPr lang="ru-RU" dirty="0" smtClean="0">
              <a:solidFill>
                <a:schemeClr val="tx1"/>
              </a:solidFill>
            </a:endParaRPr>
          </a:p>
          <a:p>
            <a:pPr marL="171450" indent="-171450">
              <a:buFontTx/>
              <a:buChar char="-"/>
            </a:pPr>
            <a:r>
              <a:rPr lang="ru-RU" dirty="0" smtClean="0">
                <a:solidFill>
                  <a:schemeClr val="tx1"/>
                </a:solidFill>
              </a:rPr>
              <a:t>нормативным </a:t>
            </a:r>
            <a:r>
              <a:rPr lang="ru-RU" dirty="0">
                <a:solidFill>
                  <a:schemeClr val="tx1"/>
                </a:solidFill>
              </a:rPr>
              <a:t>правовым актом </a:t>
            </a:r>
            <a:r>
              <a:rPr lang="ru-RU" dirty="0" err="1" smtClean="0">
                <a:solidFill>
                  <a:schemeClr val="tx1"/>
                </a:solidFill>
              </a:rPr>
              <a:t>Росстандарта</a:t>
            </a:r>
            <a:endParaRPr lang="ru-RU" dirty="0" smtClean="0">
              <a:solidFill>
                <a:schemeClr val="tx1"/>
              </a:solidFill>
            </a:endParaRPr>
          </a:p>
          <a:p>
            <a:pPr algn="ctr"/>
            <a:endParaRPr lang="ru-RU" dirty="0" smtClean="0">
              <a:solidFill>
                <a:schemeClr val="tx1"/>
              </a:solidFill>
            </a:endParaRPr>
          </a:p>
          <a:p>
            <a:pPr algn="ctr"/>
            <a:r>
              <a:rPr lang="ru-RU" dirty="0" smtClean="0">
                <a:solidFill>
                  <a:srgbClr val="0063A1"/>
                </a:solidFill>
              </a:rPr>
              <a:t>и </a:t>
            </a:r>
            <a:r>
              <a:rPr lang="ru-RU" dirty="0">
                <a:solidFill>
                  <a:srgbClr val="0063A1"/>
                </a:solidFill>
              </a:rPr>
              <a:t>устанавливает обязательные для применения и исполнения требования к объектам технического регулирования </a:t>
            </a:r>
          </a:p>
          <a:p>
            <a:pPr algn="ctr"/>
            <a:endParaRPr lang="ru-RU" sz="2400" dirty="0"/>
          </a:p>
        </p:txBody>
      </p:sp>
    </p:spTree>
    <p:extLst>
      <p:ext uri="{BB962C8B-B14F-4D97-AF65-F5344CB8AC3E}">
        <p14:creationId xmlns:p14="http://schemas.microsoft.com/office/powerpoint/2010/main" val="29612489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Что делать, если нет нужного ГОСТ Р? </a:t>
            </a:r>
            <a:endParaRPr lang="ru-RU" dirty="0"/>
          </a:p>
        </p:txBody>
      </p:sp>
      <p:sp>
        <p:nvSpPr>
          <p:cNvPr id="3" name="Объект 2"/>
          <p:cNvSpPr>
            <a:spLocks noGrp="1"/>
          </p:cNvSpPr>
          <p:nvPr>
            <p:ph sz="quarter" idx="10"/>
          </p:nvPr>
        </p:nvSpPr>
        <p:spPr>
          <a:xfrm>
            <a:off x="1003299" y="1800225"/>
            <a:ext cx="9231313" cy="4038600"/>
          </a:xfrm>
        </p:spPr>
        <p:txBody>
          <a:bodyPr/>
          <a:lstStyle/>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r>
              <a:rPr lang="ru-RU" sz="1600" dirty="0" smtClean="0"/>
              <a:t>Принятые </a:t>
            </a:r>
            <a:r>
              <a:rPr lang="ru-RU" sz="1600" dirty="0"/>
              <a:t>межгосударственные стандарты, за которые проголосовал национальный орган Российской Федерации по стандартизации, применяют в Российской Федерации в качестве национальных стандартов непосредственно без переоформления </a:t>
            </a:r>
            <a:r>
              <a:rPr lang="ru-RU" sz="1600" dirty="0" smtClean="0"/>
              <a:t>(пункт </a:t>
            </a:r>
            <a:r>
              <a:rPr lang="ru-RU" sz="1600" dirty="0"/>
              <a:t>6.1 ГОСТ Р </a:t>
            </a:r>
            <a:r>
              <a:rPr lang="ru-RU" sz="1600" dirty="0" smtClean="0"/>
              <a:t>1.8-2011)</a:t>
            </a:r>
          </a:p>
          <a:p>
            <a:endParaRPr lang="ru-RU" dirty="0"/>
          </a:p>
          <a:p>
            <a:endParaRPr lang="ru-RU" dirty="0"/>
          </a:p>
          <a:p>
            <a:endParaRPr lang="ru-RU" dirty="0"/>
          </a:p>
        </p:txBody>
      </p:sp>
      <p:pic>
        <p:nvPicPr>
          <p:cNvPr id="1026" name="Picture 2" descr="C:\Users\ANEVSTASHENKOV\Desktop\2016-10-03_12-52-4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00" y="1571625"/>
            <a:ext cx="9829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5" name="object 17"/>
          <p:cNvSpPr txBox="1"/>
          <p:nvPr/>
        </p:nvSpPr>
        <p:spPr>
          <a:xfrm>
            <a:off x="317500" y="5915025"/>
            <a:ext cx="685800" cy="775189"/>
          </a:xfrm>
          <a:prstGeom prst="rect">
            <a:avLst/>
          </a:prstGeom>
          <a:solidFill>
            <a:srgbClr val="CE171E"/>
          </a:solidFill>
        </p:spPr>
        <p:txBody>
          <a:bodyPr vert="horz" wrap="square" lIns="0" tIns="108000" rIns="0" bIns="0" rtlCol="0">
            <a:noAutofit/>
          </a:bodyPr>
          <a:lstStyle/>
          <a:p>
            <a:pPr algn="ctr">
              <a:lnSpc>
                <a:spcPct val="100000"/>
              </a:lnSpc>
              <a:spcBef>
                <a:spcPts val="1610"/>
              </a:spcBef>
            </a:pPr>
            <a:r>
              <a:rPr sz="3600" b="1" dirty="0">
                <a:solidFill>
                  <a:srgbClr val="FFFFFF"/>
                </a:solidFill>
                <a:latin typeface="PTSansPro-CaptionBold"/>
                <a:cs typeface="PTSansPro-CaptionBold"/>
              </a:rPr>
              <a:t>!</a:t>
            </a:r>
            <a:endParaRPr sz="3600" dirty="0">
              <a:latin typeface="PTSansPro-CaptionBold"/>
              <a:cs typeface="PTSansPro-CaptionBold"/>
            </a:endParaRPr>
          </a:p>
        </p:txBody>
      </p:sp>
    </p:spTree>
    <p:extLst>
      <p:ext uri="{BB962C8B-B14F-4D97-AF65-F5344CB8AC3E}">
        <p14:creationId xmlns:p14="http://schemas.microsoft.com/office/powerpoint/2010/main" val="2075249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dirty="0" smtClean="0"/>
              <a:t>Где найти тексты ГОСТов и иных документов?</a:t>
            </a:r>
            <a:endParaRPr lang="ru-RU" dirty="0"/>
          </a:p>
        </p:txBody>
      </p:sp>
      <p:sp>
        <p:nvSpPr>
          <p:cNvPr id="3" name="Объект 2"/>
          <p:cNvSpPr>
            <a:spLocks noGrp="1"/>
          </p:cNvSpPr>
          <p:nvPr>
            <p:ph sz="quarter" idx="10"/>
          </p:nvPr>
        </p:nvSpPr>
        <p:spPr/>
        <p:txBody>
          <a:bodyPr/>
          <a:lstStyle/>
          <a:p>
            <a:r>
              <a:rPr lang="ru-RU" sz="3200" b="1" dirty="0" smtClean="0">
                <a:solidFill>
                  <a:srgbClr val="C00000"/>
                </a:solidFill>
              </a:rPr>
              <a:t>БЕСПЛАТНО:</a:t>
            </a:r>
          </a:p>
          <a:p>
            <a:pPr marL="457200" indent="-457200">
              <a:buFont typeface="Wingdings" panose="05000000000000000000" pitchFamily="2" charset="2"/>
              <a:buChar char="q"/>
            </a:pPr>
            <a:r>
              <a:rPr lang="ru-RU" sz="3200" dirty="0" err="1" smtClean="0"/>
              <a:t>Росстандарт</a:t>
            </a:r>
            <a:r>
              <a:rPr lang="ru-RU" sz="3200" dirty="0" smtClean="0"/>
              <a:t> (www.gost.ru)</a:t>
            </a:r>
          </a:p>
          <a:p>
            <a:endParaRPr lang="ru-RU" sz="3200" dirty="0" smtClean="0"/>
          </a:p>
          <a:p>
            <a:r>
              <a:rPr lang="ru-RU" sz="3200" b="1" dirty="0" smtClean="0">
                <a:solidFill>
                  <a:srgbClr val="C00000"/>
                </a:solidFill>
              </a:rPr>
              <a:t>ПЛАТНО:</a:t>
            </a:r>
            <a:endParaRPr lang="ru-RU" sz="3200" b="1" dirty="0">
              <a:solidFill>
                <a:srgbClr val="C00000"/>
              </a:solidFill>
            </a:endParaRPr>
          </a:p>
          <a:p>
            <a:pPr marL="457200" indent="-457200">
              <a:buFont typeface="Wingdings" panose="05000000000000000000" pitchFamily="2" charset="2"/>
              <a:buChar char="q"/>
            </a:pPr>
            <a:r>
              <a:rPr lang="ru-RU" sz="3200" dirty="0" smtClean="0"/>
              <a:t>ФГУП </a:t>
            </a:r>
            <a:r>
              <a:rPr lang="ru-RU" sz="3200" dirty="0"/>
              <a:t>"</a:t>
            </a:r>
            <a:r>
              <a:rPr lang="ru-RU" sz="3200" dirty="0" err="1"/>
              <a:t>Стандартинформ</a:t>
            </a:r>
            <a:r>
              <a:rPr lang="ru-RU" sz="3200" dirty="0"/>
              <a:t>" (www.gostinfo.ru, www.standards.ru) </a:t>
            </a:r>
            <a:endParaRPr lang="ru-RU" sz="3200" dirty="0" smtClean="0"/>
          </a:p>
          <a:p>
            <a:pPr marL="457200" indent="-457200">
              <a:buFont typeface="Wingdings" panose="05000000000000000000" pitchFamily="2" charset="2"/>
              <a:buChar char="q"/>
            </a:pPr>
            <a:r>
              <a:rPr lang="ru-RU" sz="3200" dirty="0" smtClean="0"/>
              <a:t>ФБУ </a:t>
            </a:r>
            <a:r>
              <a:rPr lang="ru-RU" sz="3200" dirty="0"/>
              <a:t>"</a:t>
            </a:r>
            <a:r>
              <a:rPr lang="ru-RU" sz="3200" dirty="0" err="1"/>
              <a:t>Интерстандарт</a:t>
            </a:r>
            <a:r>
              <a:rPr lang="ru-RU" sz="3200" dirty="0"/>
              <a:t>" (www.interstandart.ru). </a:t>
            </a:r>
            <a:endParaRPr lang="ru-RU" sz="3200" dirty="0" smtClean="0"/>
          </a:p>
          <a:p>
            <a:pPr marL="457200" indent="-457200">
              <a:buFont typeface="Wingdings" panose="05000000000000000000" pitchFamily="2" charset="2"/>
              <a:buChar char="q"/>
            </a:pPr>
            <a:r>
              <a:rPr lang="ru-RU" sz="3200" dirty="0" smtClean="0"/>
              <a:t>другие</a:t>
            </a:r>
            <a:endParaRPr lang="ru-RU" sz="3200" dirty="0"/>
          </a:p>
          <a:p>
            <a:endParaRPr lang="ru-RU" dirty="0"/>
          </a:p>
          <a:p>
            <a:endParaRPr lang="ru-RU" dirty="0"/>
          </a:p>
        </p:txBody>
      </p:sp>
    </p:spTree>
    <p:extLst>
      <p:ext uri="{BB962C8B-B14F-4D97-AF65-F5344CB8AC3E}">
        <p14:creationId xmlns:p14="http://schemas.microsoft.com/office/powerpoint/2010/main" val="6057797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599525"/>
            <a:ext cx="8498520" cy="507831"/>
          </a:xfrm>
        </p:spPr>
        <p:txBody>
          <a:bodyPr/>
          <a:lstStyle/>
          <a:p>
            <a:r>
              <a:rPr lang="ru-RU" dirty="0" smtClean="0"/>
              <a:t>Основные нарушения. Разъяснения</a:t>
            </a:r>
            <a:endParaRPr lang="ru-RU" dirty="0"/>
          </a:p>
        </p:txBody>
      </p:sp>
      <p:sp>
        <p:nvSpPr>
          <p:cNvPr id="3" name="Объект 2"/>
          <p:cNvSpPr>
            <a:spLocks noGrp="1"/>
          </p:cNvSpPr>
          <p:nvPr>
            <p:ph sz="quarter" idx="10"/>
          </p:nvPr>
        </p:nvSpPr>
        <p:spPr>
          <a:xfrm>
            <a:off x="927100" y="1647825"/>
            <a:ext cx="9525000" cy="5029200"/>
          </a:xfrm>
        </p:spPr>
        <p:txBody>
          <a:bodyPr/>
          <a:lstStyle/>
          <a:p>
            <a:r>
              <a:rPr lang="en-US" i="1" dirty="0" smtClean="0">
                <a:solidFill>
                  <a:srgbClr val="0070C0"/>
                </a:solidFill>
              </a:rPr>
              <a:t>// </a:t>
            </a:r>
            <a:r>
              <a:rPr lang="ru-RU" i="1" dirty="0" smtClean="0">
                <a:solidFill>
                  <a:srgbClr val="0070C0"/>
                </a:solidFill>
              </a:rPr>
              <a:t>Решение УФАС по Курганской области от </a:t>
            </a:r>
            <a:r>
              <a:rPr lang="ru-RU" i="1" dirty="0">
                <a:solidFill>
                  <a:srgbClr val="0070C0"/>
                </a:solidFill>
              </a:rPr>
              <a:t>28 июля 2016 г. по делу </a:t>
            </a:r>
            <a:r>
              <a:rPr lang="ru-RU" i="1" dirty="0" smtClean="0">
                <a:solidFill>
                  <a:srgbClr val="0070C0"/>
                </a:solidFill>
              </a:rPr>
              <a:t>№ </a:t>
            </a:r>
            <a:r>
              <a:rPr lang="ru-RU" i="1" dirty="0">
                <a:solidFill>
                  <a:srgbClr val="0070C0"/>
                </a:solidFill>
              </a:rPr>
              <a:t>05-02/134-16 </a:t>
            </a:r>
          </a:p>
          <a:p>
            <a:pPr algn="just"/>
            <a:r>
              <a:rPr lang="ru-RU" dirty="0" smtClean="0"/>
              <a:t>Заказчиком </a:t>
            </a:r>
            <a:r>
              <a:rPr lang="ru-RU" b="1" dirty="0"/>
              <a:t>не указан стандарт, принятый в соответствии с законодательством Российской Федерации</a:t>
            </a:r>
            <a:r>
              <a:rPr lang="ru-RU" dirty="0"/>
              <a:t> о </a:t>
            </a:r>
            <a:r>
              <a:rPr lang="ru-RU" dirty="0" smtClean="0"/>
              <a:t>стандартизации. Признать </a:t>
            </a:r>
            <a:r>
              <a:rPr lang="ru-RU" dirty="0"/>
              <a:t>в действиях заказчика </a:t>
            </a:r>
            <a:r>
              <a:rPr lang="ru-RU" dirty="0" smtClean="0"/>
              <a:t>нарушение п</a:t>
            </a:r>
            <a:r>
              <a:rPr lang="ru-RU" dirty="0"/>
              <a:t>. 2 ч. 1 ст. </a:t>
            </a:r>
            <a:r>
              <a:rPr lang="ru-RU" dirty="0" smtClean="0"/>
              <a:t>33 Закона № 44-ФЗ, </a:t>
            </a:r>
            <a:r>
              <a:rPr lang="ru-RU" dirty="0"/>
              <a:t>выразившееся в </a:t>
            </a:r>
            <a:r>
              <a:rPr lang="ru-RU" dirty="0" err="1"/>
              <a:t>неустановлении</a:t>
            </a:r>
            <a:r>
              <a:rPr lang="ru-RU" dirty="0"/>
              <a:t> при описании объекта </a:t>
            </a:r>
            <a:r>
              <a:rPr lang="ru-RU" dirty="0" smtClean="0"/>
              <a:t>закупки </a:t>
            </a:r>
            <a:r>
              <a:rPr lang="ru-RU" dirty="0"/>
              <a:t>(закупка </a:t>
            </a:r>
            <a:r>
              <a:rPr lang="ru-RU" dirty="0" smtClean="0"/>
              <a:t>№ 0343100000716000246)</a:t>
            </a:r>
            <a:endParaRPr lang="ru-RU" dirty="0"/>
          </a:p>
          <a:p>
            <a:endParaRPr lang="ru-RU" dirty="0" smtClean="0"/>
          </a:p>
          <a:p>
            <a:r>
              <a:rPr lang="en-US" i="1" dirty="0" smtClean="0">
                <a:solidFill>
                  <a:srgbClr val="0070C0"/>
                </a:solidFill>
              </a:rPr>
              <a:t>// </a:t>
            </a:r>
            <a:r>
              <a:rPr lang="ru-RU" i="1" dirty="0">
                <a:solidFill>
                  <a:srgbClr val="0070C0"/>
                </a:solidFill>
              </a:rPr>
              <a:t>Решение УФАС по </a:t>
            </a:r>
            <a:r>
              <a:rPr lang="ru-RU" i="1" dirty="0" smtClean="0">
                <a:solidFill>
                  <a:srgbClr val="0070C0"/>
                </a:solidFill>
              </a:rPr>
              <a:t>Краснодарскому краю от 8 августа 2016 </a:t>
            </a:r>
            <a:r>
              <a:rPr lang="ru-RU" i="1" dirty="0">
                <a:solidFill>
                  <a:srgbClr val="0070C0"/>
                </a:solidFill>
              </a:rPr>
              <a:t>г. по делу № ЭА-1086/2016</a:t>
            </a:r>
            <a:endParaRPr lang="ru-RU" i="1" dirty="0" smtClean="0">
              <a:solidFill>
                <a:srgbClr val="0070C0"/>
              </a:solidFill>
            </a:endParaRPr>
          </a:p>
          <a:p>
            <a:r>
              <a:rPr lang="ru-RU" dirty="0" smtClean="0"/>
              <a:t>Указанный заказчиком</a:t>
            </a:r>
            <a:r>
              <a:rPr lang="ru-RU" dirty="0"/>
              <a:t> </a:t>
            </a:r>
            <a:r>
              <a:rPr lang="ru-RU" b="1" dirty="0"/>
              <a:t>ГОСТ является </a:t>
            </a:r>
            <a:r>
              <a:rPr lang="ru-RU" b="1" dirty="0" smtClean="0"/>
              <a:t>недействующим</a:t>
            </a:r>
            <a:r>
              <a:rPr lang="ru-RU" dirty="0" smtClean="0"/>
              <a:t>. Таким </a:t>
            </a:r>
            <a:r>
              <a:rPr lang="ru-RU" dirty="0"/>
              <a:t>образом, заказчиком при описании требований допущено нарушение </a:t>
            </a:r>
            <a:r>
              <a:rPr lang="ru-RU" dirty="0" smtClean="0"/>
              <a:t>п. 2 </a:t>
            </a:r>
            <a:r>
              <a:rPr lang="ru-RU" dirty="0"/>
              <a:t>ч.1 ст.33 </a:t>
            </a:r>
            <a:r>
              <a:rPr lang="ru-RU" dirty="0" smtClean="0"/>
              <a:t>Закона № 44-ФЗ, </a:t>
            </a:r>
            <a:r>
              <a:rPr lang="ru-RU" dirty="0"/>
              <a:t>что содержит признаки административного правонарушения, предусмотренного ч.4.2 ст.7.30 </a:t>
            </a:r>
            <a:r>
              <a:rPr lang="ru-RU" dirty="0" smtClean="0"/>
              <a:t>КоАП (закупка № 0318300119416001034)</a:t>
            </a:r>
            <a:endParaRPr lang="ru-RU" dirty="0"/>
          </a:p>
          <a:p>
            <a:endParaRPr lang="ru-RU" dirty="0" smtClean="0"/>
          </a:p>
          <a:p>
            <a:endParaRPr lang="ru-RU" dirty="0" smtClean="0"/>
          </a:p>
          <a:p>
            <a:r>
              <a:rPr lang="en-US" i="1" dirty="0" smtClean="0">
                <a:solidFill>
                  <a:srgbClr val="0070C0"/>
                </a:solidFill>
              </a:rPr>
              <a:t>// </a:t>
            </a:r>
            <a:r>
              <a:rPr lang="ru-RU" i="1" dirty="0">
                <a:solidFill>
                  <a:srgbClr val="0070C0"/>
                </a:solidFill>
              </a:rPr>
              <a:t>П</a:t>
            </a:r>
            <a:r>
              <a:rPr lang="ru-RU" i="1" dirty="0" smtClean="0">
                <a:solidFill>
                  <a:srgbClr val="0070C0"/>
                </a:solidFill>
              </a:rPr>
              <a:t>исьмо Минэкономразвития </a:t>
            </a:r>
            <a:r>
              <a:rPr lang="ru-RU" i="1" dirty="0">
                <a:solidFill>
                  <a:srgbClr val="0070C0"/>
                </a:solidFill>
              </a:rPr>
              <a:t>России от 01.08.2016 </a:t>
            </a:r>
            <a:r>
              <a:rPr lang="ru-RU" i="1" dirty="0" smtClean="0">
                <a:solidFill>
                  <a:srgbClr val="0070C0"/>
                </a:solidFill>
              </a:rPr>
              <a:t>№ </a:t>
            </a:r>
            <a:r>
              <a:rPr lang="ru-RU" i="1" dirty="0">
                <a:solidFill>
                  <a:srgbClr val="0070C0"/>
                </a:solidFill>
              </a:rPr>
              <a:t>Д28и-2011</a:t>
            </a:r>
          </a:p>
          <a:p>
            <a:r>
              <a:rPr lang="ru-RU" dirty="0" smtClean="0"/>
              <a:t>В документации </a:t>
            </a:r>
            <a:r>
              <a:rPr lang="ru-RU" b="1" dirty="0" smtClean="0"/>
              <a:t>можно </a:t>
            </a:r>
            <a:r>
              <a:rPr lang="ru-RU" b="1" dirty="0"/>
              <a:t>указать ГОСТ, не раскрывая его содержание</a:t>
            </a:r>
            <a:r>
              <a:rPr lang="ru-RU" dirty="0"/>
              <a:t>, поскольку такие действия не противоречат Закону N </a:t>
            </a:r>
            <a:r>
              <a:rPr lang="ru-RU" dirty="0" smtClean="0"/>
              <a:t>44-ФЗ</a:t>
            </a:r>
          </a:p>
          <a:p>
            <a:endParaRPr lang="ru-RU" dirty="0"/>
          </a:p>
          <a:p>
            <a:endParaRPr lang="ru-RU" dirty="0"/>
          </a:p>
          <a:p>
            <a:endParaRPr lang="ru-RU" dirty="0"/>
          </a:p>
        </p:txBody>
      </p:sp>
      <p:grpSp>
        <p:nvGrpSpPr>
          <p:cNvPr id="4" name="Группа 3"/>
          <p:cNvGrpSpPr/>
          <p:nvPr/>
        </p:nvGrpSpPr>
        <p:grpSpPr>
          <a:xfrm>
            <a:off x="88899" y="1800225"/>
            <a:ext cx="837910" cy="951941"/>
            <a:chOff x="-4749011" y="-1503016"/>
            <a:chExt cx="837910" cy="951941"/>
          </a:xfrm>
        </p:grpSpPr>
        <p:sp>
          <p:nvSpPr>
            <p:cNvPr id="5" name="Прямоугольник 4"/>
            <p:cNvSpPr/>
            <p:nvPr/>
          </p:nvSpPr>
          <p:spPr>
            <a:xfrm>
              <a:off x="-4749011" y="-1503016"/>
              <a:ext cx="837909" cy="951941"/>
            </a:xfrm>
            <a:prstGeom prst="rect">
              <a:avLst/>
            </a:prstGeom>
            <a:solidFill>
              <a:srgbClr val="00638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Прямоугольник 5"/>
            <p:cNvSpPr/>
            <p:nvPr/>
          </p:nvSpPr>
          <p:spPr>
            <a:xfrm>
              <a:off x="-4749010" y="-1503016"/>
              <a:ext cx="837909" cy="9519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1930" tIns="100965" rIns="201930" bIns="100965" numCol="1" spcCol="1270" anchor="ctr" anchorCtr="0">
              <a:noAutofit/>
            </a:bodyPr>
            <a:lstStyle/>
            <a:p>
              <a:pPr lvl="0" algn="ctr" defTabSz="2355850">
                <a:lnSpc>
                  <a:spcPct val="90000"/>
                </a:lnSpc>
                <a:spcBef>
                  <a:spcPct val="0"/>
                </a:spcBef>
                <a:spcAft>
                  <a:spcPct val="35000"/>
                </a:spcAft>
              </a:pPr>
              <a:r>
                <a:rPr lang="ru-RU" sz="5300" kern="1200" dirty="0" smtClean="0"/>
                <a:t>1</a:t>
              </a:r>
              <a:endParaRPr lang="ru-RU" sz="5300" kern="1200" dirty="0"/>
            </a:p>
          </p:txBody>
        </p:sp>
      </p:grpSp>
      <p:grpSp>
        <p:nvGrpSpPr>
          <p:cNvPr id="7" name="Группа 6"/>
          <p:cNvGrpSpPr/>
          <p:nvPr/>
        </p:nvGrpSpPr>
        <p:grpSpPr>
          <a:xfrm>
            <a:off x="99741" y="3400425"/>
            <a:ext cx="846897" cy="951941"/>
            <a:chOff x="89835" y="1026408"/>
            <a:chExt cx="846897" cy="951941"/>
          </a:xfrm>
        </p:grpSpPr>
        <p:sp>
          <p:nvSpPr>
            <p:cNvPr id="8" name="Прямоугольник 7"/>
            <p:cNvSpPr/>
            <p:nvPr/>
          </p:nvSpPr>
          <p:spPr>
            <a:xfrm>
              <a:off x="89835" y="1026408"/>
              <a:ext cx="846897" cy="951941"/>
            </a:xfrm>
            <a:prstGeom prst="rect">
              <a:avLst/>
            </a:prstGeom>
            <a:solidFill>
              <a:srgbClr val="00638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Прямоугольник 8"/>
            <p:cNvSpPr/>
            <p:nvPr/>
          </p:nvSpPr>
          <p:spPr>
            <a:xfrm>
              <a:off x="89835" y="1026408"/>
              <a:ext cx="846897" cy="9519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1930" tIns="100965" rIns="201930" bIns="100965" numCol="1" spcCol="1270" anchor="ctr" anchorCtr="0">
              <a:noAutofit/>
            </a:bodyPr>
            <a:lstStyle/>
            <a:p>
              <a:pPr lvl="0" algn="ctr" defTabSz="2355850">
                <a:lnSpc>
                  <a:spcPct val="90000"/>
                </a:lnSpc>
                <a:spcBef>
                  <a:spcPct val="0"/>
                </a:spcBef>
                <a:spcAft>
                  <a:spcPct val="35000"/>
                </a:spcAft>
              </a:pPr>
              <a:r>
                <a:rPr lang="ru-RU" sz="5300" kern="1200" dirty="0" smtClean="0"/>
                <a:t>2</a:t>
              </a:r>
              <a:endParaRPr lang="ru-RU" sz="5300" kern="1200" dirty="0"/>
            </a:p>
          </p:txBody>
        </p:sp>
      </p:grpSp>
      <p:sp>
        <p:nvSpPr>
          <p:cNvPr id="10" name="object 17"/>
          <p:cNvSpPr txBox="1"/>
          <p:nvPr/>
        </p:nvSpPr>
        <p:spPr>
          <a:xfrm>
            <a:off x="165100" y="5534025"/>
            <a:ext cx="761708" cy="927589"/>
          </a:xfrm>
          <a:prstGeom prst="rect">
            <a:avLst/>
          </a:prstGeom>
          <a:solidFill>
            <a:srgbClr val="CE171E"/>
          </a:solidFill>
        </p:spPr>
        <p:txBody>
          <a:bodyPr vert="horz" wrap="square" lIns="0" tIns="108000" rIns="0" bIns="0" rtlCol="0">
            <a:noAutofit/>
          </a:bodyPr>
          <a:lstStyle/>
          <a:p>
            <a:pPr algn="ctr">
              <a:lnSpc>
                <a:spcPct val="100000"/>
              </a:lnSpc>
              <a:spcBef>
                <a:spcPts val="1610"/>
              </a:spcBef>
            </a:pPr>
            <a:r>
              <a:rPr sz="3600" b="1" dirty="0">
                <a:solidFill>
                  <a:srgbClr val="FFFFFF"/>
                </a:solidFill>
                <a:latin typeface="PTSansPro-CaptionBold"/>
                <a:cs typeface="PTSansPro-CaptionBold"/>
              </a:rPr>
              <a:t>!</a:t>
            </a:r>
            <a:endParaRPr sz="3600" dirty="0">
              <a:latin typeface="PTSansPro-CaptionBold"/>
              <a:cs typeface="PTSansPro-CaptionBold"/>
            </a:endParaRPr>
          </a:p>
        </p:txBody>
      </p:sp>
    </p:spTree>
    <p:extLst>
      <p:ext uri="{BB962C8B-B14F-4D97-AF65-F5344CB8AC3E}">
        <p14:creationId xmlns:p14="http://schemas.microsoft.com/office/powerpoint/2010/main" val="15476297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300" y="0"/>
            <a:ext cx="8498520" cy="1446550"/>
          </a:xfrm>
        </p:spPr>
        <p:txBody>
          <a:bodyPr/>
          <a:lstStyle/>
          <a:p>
            <a:r>
              <a:rPr lang="ru-RU" dirty="0" smtClean="0"/>
              <a:t>Закупки в сфере строительства </a:t>
            </a:r>
            <a:br>
              <a:rPr lang="ru-RU" dirty="0" smtClean="0"/>
            </a:br>
            <a:r>
              <a:rPr lang="ru-RU" dirty="0" smtClean="0"/>
              <a:t>с 4 июля 2016 года</a:t>
            </a:r>
            <a:br>
              <a:rPr lang="ru-RU" dirty="0" smtClean="0"/>
            </a:br>
            <a:r>
              <a:rPr lang="ru-RU" sz="2800" b="0" i="1" dirty="0"/>
              <a:t>Федеральный закон от </a:t>
            </a:r>
            <a:r>
              <a:rPr lang="ru-RU" sz="2800" b="0" i="1" dirty="0" smtClean="0"/>
              <a:t>03.07.2016 </a:t>
            </a:r>
            <a:r>
              <a:rPr lang="ru-RU" sz="2800" b="0" i="1" dirty="0"/>
              <a:t>№ </a:t>
            </a:r>
            <a:r>
              <a:rPr lang="ru-RU" sz="2800" b="0" i="1" dirty="0" smtClean="0"/>
              <a:t>314-ФЗ</a:t>
            </a:r>
            <a:endParaRPr lang="ru-RU" sz="2800" dirty="0"/>
          </a:p>
        </p:txBody>
      </p:sp>
      <p:graphicFrame>
        <p:nvGraphicFramePr>
          <p:cNvPr id="4" name="Объект 3"/>
          <p:cNvGraphicFramePr>
            <a:graphicFrameLocks noGrp="1"/>
          </p:cNvGraphicFramePr>
          <p:nvPr>
            <p:ph sz="quarter" idx="10"/>
            <p:extLst>
              <p:ext uri="{D42A27DB-BD31-4B8C-83A1-F6EECF244321}">
                <p14:modId xmlns:p14="http://schemas.microsoft.com/office/powerpoint/2010/main" val="834802305"/>
              </p:ext>
            </p:extLst>
          </p:nvPr>
        </p:nvGraphicFramePr>
        <p:xfrm>
          <a:off x="469900" y="1647825"/>
          <a:ext cx="9755188" cy="4846320"/>
        </p:xfrm>
        <a:graphic>
          <a:graphicData uri="http://schemas.openxmlformats.org/drawingml/2006/table">
            <a:tbl>
              <a:tblPr firstRow="1" bandRow="1">
                <a:tableStyleId>{5C22544A-7EE6-4342-B048-85BDC9FD1C3A}</a:tableStyleId>
              </a:tblPr>
              <a:tblGrid>
                <a:gridCol w="4877594"/>
                <a:gridCol w="4877594"/>
              </a:tblGrid>
              <a:tr h="1226680">
                <a:tc>
                  <a:txBody>
                    <a:bodyPr/>
                    <a:lstStyle/>
                    <a:p>
                      <a:r>
                        <a:rPr lang="ru-RU" dirty="0" smtClean="0"/>
                        <a:t>Создание произведения архитектуры, градостроительства или садово-паркового искусства и (или) разработка на его основе проектной документации объектов капитального строительства (ст. 110.1)</a:t>
                      </a:r>
                      <a:endParaRPr lang="ru-RU" dirty="0"/>
                    </a:p>
                  </a:txBody>
                  <a:tcPr/>
                </a:tc>
                <a:tc>
                  <a:txBody>
                    <a:bodyPr/>
                    <a:lstStyle/>
                    <a:p>
                      <a:r>
                        <a:rPr lang="ru-RU" dirty="0" smtClean="0"/>
                        <a:t>Выполнение проектных и (или) изыскательских работ, и контрактов, предметом которых являются строительство, реконструкция объектов (ст. 110.2)</a:t>
                      </a:r>
                      <a:endParaRPr lang="ru-RU" dirty="0"/>
                    </a:p>
                  </a:txBody>
                  <a:tcPr/>
                </a:tc>
              </a:tr>
              <a:tr h="536672">
                <a:tc gridSpan="2">
                  <a:txBody>
                    <a:bodyPr/>
                    <a:lstStyle/>
                    <a:p>
                      <a:pPr algn="ctr"/>
                      <a:r>
                        <a:rPr lang="ru-RU" dirty="0" smtClean="0"/>
                        <a:t>В контракт включается обязательное</a:t>
                      </a:r>
                      <a:r>
                        <a:rPr lang="ru-RU" baseline="0" dirty="0" smtClean="0"/>
                        <a:t> условие о том, что исключительные права на результаты принадлежат РФ, субъекту РФ, МО (</a:t>
                      </a:r>
                      <a:r>
                        <a:rPr lang="ru-RU" i="1" baseline="0" dirty="0" smtClean="0"/>
                        <a:t>включается в контракт только гос. и </a:t>
                      </a:r>
                      <a:r>
                        <a:rPr lang="ru-RU" i="1" baseline="0" dirty="0" err="1" smtClean="0"/>
                        <a:t>мун</a:t>
                      </a:r>
                      <a:r>
                        <a:rPr lang="ru-RU" i="1" baseline="0" dirty="0" smtClean="0"/>
                        <a:t>. заказчиками</a:t>
                      </a:r>
                      <a:r>
                        <a:rPr lang="ru-RU" baseline="0" dirty="0" smtClean="0"/>
                        <a:t>)</a:t>
                      </a:r>
                      <a:endParaRPr lang="ru-RU" dirty="0"/>
                    </a:p>
                  </a:txBody>
                  <a:tcPr/>
                </a:tc>
                <a:tc hMerge="1">
                  <a:txBody>
                    <a:bodyPr/>
                    <a:lstStyle/>
                    <a:p>
                      <a:endParaRPr lang="ru-RU" dirty="0"/>
                    </a:p>
                  </a:txBody>
                  <a:tcPr/>
                </a:tc>
              </a:tr>
              <a:tr h="306670">
                <a:tc gridSpan="2">
                  <a:txBody>
                    <a:bodyPr/>
                    <a:lstStyle/>
                    <a:p>
                      <a:pPr algn="ctr"/>
                      <a:r>
                        <a:rPr lang="ru-RU" b="1" baseline="0" dirty="0" smtClean="0"/>
                        <a:t>ВСЕМИ заказчиками в контракт включаются условия:</a:t>
                      </a:r>
                      <a:endParaRPr lang="ru-RU" b="1" dirty="0"/>
                    </a:p>
                  </a:txBody>
                  <a:tcPr/>
                </a:tc>
                <a:tc hMerge="1">
                  <a:txBody>
                    <a:bodyPr/>
                    <a:lstStyle/>
                    <a:p>
                      <a:endParaRPr lang="ru-RU" dirty="0"/>
                    </a:p>
                  </a:txBody>
                  <a:tcPr/>
                </a:tc>
              </a:tr>
              <a:tr h="426720">
                <a:tc>
                  <a:txBody>
                    <a:bodyPr/>
                    <a:lstStyle/>
                    <a:p>
                      <a:pPr algn="ctr"/>
                      <a:r>
                        <a:rPr lang="ru-RU" dirty="0" smtClean="0"/>
                        <a:t>Заказчик имеет право на многократное использование ПД</a:t>
                      </a:r>
                      <a:r>
                        <a:rPr lang="ru-RU" baseline="0" dirty="0" smtClean="0"/>
                        <a:t> </a:t>
                      </a:r>
                      <a:r>
                        <a:rPr lang="ru-RU" dirty="0" smtClean="0"/>
                        <a:t>без согласия автора</a:t>
                      </a:r>
                      <a:endParaRPr lang="ru-RU" dirty="0"/>
                    </a:p>
                  </a:txBody>
                  <a:tcPr/>
                </a:tc>
                <a:tc>
                  <a:txBody>
                    <a:bodyPr/>
                    <a:lstStyle/>
                    <a:p>
                      <a:r>
                        <a:rPr lang="ru-RU" dirty="0" smtClean="0"/>
                        <a:t>о поэтапной оплате выполненных подрядчиком работ исходя из объема таких работ и цены контракта</a:t>
                      </a:r>
                      <a:endParaRPr lang="ru-RU" dirty="0"/>
                    </a:p>
                  </a:txBody>
                  <a:tcPr/>
                </a:tc>
              </a:tr>
              <a:tr h="426720">
                <a:tc>
                  <a:txBody>
                    <a:bodyPr/>
                    <a:lstStyle/>
                    <a:p>
                      <a:endParaRPr lang="ru-RU"/>
                    </a:p>
                  </a:txBody>
                  <a:tcPr/>
                </a:tc>
                <a:tc>
                  <a:txBody>
                    <a:bodyPr/>
                    <a:lstStyle/>
                    <a:p>
                      <a:r>
                        <a:rPr lang="ru-RU" dirty="0" smtClean="0"/>
                        <a:t>график оплаты выполненных по контракту работ с учетом графика выполнения строительно-монтажных работ (методика составления указанных графиков должна быть</a:t>
                      </a:r>
                      <a:r>
                        <a:rPr lang="ru-RU" baseline="0" dirty="0" smtClean="0"/>
                        <a:t> определена Минстроем России)</a:t>
                      </a:r>
                      <a:endParaRPr lang="ru-RU" dirty="0"/>
                    </a:p>
                  </a:txBody>
                  <a:tcPr/>
                </a:tc>
              </a:tr>
            </a:tbl>
          </a:graphicData>
        </a:graphic>
      </p:graphicFrame>
    </p:spTree>
    <p:extLst>
      <p:ext uri="{BB962C8B-B14F-4D97-AF65-F5344CB8AC3E}">
        <p14:creationId xmlns:p14="http://schemas.microsoft.com/office/powerpoint/2010/main" val="11907441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300" y="16030"/>
            <a:ext cx="8498520" cy="1446550"/>
          </a:xfrm>
        </p:spPr>
        <p:txBody>
          <a:bodyPr/>
          <a:lstStyle/>
          <a:p>
            <a:r>
              <a:rPr lang="ru-RU" dirty="0" smtClean="0"/>
              <a:t>Закупки в сфере строительства</a:t>
            </a:r>
            <a:br>
              <a:rPr lang="ru-RU" dirty="0" smtClean="0"/>
            </a:br>
            <a:r>
              <a:rPr lang="ru-RU" dirty="0" smtClean="0"/>
              <a:t>с 4 июля 2016 года</a:t>
            </a:r>
            <a:br>
              <a:rPr lang="ru-RU" dirty="0" smtClean="0"/>
            </a:br>
            <a:r>
              <a:rPr lang="ru-RU" sz="2800" b="0" i="1" dirty="0" smtClean="0"/>
              <a:t>Федеральный закон от 03.07.2016 № 314-ФЗ</a:t>
            </a:r>
            <a:endParaRPr lang="ru-RU" sz="2800" b="0" i="1" dirty="0"/>
          </a:p>
        </p:txBody>
      </p:sp>
      <p:sp>
        <p:nvSpPr>
          <p:cNvPr id="3" name="Объект 2"/>
          <p:cNvSpPr>
            <a:spLocks noGrp="1"/>
          </p:cNvSpPr>
          <p:nvPr>
            <p:ph sz="quarter" idx="10"/>
          </p:nvPr>
        </p:nvSpPr>
        <p:spPr/>
        <p:txBody>
          <a:bodyPr/>
          <a:lstStyle/>
          <a:p>
            <a:pPr marL="285750" indent="-285750">
              <a:buFont typeface="Wingdings" panose="05000000000000000000" pitchFamily="2" charset="2"/>
              <a:buChar char="q"/>
            </a:pPr>
            <a:r>
              <a:rPr lang="ru-RU" sz="2400" dirty="0" smtClean="0"/>
              <a:t>Результатом выполненной работы является ПД, результаты инженерных изысканий, прошедшие экспертизу (если экспертиза обязательна), т.е. «закрыть» контракт до получения положительного заключения экспертизы </a:t>
            </a:r>
            <a:r>
              <a:rPr lang="ru-RU" sz="2400" i="1" dirty="0" smtClean="0"/>
              <a:t>нельзя</a:t>
            </a:r>
            <a:r>
              <a:rPr lang="en-US" sz="2400" dirty="0" smtClean="0"/>
              <a:t>;</a:t>
            </a:r>
            <a:r>
              <a:rPr lang="ru-RU" sz="2400" dirty="0" smtClean="0"/>
              <a:t> </a:t>
            </a:r>
            <a:endParaRPr lang="en-US" sz="2400" dirty="0" smtClean="0"/>
          </a:p>
          <a:p>
            <a:pPr marL="285750" indent="-285750">
              <a:buFont typeface="Wingdings" panose="05000000000000000000" pitchFamily="2" charset="2"/>
              <a:buChar char="q"/>
            </a:pPr>
            <a:endParaRPr lang="ru-RU" sz="2400" dirty="0" smtClean="0"/>
          </a:p>
          <a:p>
            <a:pPr marL="285750" indent="-285750">
              <a:buFont typeface="Wingdings" panose="05000000000000000000" pitchFamily="2" charset="2"/>
              <a:buChar char="q"/>
            </a:pPr>
            <a:r>
              <a:rPr lang="ru-RU" sz="2400" dirty="0" smtClean="0"/>
              <a:t>Для строительства и реконструкции для «закрытия» контракта обязательно получение заключения </a:t>
            </a:r>
            <a:r>
              <a:rPr lang="ru-RU" sz="2400" dirty="0" err="1" smtClean="0"/>
              <a:t>госстройнадзора</a:t>
            </a:r>
            <a:r>
              <a:rPr lang="en-US" sz="2400" dirty="0" smtClean="0"/>
              <a:t>;</a:t>
            </a:r>
          </a:p>
          <a:p>
            <a:pPr marL="285750" indent="-285750">
              <a:buFont typeface="Wingdings" panose="05000000000000000000" pitchFamily="2" charset="2"/>
              <a:buChar char="q"/>
            </a:pPr>
            <a:endParaRPr lang="ru-RU" sz="2400" dirty="0" smtClean="0"/>
          </a:p>
          <a:p>
            <a:pPr marL="285750" indent="-285750">
              <a:buFont typeface="Wingdings" panose="05000000000000000000" pitchFamily="2" charset="2"/>
              <a:buChar char="q"/>
            </a:pPr>
            <a:r>
              <a:rPr lang="ru-RU" sz="2400" dirty="0" smtClean="0"/>
              <a:t>Для контрактов на строительство и реконструкцию обязательно условие о поэтапной оплате, </a:t>
            </a:r>
            <a:r>
              <a:rPr lang="ru-RU" sz="2400" i="1" dirty="0" smtClean="0"/>
              <a:t>даже в том случае, если контракт выполняется в один этап.</a:t>
            </a:r>
          </a:p>
          <a:p>
            <a:pPr marL="285750" indent="-285750">
              <a:buFont typeface="Wingdings" panose="05000000000000000000" pitchFamily="2" charset="2"/>
              <a:buChar char="q"/>
            </a:pPr>
            <a:endParaRPr lang="ru-RU" dirty="0"/>
          </a:p>
        </p:txBody>
      </p:sp>
    </p:spTree>
    <p:extLst>
      <p:ext uri="{BB962C8B-B14F-4D97-AF65-F5344CB8AC3E}">
        <p14:creationId xmlns:p14="http://schemas.microsoft.com/office/powerpoint/2010/main" val="42158762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300" y="16030"/>
            <a:ext cx="8498520" cy="1446550"/>
          </a:xfrm>
        </p:spPr>
        <p:txBody>
          <a:bodyPr/>
          <a:lstStyle/>
          <a:p>
            <a:r>
              <a:rPr lang="ru-RU" dirty="0" smtClean="0"/>
              <a:t>Новые составы административных правонарушений с 15 июля 2016 года</a:t>
            </a:r>
            <a:br>
              <a:rPr lang="ru-RU" dirty="0" smtClean="0"/>
            </a:br>
            <a:r>
              <a:rPr lang="ru-RU" sz="2800" b="0" i="1" dirty="0" smtClean="0"/>
              <a:t>Федеральный закон от 03.07.2016 № 318-ФЗ</a:t>
            </a:r>
            <a:endParaRPr lang="ru-RU" sz="2800" b="0" i="1" dirty="0"/>
          </a:p>
        </p:txBody>
      </p:sp>
      <p:graphicFrame>
        <p:nvGraphicFramePr>
          <p:cNvPr id="5" name="Таблица 4"/>
          <p:cNvGraphicFramePr>
            <a:graphicFrameLocks noGrp="1"/>
          </p:cNvGraphicFramePr>
          <p:nvPr>
            <p:extLst>
              <p:ext uri="{D42A27DB-BD31-4B8C-83A1-F6EECF244321}">
                <p14:modId xmlns:p14="http://schemas.microsoft.com/office/powerpoint/2010/main" val="2738303174"/>
              </p:ext>
            </p:extLst>
          </p:nvPr>
        </p:nvGraphicFramePr>
        <p:xfrm>
          <a:off x="469900" y="1571626"/>
          <a:ext cx="10058400" cy="5443269"/>
        </p:xfrm>
        <a:graphic>
          <a:graphicData uri="http://schemas.openxmlformats.org/drawingml/2006/table">
            <a:tbl>
              <a:tblPr firstRow="1" bandRow="1">
                <a:tableStyleId>{5C22544A-7EE6-4342-B048-85BDC9FD1C3A}</a:tableStyleId>
              </a:tblPr>
              <a:tblGrid>
                <a:gridCol w="1600200"/>
                <a:gridCol w="5105400"/>
                <a:gridCol w="3352800"/>
              </a:tblGrid>
              <a:tr h="349632">
                <a:tc>
                  <a:txBody>
                    <a:bodyPr/>
                    <a:lstStyle/>
                    <a:p>
                      <a:r>
                        <a:rPr lang="ru-RU" dirty="0" smtClean="0"/>
                        <a:t>Норма</a:t>
                      </a:r>
                      <a:r>
                        <a:rPr lang="ru-RU" baseline="0" dirty="0" smtClean="0"/>
                        <a:t> КоАП</a:t>
                      </a:r>
                      <a:endParaRPr lang="ru-RU" dirty="0"/>
                    </a:p>
                  </a:txBody>
                  <a:tcPr/>
                </a:tc>
                <a:tc>
                  <a:txBody>
                    <a:bodyPr/>
                    <a:lstStyle/>
                    <a:p>
                      <a:r>
                        <a:rPr lang="ru-RU" dirty="0" smtClean="0"/>
                        <a:t>Содержание</a:t>
                      </a:r>
                      <a:endParaRPr lang="ru-RU" dirty="0"/>
                    </a:p>
                  </a:txBody>
                  <a:tcPr/>
                </a:tc>
                <a:tc>
                  <a:txBody>
                    <a:bodyPr/>
                    <a:lstStyle/>
                    <a:p>
                      <a:r>
                        <a:rPr lang="ru-RU" dirty="0" smtClean="0"/>
                        <a:t>Ответственность</a:t>
                      </a:r>
                      <a:endParaRPr lang="ru-RU" dirty="0"/>
                    </a:p>
                  </a:txBody>
                  <a:tcPr/>
                </a:tc>
              </a:tr>
              <a:tr h="1398529">
                <a:tc>
                  <a:txBody>
                    <a:bodyPr/>
                    <a:lstStyle/>
                    <a:p>
                      <a:r>
                        <a:rPr lang="ru-RU" dirty="0" smtClean="0"/>
                        <a:t>ч. 1 ст. 7.29.3</a:t>
                      </a:r>
                      <a:endParaRPr lang="ru-RU" dirty="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b="0" i="0" u="none" strike="noStrike" baseline="0" dirty="0" smtClean="0">
                          <a:solidFill>
                            <a:schemeClr val="dk1"/>
                          </a:solidFill>
                          <a:latin typeface="+mn-lt"/>
                          <a:ea typeface="+mn-ea"/>
                          <a:cs typeface="+mn-cs"/>
                        </a:rPr>
                        <a:t>Включение в план закупок или план-график закупок объекта или объектов закупки, не соответствующих целям осуществления закупок или установленным законодательством требованиям и (или) нормативным затратам</a:t>
                      </a:r>
                    </a:p>
                  </a:txBody>
                  <a:tcPr/>
                </a:tc>
                <a:tc>
                  <a:txBody>
                    <a:bodyPr/>
                    <a:lstStyle/>
                    <a:p>
                      <a:r>
                        <a:rPr lang="ru-RU" dirty="0" smtClean="0"/>
                        <a:t>20 000-50 000 руб.</a:t>
                      </a:r>
                      <a:endParaRPr lang="ru-RU" dirty="0"/>
                    </a:p>
                  </a:txBody>
                  <a:tcPr/>
                </a:tc>
              </a:tr>
              <a:tr h="874081">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dirty="0" smtClean="0"/>
                        <a:t>ч. 1 ст. 7.29.3</a:t>
                      </a:r>
                    </a:p>
                    <a:p>
                      <a:endParaRPr lang="ru-RU" dirty="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b="0" i="0" u="none" strike="noStrike" baseline="0" dirty="0" smtClean="0">
                          <a:solidFill>
                            <a:schemeClr val="dk1"/>
                          </a:solidFill>
                          <a:latin typeface="+mn-lt"/>
                          <a:ea typeface="+mn-ea"/>
                          <a:cs typeface="+mn-cs"/>
                        </a:rPr>
                        <a:t>Включение в план-график закупок Н(М)</a:t>
                      </a:r>
                      <a:r>
                        <a:rPr lang="ru-RU" sz="1800" b="0" i="0" u="none" strike="noStrike" baseline="0" dirty="0" err="1" smtClean="0">
                          <a:solidFill>
                            <a:schemeClr val="dk1"/>
                          </a:solidFill>
                          <a:latin typeface="+mn-lt"/>
                          <a:ea typeface="+mn-ea"/>
                          <a:cs typeface="+mn-cs"/>
                        </a:rPr>
                        <a:t>Цк</a:t>
                      </a:r>
                      <a:r>
                        <a:rPr lang="ru-RU" sz="1800" b="0" i="0" u="none" strike="noStrike" baseline="0" dirty="0" smtClean="0">
                          <a:solidFill>
                            <a:schemeClr val="dk1"/>
                          </a:solidFill>
                          <a:latin typeface="+mn-lt"/>
                          <a:ea typeface="+mn-ea"/>
                          <a:cs typeface="+mn-cs"/>
                        </a:rPr>
                        <a:t>, в том, в отношении которой обоснование отсутствует или не соответствует требованиям</a:t>
                      </a:r>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dirty="0" smtClean="0"/>
                        <a:t>20 000-50 000 руб.</a:t>
                      </a:r>
                    </a:p>
                    <a:p>
                      <a:endParaRPr lang="ru-RU" dirty="0"/>
                    </a:p>
                  </a:txBody>
                  <a:tcPr/>
                </a:tc>
              </a:tr>
              <a:tr h="1398529">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dirty="0" smtClean="0"/>
                        <a:t>ч. 2 ст. 7.29.3</a:t>
                      </a:r>
                    </a:p>
                    <a:p>
                      <a:endParaRPr lang="ru-RU" dirty="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b="0" i="0" u="none" strike="noStrike" baseline="0" dirty="0" smtClean="0">
                          <a:solidFill>
                            <a:schemeClr val="dk1"/>
                          </a:solidFill>
                          <a:latin typeface="+mn-lt"/>
                          <a:ea typeface="+mn-ea"/>
                          <a:cs typeface="+mn-cs"/>
                        </a:rPr>
                        <a:t>Несоблюдение порядка или формы обоснования начальной (максимальной) цены контракта, обоснования объекта закупки (за исключением описания объекта закупки)</a:t>
                      </a:r>
                    </a:p>
                    <a:p>
                      <a:endParaRPr lang="ru-RU" dirty="0"/>
                    </a:p>
                  </a:txBody>
                  <a:tcPr/>
                </a:tc>
                <a:tc>
                  <a:txBody>
                    <a:bodyPr/>
                    <a:lstStyle/>
                    <a:p>
                      <a:r>
                        <a:rPr lang="ru-RU" dirty="0" smtClean="0"/>
                        <a:t>10 000</a:t>
                      </a:r>
                      <a:r>
                        <a:rPr lang="ru-RU" baseline="0" dirty="0" smtClean="0"/>
                        <a:t> руб.</a:t>
                      </a:r>
                      <a:endParaRPr lang="ru-RU" dirty="0"/>
                    </a:p>
                  </a:txBody>
                  <a:tcPr/>
                </a:tc>
              </a:tr>
              <a:tr h="1237029">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dirty="0" smtClean="0"/>
                        <a:t>ч. 3 ст. 7.29.3</a:t>
                      </a:r>
                    </a:p>
                    <a:p>
                      <a:endParaRPr lang="ru-RU" dirty="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b="0" i="0" u="none" strike="noStrike" baseline="0" dirty="0" smtClean="0">
                          <a:solidFill>
                            <a:schemeClr val="dk1"/>
                          </a:solidFill>
                          <a:latin typeface="+mn-lt"/>
                          <a:ea typeface="+mn-ea"/>
                          <a:cs typeface="+mn-cs"/>
                        </a:rPr>
                        <a:t>Нарушение порядка или сроков проведения обязательного общественного обсуждения закупок либо </a:t>
                      </a:r>
                      <a:r>
                        <a:rPr lang="ru-RU" sz="1800" b="0" i="0" u="none" strike="noStrike" baseline="0" dirty="0" err="1" smtClean="0">
                          <a:solidFill>
                            <a:schemeClr val="dk1"/>
                          </a:solidFill>
                          <a:latin typeface="+mn-lt"/>
                          <a:ea typeface="+mn-ea"/>
                          <a:cs typeface="+mn-cs"/>
                        </a:rPr>
                        <a:t>непроведение</a:t>
                      </a:r>
                      <a:r>
                        <a:rPr lang="ru-RU" sz="1800" b="0" i="0" u="none" strike="noStrike" baseline="0" dirty="0" smtClean="0">
                          <a:solidFill>
                            <a:schemeClr val="dk1"/>
                          </a:solidFill>
                          <a:latin typeface="+mn-lt"/>
                          <a:ea typeface="+mn-ea"/>
                          <a:cs typeface="+mn-cs"/>
                        </a:rPr>
                        <a:t> обязательного общественного обсуждения закупок</a:t>
                      </a:r>
                    </a:p>
                  </a:txBody>
                  <a:tcPr/>
                </a:tc>
                <a:tc>
                  <a:txBody>
                    <a:bodyPr/>
                    <a:lstStyle/>
                    <a:p>
                      <a:r>
                        <a:rPr lang="ru-RU" dirty="0" smtClean="0"/>
                        <a:t>30 000</a:t>
                      </a:r>
                      <a:r>
                        <a:rPr lang="ru-RU" baseline="0" dirty="0" smtClean="0"/>
                        <a:t> руб.</a:t>
                      </a:r>
                      <a:endParaRPr lang="ru-RU" dirty="0"/>
                    </a:p>
                  </a:txBody>
                  <a:tcPr/>
                </a:tc>
              </a:tr>
            </a:tbl>
          </a:graphicData>
        </a:graphic>
      </p:graphicFrame>
    </p:spTree>
    <p:extLst>
      <p:ext uri="{BB962C8B-B14F-4D97-AF65-F5344CB8AC3E}">
        <p14:creationId xmlns:p14="http://schemas.microsoft.com/office/powerpoint/2010/main" val="9776236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300" y="47625"/>
            <a:ext cx="8498520" cy="1446550"/>
          </a:xfrm>
        </p:spPr>
        <p:txBody>
          <a:bodyPr/>
          <a:lstStyle/>
          <a:p>
            <a:r>
              <a:rPr lang="ru-RU" dirty="0"/>
              <a:t>Новые составы административных правонарушений с 15 июля 2016 года</a:t>
            </a:r>
            <a:br>
              <a:rPr lang="ru-RU" dirty="0"/>
            </a:br>
            <a:r>
              <a:rPr lang="ru-RU" sz="2800" b="0" i="1" dirty="0"/>
              <a:t>Федеральный закон от 03.07.2016 № 318-ФЗ</a:t>
            </a:r>
            <a:endParaRPr lang="ru-RU" dirty="0"/>
          </a:p>
        </p:txBody>
      </p:sp>
      <p:sp>
        <p:nvSpPr>
          <p:cNvPr id="3" name="Объект 2"/>
          <p:cNvSpPr>
            <a:spLocks noGrp="1"/>
          </p:cNvSpPr>
          <p:nvPr>
            <p:ph sz="quarter" idx="10"/>
          </p:nvPr>
        </p:nvSpPr>
        <p:spPr/>
        <p:txBody>
          <a:bodyPr/>
          <a:lstStyle/>
          <a:p>
            <a:endParaRPr lang="ru-RU"/>
          </a:p>
        </p:txBody>
      </p:sp>
      <p:graphicFrame>
        <p:nvGraphicFramePr>
          <p:cNvPr id="4" name="Таблица 3"/>
          <p:cNvGraphicFramePr>
            <a:graphicFrameLocks noGrp="1"/>
          </p:cNvGraphicFramePr>
          <p:nvPr>
            <p:extLst>
              <p:ext uri="{D42A27DB-BD31-4B8C-83A1-F6EECF244321}">
                <p14:modId xmlns:p14="http://schemas.microsoft.com/office/powerpoint/2010/main" val="2507661177"/>
              </p:ext>
            </p:extLst>
          </p:nvPr>
        </p:nvGraphicFramePr>
        <p:xfrm>
          <a:off x="469900" y="1571626"/>
          <a:ext cx="10058400" cy="5303520"/>
        </p:xfrm>
        <a:graphic>
          <a:graphicData uri="http://schemas.openxmlformats.org/drawingml/2006/table">
            <a:tbl>
              <a:tblPr firstRow="1" bandRow="1">
                <a:tableStyleId>{5C22544A-7EE6-4342-B048-85BDC9FD1C3A}</a:tableStyleId>
              </a:tblPr>
              <a:tblGrid>
                <a:gridCol w="1600200"/>
                <a:gridCol w="5105400"/>
                <a:gridCol w="3352800"/>
              </a:tblGrid>
              <a:tr h="349632">
                <a:tc>
                  <a:txBody>
                    <a:bodyPr/>
                    <a:lstStyle/>
                    <a:p>
                      <a:r>
                        <a:rPr lang="ru-RU" dirty="0" smtClean="0"/>
                        <a:t>Норма</a:t>
                      </a:r>
                      <a:r>
                        <a:rPr lang="ru-RU" baseline="0" dirty="0" smtClean="0"/>
                        <a:t> КоАП</a:t>
                      </a:r>
                      <a:endParaRPr lang="ru-RU" dirty="0"/>
                    </a:p>
                  </a:txBody>
                  <a:tcPr/>
                </a:tc>
                <a:tc>
                  <a:txBody>
                    <a:bodyPr/>
                    <a:lstStyle/>
                    <a:p>
                      <a:r>
                        <a:rPr lang="ru-RU" dirty="0" smtClean="0"/>
                        <a:t>Содержание</a:t>
                      </a:r>
                      <a:endParaRPr lang="ru-RU" dirty="0"/>
                    </a:p>
                  </a:txBody>
                  <a:tcPr/>
                </a:tc>
                <a:tc>
                  <a:txBody>
                    <a:bodyPr/>
                    <a:lstStyle/>
                    <a:p>
                      <a:r>
                        <a:rPr lang="ru-RU" dirty="0" smtClean="0"/>
                        <a:t>Ответственность</a:t>
                      </a:r>
                      <a:endParaRPr lang="ru-RU" dirty="0"/>
                    </a:p>
                  </a:txBody>
                  <a:tcPr/>
                </a:tc>
              </a:tr>
              <a:tr h="1398529">
                <a:tc>
                  <a:txBody>
                    <a:bodyPr/>
                    <a:lstStyle/>
                    <a:p>
                      <a:r>
                        <a:rPr lang="ru-RU" dirty="0" smtClean="0"/>
                        <a:t>ч. 4 ст. 7.29.3</a:t>
                      </a:r>
                      <a:endParaRPr lang="ru-RU" dirty="0"/>
                    </a:p>
                  </a:txBody>
                  <a:tcPr/>
                </a:tc>
                <a:tc>
                  <a:txBody>
                    <a:bodyPr/>
                    <a:lstStyle/>
                    <a:p>
                      <a:r>
                        <a:rPr lang="ru-RU" sz="1800" b="0" i="0" u="none" strike="noStrike" baseline="0" dirty="0" smtClean="0">
                          <a:solidFill>
                            <a:schemeClr val="dk1"/>
                          </a:solidFill>
                          <a:latin typeface="+mn-lt"/>
                          <a:ea typeface="+mn-ea"/>
                          <a:cs typeface="+mn-cs"/>
                        </a:rPr>
                        <a:t>Нарушение срока утверждения плана закупок, плана-графика закупок (вносимых в эти планы изменений) или срока размещения плана закупок, плана-графика закупок (вносимых в эти планы изменений) в ЕИС</a:t>
                      </a:r>
                    </a:p>
                  </a:txBody>
                  <a:tcPr/>
                </a:tc>
                <a:tc>
                  <a:txBody>
                    <a:bodyPr/>
                    <a:lstStyle/>
                    <a:p>
                      <a:r>
                        <a:rPr lang="ru-RU" dirty="0" smtClean="0"/>
                        <a:t>5 000-30 000 руб.</a:t>
                      </a:r>
                      <a:endParaRPr lang="ru-RU" dirty="0"/>
                    </a:p>
                  </a:txBody>
                  <a:tcPr/>
                </a:tc>
              </a:tr>
              <a:tr h="874081">
                <a:tc>
                  <a:txBody>
                    <a:bodyPr/>
                    <a:lstStyle/>
                    <a:p>
                      <a:r>
                        <a:rPr lang="ru-RU" dirty="0" smtClean="0"/>
                        <a:t>ч. 1.5 ст. 7.30</a:t>
                      </a:r>
                      <a:endParaRPr lang="ru-RU" dirty="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b="0" i="0" u="none" strike="noStrike" baseline="0" dirty="0" smtClean="0">
                          <a:solidFill>
                            <a:schemeClr val="dk1"/>
                          </a:solidFill>
                          <a:latin typeface="+mn-lt"/>
                          <a:ea typeface="+mn-ea"/>
                          <a:cs typeface="+mn-cs"/>
                        </a:rPr>
                        <a:t>Размещение в ЕИС в сфере закупок извещения об осуществлении закупки или направление приглашения принять участие в определении поставщика (подрядчика, исполнителя) ранее 10 календарных дней со дня внесения изменений в план-график в отношении такой закупки</a:t>
                      </a:r>
                    </a:p>
                  </a:txBody>
                  <a:tcPr/>
                </a:tc>
                <a:tc>
                  <a:txBody>
                    <a:bodyPr/>
                    <a:lstStyle/>
                    <a:p>
                      <a:r>
                        <a:rPr lang="ru-RU" dirty="0" smtClean="0"/>
                        <a:t>30 000 руб.</a:t>
                      </a:r>
                      <a:endParaRPr lang="ru-RU" dirty="0"/>
                    </a:p>
                  </a:txBody>
                  <a:tcPr/>
                </a:tc>
              </a:tr>
              <a:tr h="1398529">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dirty="0" smtClean="0"/>
                        <a:t>ч. 1.6 ст. 7.30</a:t>
                      </a:r>
                    </a:p>
                    <a:p>
                      <a:pPr marL="0" marR="0" indent="0" defTabSz="914400" eaLnBrk="1" fontAlgn="auto" latinLnBrk="0" hangingPunct="1">
                        <a:lnSpc>
                          <a:spcPct val="100000"/>
                        </a:lnSpc>
                        <a:spcBef>
                          <a:spcPts val="0"/>
                        </a:spcBef>
                        <a:spcAft>
                          <a:spcPts val="0"/>
                        </a:spcAft>
                        <a:buClrTx/>
                        <a:buSzTx/>
                        <a:buFontTx/>
                        <a:buNone/>
                        <a:tabLst/>
                        <a:defRPr/>
                      </a:pPr>
                      <a:endParaRPr lang="ru-RU" dirty="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b="0" i="0" u="none" strike="noStrike" baseline="0" dirty="0" smtClean="0">
                          <a:solidFill>
                            <a:schemeClr val="dk1"/>
                          </a:solidFill>
                          <a:latin typeface="+mn-lt"/>
                          <a:ea typeface="+mn-ea"/>
                          <a:cs typeface="+mn-cs"/>
                        </a:rPr>
                        <a:t>Размещение в ЕИС в сфере закупок извещения об осуществлении закупки или направление приглашения принять участие в определении поставщика (подрядчика, исполнителя) в случае, если информация о такой закупке не включена в план-график</a:t>
                      </a:r>
                    </a:p>
                  </a:txBody>
                  <a:tcPr/>
                </a:tc>
                <a:tc>
                  <a:txBody>
                    <a:bodyPr/>
                    <a:lstStyle/>
                    <a:p>
                      <a:r>
                        <a:rPr lang="ru-RU" dirty="0" smtClean="0"/>
                        <a:t>30</a:t>
                      </a:r>
                      <a:r>
                        <a:rPr lang="ru-RU" baseline="0" dirty="0" smtClean="0"/>
                        <a:t> 000 руб.</a:t>
                      </a:r>
                      <a:endParaRPr lang="ru-RU" dirty="0"/>
                    </a:p>
                  </a:txBody>
                  <a:tcPr/>
                </a:tc>
              </a:tr>
            </a:tbl>
          </a:graphicData>
        </a:graphic>
      </p:graphicFrame>
    </p:spTree>
    <p:extLst>
      <p:ext uri="{BB962C8B-B14F-4D97-AF65-F5344CB8AC3E}">
        <p14:creationId xmlns:p14="http://schemas.microsoft.com/office/powerpoint/2010/main" val="656125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hape 81"/>
          <p:cNvSpPr>
            <a:spLocks noGrp="1"/>
          </p:cNvSpPr>
          <p:nvPr>
            <p:ph type="body" idx="4294967295"/>
          </p:nvPr>
        </p:nvSpPr>
        <p:spPr>
          <a:xfrm>
            <a:off x="378148" y="1550478"/>
            <a:ext cx="10051851" cy="5033427"/>
          </a:xfrm>
          <a:prstGeom prst="rect">
            <a:avLst/>
          </a:prstGeom>
        </p:spPr>
        <p:txBody>
          <a:bodyPr/>
          <a:lstStyle/>
          <a:p>
            <a:pPr marL="372745" marR="201929" indent="-360045">
              <a:spcBef>
                <a:spcPts val="1200"/>
              </a:spcBef>
              <a:buClr>
                <a:srgbClr val="006384"/>
              </a:buClr>
              <a:buFont typeface="Helvetica"/>
              <a:buChar char="❒"/>
              <a:tabLst>
                <a:tab pos="368300" algn="l"/>
              </a:tabLst>
              <a:defRPr sz="2000" b="1">
                <a:solidFill>
                  <a:srgbClr val="006384"/>
                </a:solidFill>
                <a:latin typeface="Arial"/>
                <a:ea typeface="Arial"/>
                <a:cs typeface="Arial"/>
                <a:sym typeface="Arial"/>
              </a:defRPr>
            </a:pPr>
            <a:r>
              <a:rPr sz="2200" dirty="0" err="1" smtClean="0"/>
              <a:t>Первые</a:t>
            </a:r>
            <a:r>
              <a:rPr sz="2200" dirty="0" smtClean="0"/>
              <a:t> </a:t>
            </a:r>
            <a:r>
              <a:rPr sz="2200" dirty="0" err="1"/>
              <a:t>акты</a:t>
            </a:r>
            <a:r>
              <a:rPr sz="2200" dirty="0"/>
              <a:t> </a:t>
            </a:r>
            <a:r>
              <a:rPr sz="2200" dirty="0" err="1"/>
              <a:t>по</a:t>
            </a:r>
            <a:r>
              <a:rPr sz="2200" dirty="0"/>
              <a:t> </a:t>
            </a:r>
            <a:r>
              <a:rPr sz="2200" dirty="0" err="1"/>
              <a:t>нормированию</a:t>
            </a:r>
            <a:r>
              <a:rPr sz="2200" dirty="0"/>
              <a:t> </a:t>
            </a:r>
            <a:r>
              <a:rPr sz="2200" dirty="0">
                <a:solidFill>
                  <a:srgbClr val="000000"/>
                </a:solidFill>
              </a:rPr>
              <a:t>(</a:t>
            </a:r>
            <a:r>
              <a:rPr sz="2200" dirty="0" err="1">
                <a:solidFill>
                  <a:srgbClr val="000000"/>
                </a:solidFill>
              </a:rPr>
              <a:t>нормативные</a:t>
            </a:r>
            <a:r>
              <a:rPr sz="2200" dirty="0">
                <a:solidFill>
                  <a:srgbClr val="000000"/>
                </a:solidFill>
              </a:rPr>
              <a:t> </a:t>
            </a:r>
            <a:r>
              <a:rPr sz="2200" dirty="0" err="1">
                <a:solidFill>
                  <a:srgbClr val="000000"/>
                </a:solidFill>
              </a:rPr>
              <a:t>затраты</a:t>
            </a:r>
            <a:r>
              <a:rPr sz="2200" dirty="0">
                <a:solidFill>
                  <a:srgbClr val="000000"/>
                </a:solidFill>
              </a:rPr>
              <a:t>, </a:t>
            </a:r>
            <a:r>
              <a:rPr sz="2200" dirty="0" err="1">
                <a:solidFill>
                  <a:srgbClr val="000000"/>
                </a:solidFill>
              </a:rPr>
              <a:t>предельные</a:t>
            </a:r>
            <a:r>
              <a:rPr sz="2200" dirty="0">
                <a:solidFill>
                  <a:srgbClr val="000000"/>
                </a:solidFill>
              </a:rPr>
              <a:t> </a:t>
            </a:r>
            <a:r>
              <a:rPr sz="2200" dirty="0" err="1">
                <a:solidFill>
                  <a:srgbClr val="000000"/>
                </a:solidFill>
              </a:rPr>
              <a:t>цены</a:t>
            </a:r>
            <a:r>
              <a:rPr sz="2200" dirty="0">
                <a:solidFill>
                  <a:srgbClr val="000000"/>
                </a:solidFill>
              </a:rPr>
              <a:t> и </a:t>
            </a:r>
            <a:r>
              <a:rPr sz="2200" dirty="0" err="1">
                <a:solidFill>
                  <a:srgbClr val="000000"/>
                </a:solidFill>
              </a:rPr>
              <a:t>характеристики</a:t>
            </a:r>
            <a:r>
              <a:rPr sz="2200" dirty="0" smtClean="0">
                <a:solidFill>
                  <a:srgbClr val="000000"/>
                </a:solidFill>
              </a:rPr>
              <a:t>)</a:t>
            </a:r>
            <a:endParaRPr lang="ru-RU" sz="2200" dirty="0" smtClean="0">
              <a:solidFill>
                <a:srgbClr val="000000"/>
              </a:solidFill>
            </a:endParaRPr>
          </a:p>
          <a:p>
            <a:pPr marL="372745" marR="201929" indent="-360045">
              <a:spcBef>
                <a:spcPts val="1200"/>
              </a:spcBef>
              <a:buClr>
                <a:srgbClr val="006384"/>
              </a:buClr>
              <a:buFont typeface="Helvetica"/>
              <a:buChar char="❒"/>
              <a:tabLst>
                <a:tab pos="368300" algn="l"/>
              </a:tabLst>
              <a:defRPr sz="2000" b="1">
                <a:solidFill>
                  <a:srgbClr val="006384"/>
                </a:solidFill>
                <a:latin typeface="Arial"/>
                <a:ea typeface="Arial"/>
                <a:cs typeface="Arial"/>
                <a:sym typeface="Arial"/>
              </a:defRPr>
            </a:pPr>
            <a:r>
              <a:rPr lang="ru-RU" sz="2200" dirty="0"/>
              <a:t>Штрафы для заказчиков за неправильное планирование закупок и обоснование </a:t>
            </a:r>
            <a:r>
              <a:rPr lang="ru-RU" sz="2200" dirty="0">
                <a:solidFill>
                  <a:srgbClr val="000000"/>
                </a:solidFill>
              </a:rPr>
              <a:t>НМЦК (с 15.07.2016</a:t>
            </a:r>
            <a:r>
              <a:rPr lang="ru-RU" sz="2200" dirty="0" smtClean="0">
                <a:solidFill>
                  <a:srgbClr val="000000"/>
                </a:solidFill>
              </a:rPr>
              <a:t>)</a:t>
            </a:r>
            <a:endParaRPr sz="2200" dirty="0">
              <a:solidFill>
                <a:srgbClr val="000000"/>
              </a:solidFill>
            </a:endParaRPr>
          </a:p>
          <a:p>
            <a:pPr marL="372745" marR="201929" indent="-360045">
              <a:spcBef>
                <a:spcPts val="1200"/>
              </a:spcBef>
              <a:buClr>
                <a:srgbClr val="006384"/>
              </a:buClr>
              <a:buFont typeface="Helvetica"/>
              <a:buChar char="❒"/>
              <a:tabLst>
                <a:tab pos="368300" algn="l"/>
              </a:tabLst>
              <a:defRPr sz="2000" b="1">
                <a:solidFill>
                  <a:srgbClr val="006384"/>
                </a:solidFill>
                <a:latin typeface="Arial"/>
                <a:ea typeface="Arial"/>
                <a:cs typeface="Arial"/>
                <a:sym typeface="Arial"/>
              </a:defRPr>
            </a:pPr>
            <a:r>
              <a:rPr sz="2200" dirty="0" err="1" smtClean="0"/>
              <a:t>Проектирование</a:t>
            </a:r>
            <a:r>
              <a:rPr sz="2200" dirty="0" smtClean="0"/>
              <a:t> </a:t>
            </a:r>
            <a:r>
              <a:rPr sz="2200" dirty="0"/>
              <a:t>+ СМР в </a:t>
            </a:r>
            <a:r>
              <a:rPr sz="2200" dirty="0" err="1"/>
              <a:t>одном</a:t>
            </a:r>
            <a:r>
              <a:rPr sz="2200" dirty="0"/>
              <a:t> </a:t>
            </a:r>
            <a:r>
              <a:rPr sz="2200" dirty="0" err="1"/>
              <a:t>лоте</a:t>
            </a:r>
            <a:r>
              <a:rPr sz="2200" dirty="0"/>
              <a:t>  </a:t>
            </a:r>
            <a:r>
              <a:rPr sz="2200" dirty="0">
                <a:solidFill>
                  <a:srgbClr val="000000"/>
                </a:solidFill>
              </a:rPr>
              <a:t>- </a:t>
            </a:r>
            <a:r>
              <a:rPr sz="2200" dirty="0" err="1">
                <a:solidFill>
                  <a:srgbClr val="000000"/>
                </a:solidFill>
              </a:rPr>
              <a:t>только</a:t>
            </a:r>
            <a:r>
              <a:rPr sz="2200" dirty="0">
                <a:solidFill>
                  <a:srgbClr val="000000"/>
                </a:solidFill>
              </a:rPr>
              <a:t> в </a:t>
            </a:r>
            <a:r>
              <a:rPr sz="2200" dirty="0" err="1">
                <a:solidFill>
                  <a:srgbClr val="000000"/>
                </a:solidFill>
              </a:rPr>
              <a:t>случаях</a:t>
            </a:r>
            <a:r>
              <a:rPr sz="2200" dirty="0">
                <a:solidFill>
                  <a:srgbClr val="000000"/>
                </a:solidFill>
              </a:rPr>
              <a:t> </a:t>
            </a:r>
            <a:r>
              <a:rPr sz="2200" dirty="0" err="1" smtClean="0">
                <a:solidFill>
                  <a:srgbClr val="000000"/>
                </a:solidFill>
              </a:rPr>
              <a:t>установ</a:t>
            </a:r>
            <a:r>
              <a:rPr lang="ru-RU" sz="2200" dirty="0" smtClean="0">
                <a:solidFill>
                  <a:srgbClr val="000000"/>
                </a:solidFill>
              </a:rPr>
              <a:t>л</a:t>
            </a:r>
            <a:r>
              <a:rPr sz="2200" dirty="0" err="1" smtClean="0">
                <a:solidFill>
                  <a:srgbClr val="000000"/>
                </a:solidFill>
              </a:rPr>
              <a:t>енных</a:t>
            </a:r>
            <a:r>
              <a:rPr sz="2200" dirty="0" smtClean="0">
                <a:solidFill>
                  <a:srgbClr val="000000"/>
                </a:solidFill>
              </a:rPr>
              <a:t> </a:t>
            </a:r>
            <a:r>
              <a:rPr sz="2200" dirty="0" err="1">
                <a:solidFill>
                  <a:srgbClr val="000000"/>
                </a:solidFill>
              </a:rPr>
              <a:t>Правительством</a:t>
            </a:r>
            <a:r>
              <a:rPr sz="2200" dirty="0">
                <a:solidFill>
                  <a:srgbClr val="000000"/>
                </a:solidFill>
              </a:rPr>
              <a:t> (</a:t>
            </a:r>
            <a:r>
              <a:rPr sz="2200" dirty="0" err="1">
                <a:solidFill>
                  <a:srgbClr val="000000"/>
                </a:solidFill>
              </a:rPr>
              <a:t>пока</a:t>
            </a:r>
            <a:r>
              <a:rPr sz="2200" dirty="0">
                <a:solidFill>
                  <a:srgbClr val="000000"/>
                </a:solidFill>
              </a:rPr>
              <a:t> </a:t>
            </a:r>
            <a:r>
              <a:rPr sz="2200" dirty="0" err="1">
                <a:solidFill>
                  <a:srgbClr val="000000"/>
                </a:solidFill>
              </a:rPr>
              <a:t>нет</a:t>
            </a:r>
            <a:r>
              <a:rPr sz="2200" dirty="0">
                <a:solidFill>
                  <a:srgbClr val="000000"/>
                </a:solidFill>
              </a:rPr>
              <a:t>)</a:t>
            </a:r>
          </a:p>
          <a:p>
            <a:pPr marL="372745" marR="201929" indent="-360045">
              <a:spcBef>
                <a:spcPts val="1200"/>
              </a:spcBef>
              <a:buClr>
                <a:srgbClr val="006384"/>
              </a:buClr>
              <a:buFont typeface="Helvetica"/>
              <a:buChar char="❒"/>
              <a:tabLst>
                <a:tab pos="368300" algn="l"/>
              </a:tabLst>
              <a:defRPr sz="2000" b="1">
                <a:solidFill>
                  <a:srgbClr val="006384"/>
                </a:solidFill>
                <a:latin typeface="Arial"/>
                <a:ea typeface="Arial"/>
                <a:cs typeface="Arial"/>
                <a:sym typeface="Arial"/>
              </a:defRPr>
            </a:pPr>
            <a:r>
              <a:rPr sz="2200" dirty="0" err="1"/>
              <a:t>Новые</a:t>
            </a:r>
            <a:r>
              <a:rPr sz="2200" dirty="0"/>
              <a:t> </a:t>
            </a:r>
            <a:r>
              <a:rPr sz="2200" dirty="0" err="1"/>
              <a:t>правила</a:t>
            </a:r>
            <a:r>
              <a:rPr sz="2200" dirty="0"/>
              <a:t> </a:t>
            </a:r>
            <a:r>
              <a:rPr sz="2200" dirty="0" err="1"/>
              <a:t>закупок</a:t>
            </a:r>
            <a:r>
              <a:rPr sz="2200" dirty="0"/>
              <a:t> в </a:t>
            </a:r>
            <a:r>
              <a:rPr sz="2200" dirty="0" err="1"/>
              <a:t>строительстве</a:t>
            </a:r>
            <a:r>
              <a:rPr sz="2200" dirty="0"/>
              <a:t> </a:t>
            </a:r>
            <a:r>
              <a:rPr sz="2200" dirty="0">
                <a:solidFill>
                  <a:srgbClr val="000000"/>
                </a:solidFill>
              </a:rPr>
              <a:t>(ст.110.1 и 110.2, с 04.07.2016</a:t>
            </a:r>
            <a:r>
              <a:rPr sz="2200" dirty="0" smtClean="0">
                <a:solidFill>
                  <a:srgbClr val="000000"/>
                </a:solidFill>
              </a:rPr>
              <a:t>)</a:t>
            </a:r>
            <a:endParaRPr lang="ru-RU" sz="2200" dirty="0" smtClean="0">
              <a:solidFill>
                <a:srgbClr val="000000"/>
              </a:solidFill>
            </a:endParaRPr>
          </a:p>
          <a:p>
            <a:pPr marL="372745" marR="201929" indent="-360045">
              <a:spcBef>
                <a:spcPts val="1200"/>
              </a:spcBef>
              <a:buClr>
                <a:srgbClr val="006384"/>
              </a:buClr>
              <a:buFont typeface="Helvetica"/>
              <a:buChar char="❒"/>
              <a:tabLst>
                <a:tab pos="368300" algn="l"/>
              </a:tabLst>
              <a:defRPr sz="2000" b="1">
                <a:solidFill>
                  <a:srgbClr val="006384"/>
                </a:solidFill>
                <a:latin typeface="Arial"/>
                <a:ea typeface="Arial"/>
                <a:cs typeface="Arial"/>
                <a:sym typeface="Arial"/>
              </a:defRPr>
            </a:pPr>
            <a:r>
              <a:rPr lang="ru-RU" sz="2200" dirty="0"/>
              <a:t>Необходимость оставаться в рамках </a:t>
            </a:r>
            <a:r>
              <a:rPr lang="ru-RU" sz="2200" dirty="0" err="1"/>
              <a:t>Техрегламентов</a:t>
            </a:r>
            <a:r>
              <a:rPr lang="ru-RU" sz="2200" dirty="0"/>
              <a:t> и ГОСТов </a:t>
            </a:r>
            <a:r>
              <a:rPr lang="ru-RU" sz="2200" dirty="0">
                <a:solidFill>
                  <a:schemeClr val="tx1"/>
                </a:solidFill>
              </a:rPr>
              <a:t>(с 01.07.2016</a:t>
            </a:r>
            <a:r>
              <a:rPr lang="ru-RU" sz="2200" dirty="0" smtClean="0">
                <a:solidFill>
                  <a:schemeClr val="tx1"/>
                </a:solidFill>
              </a:rPr>
              <a:t>)</a:t>
            </a:r>
            <a:endParaRPr sz="2200" dirty="0">
              <a:solidFill>
                <a:srgbClr val="000000"/>
              </a:solidFill>
            </a:endParaRPr>
          </a:p>
          <a:p>
            <a:pPr marL="372745" marR="201929" indent="-360045">
              <a:spcBef>
                <a:spcPts val="1200"/>
              </a:spcBef>
              <a:buClr>
                <a:srgbClr val="006384"/>
              </a:buClr>
              <a:buFont typeface="Helvetica"/>
              <a:buChar char="❒"/>
              <a:tabLst>
                <a:tab pos="368300" algn="l"/>
              </a:tabLst>
              <a:defRPr sz="2000" b="1">
                <a:solidFill>
                  <a:srgbClr val="006384"/>
                </a:solidFill>
                <a:latin typeface="Arial"/>
                <a:ea typeface="Arial"/>
                <a:cs typeface="Arial"/>
                <a:sym typeface="Arial"/>
              </a:defRPr>
            </a:pPr>
            <a:r>
              <a:rPr sz="2200" dirty="0" err="1"/>
              <a:t>Профстандарты</a:t>
            </a:r>
            <a:r>
              <a:rPr sz="2200" dirty="0"/>
              <a:t> </a:t>
            </a:r>
            <a:r>
              <a:rPr sz="2200" dirty="0">
                <a:solidFill>
                  <a:srgbClr val="000000"/>
                </a:solidFill>
              </a:rPr>
              <a:t>в </a:t>
            </a:r>
            <a:r>
              <a:rPr sz="2200" dirty="0" err="1">
                <a:solidFill>
                  <a:srgbClr val="000000"/>
                </a:solidFill>
              </a:rPr>
              <a:t>сфере</a:t>
            </a:r>
            <a:r>
              <a:rPr sz="2200" dirty="0">
                <a:solidFill>
                  <a:srgbClr val="000000"/>
                </a:solidFill>
              </a:rPr>
              <a:t> </a:t>
            </a:r>
            <a:r>
              <a:rPr sz="2200" dirty="0" err="1">
                <a:solidFill>
                  <a:srgbClr val="000000"/>
                </a:solidFill>
              </a:rPr>
              <a:t>закупок</a:t>
            </a:r>
            <a:r>
              <a:rPr sz="2200" dirty="0">
                <a:solidFill>
                  <a:srgbClr val="000000"/>
                </a:solidFill>
              </a:rPr>
              <a:t> (с 01.07.2016)</a:t>
            </a:r>
          </a:p>
        </p:txBody>
      </p:sp>
      <p:sp>
        <p:nvSpPr>
          <p:cNvPr id="82" name="Shape 82"/>
          <p:cNvSpPr>
            <a:spLocks noGrp="1"/>
          </p:cNvSpPr>
          <p:nvPr>
            <p:ph type="title"/>
          </p:nvPr>
        </p:nvSpPr>
        <p:spPr>
          <a:xfrm>
            <a:off x="1765300" y="592953"/>
            <a:ext cx="8498521" cy="522409"/>
          </a:xfrm>
          <a:prstGeom prst="rect">
            <a:avLst/>
          </a:prstGeom>
        </p:spPr>
        <p:txBody>
          <a:bodyPr/>
          <a:lstStyle/>
          <a:p>
            <a:r>
              <a:rPr lang="ru-RU" dirty="0"/>
              <a:t>Основные изменения в сфере закупок</a:t>
            </a:r>
            <a:endParaRPr dirty="0"/>
          </a:p>
        </p:txBody>
      </p:sp>
    </p:spTree>
    <p:extLst>
      <p:ext uri="{BB962C8B-B14F-4D97-AF65-F5344CB8AC3E}">
        <p14:creationId xmlns:p14="http://schemas.microsoft.com/office/powerpoint/2010/main" val="2658714127"/>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300" y="47625"/>
            <a:ext cx="8498520" cy="1446550"/>
          </a:xfrm>
        </p:spPr>
        <p:txBody>
          <a:bodyPr/>
          <a:lstStyle/>
          <a:p>
            <a:r>
              <a:rPr lang="ru-RU" dirty="0"/>
              <a:t>Новые составы административных правонарушений с 15 июля 2016 года</a:t>
            </a:r>
            <a:br>
              <a:rPr lang="ru-RU" dirty="0"/>
            </a:br>
            <a:r>
              <a:rPr lang="ru-RU" sz="2800" b="0" i="1" dirty="0"/>
              <a:t>Федеральный закон от 03.07.2016 № 318-ФЗ</a:t>
            </a:r>
            <a:endParaRPr lang="ru-RU" dirty="0"/>
          </a:p>
        </p:txBody>
      </p:sp>
      <p:sp>
        <p:nvSpPr>
          <p:cNvPr id="3" name="Объект 2"/>
          <p:cNvSpPr>
            <a:spLocks noGrp="1"/>
          </p:cNvSpPr>
          <p:nvPr>
            <p:ph sz="quarter" idx="10"/>
          </p:nvPr>
        </p:nvSpPr>
        <p:spPr/>
        <p:txBody>
          <a:bodyPr/>
          <a:lstStyle/>
          <a:p>
            <a:endParaRPr lang="ru-RU"/>
          </a:p>
        </p:txBody>
      </p:sp>
      <p:graphicFrame>
        <p:nvGraphicFramePr>
          <p:cNvPr id="4" name="Таблица 3"/>
          <p:cNvGraphicFramePr>
            <a:graphicFrameLocks noGrp="1"/>
          </p:cNvGraphicFramePr>
          <p:nvPr>
            <p:extLst>
              <p:ext uri="{D42A27DB-BD31-4B8C-83A1-F6EECF244321}">
                <p14:modId xmlns:p14="http://schemas.microsoft.com/office/powerpoint/2010/main" val="2998110133"/>
              </p:ext>
            </p:extLst>
          </p:nvPr>
        </p:nvGraphicFramePr>
        <p:xfrm>
          <a:off x="469900" y="1571626"/>
          <a:ext cx="10058400" cy="5577840"/>
        </p:xfrm>
        <a:graphic>
          <a:graphicData uri="http://schemas.openxmlformats.org/drawingml/2006/table">
            <a:tbl>
              <a:tblPr firstRow="1" bandRow="1">
                <a:tableStyleId>{5C22544A-7EE6-4342-B048-85BDC9FD1C3A}</a:tableStyleId>
              </a:tblPr>
              <a:tblGrid>
                <a:gridCol w="1600200"/>
                <a:gridCol w="5105400"/>
                <a:gridCol w="3352800"/>
              </a:tblGrid>
              <a:tr h="349632">
                <a:tc>
                  <a:txBody>
                    <a:bodyPr/>
                    <a:lstStyle/>
                    <a:p>
                      <a:r>
                        <a:rPr lang="ru-RU" dirty="0" smtClean="0"/>
                        <a:t>Норма</a:t>
                      </a:r>
                      <a:r>
                        <a:rPr lang="ru-RU" baseline="0" dirty="0" smtClean="0"/>
                        <a:t> КоАП</a:t>
                      </a:r>
                      <a:endParaRPr lang="ru-RU" dirty="0"/>
                    </a:p>
                  </a:txBody>
                  <a:tcPr/>
                </a:tc>
                <a:tc>
                  <a:txBody>
                    <a:bodyPr/>
                    <a:lstStyle/>
                    <a:p>
                      <a:r>
                        <a:rPr lang="ru-RU" dirty="0" smtClean="0"/>
                        <a:t>Содержание</a:t>
                      </a:r>
                      <a:endParaRPr lang="ru-RU" dirty="0"/>
                    </a:p>
                  </a:txBody>
                  <a:tcPr/>
                </a:tc>
                <a:tc>
                  <a:txBody>
                    <a:bodyPr/>
                    <a:lstStyle/>
                    <a:p>
                      <a:r>
                        <a:rPr lang="ru-RU" dirty="0" smtClean="0"/>
                        <a:t>Ответственность</a:t>
                      </a:r>
                      <a:endParaRPr lang="ru-RU" dirty="0"/>
                    </a:p>
                  </a:txBody>
                  <a:tcPr/>
                </a:tc>
              </a:tr>
              <a:tr h="1398529">
                <a:tc>
                  <a:txBody>
                    <a:bodyPr/>
                    <a:lstStyle/>
                    <a:p>
                      <a:r>
                        <a:rPr lang="ru-RU" dirty="0" smtClean="0"/>
                        <a:t>ч. 1.7 ст. 7.30</a:t>
                      </a:r>
                      <a:endParaRPr lang="ru-RU" dirty="0"/>
                    </a:p>
                  </a:txBody>
                  <a:tcPr/>
                </a:tc>
                <a:tc>
                  <a:txBody>
                    <a:bodyPr/>
                    <a:lstStyle/>
                    <a:p>
                      <a:r>
                        <a:rPr lang="ru-RU" sz="1800" b="0" i="0" u="none" strike="noStrike" baseline="0" dirty="0" smtClean="0">
                          <a:solidFill>
                            <a:schemeClr val="dk1"/>
                          </a:solidFill>
                          <a:latin typeface="+mn-lt"/>
                          <a:ea typeface="+mn-ea"/>
                          <a:cs typeface="+mn-cs"/>
                        </a:rPr>
                        <a:t>Размещение в ЕИС в сфере закупок извещения об осуществлении закупки или направление приглашения принять участие в определении поставщика (подрядчика, исполнителя) в случае, если было вынесено предписание о признании такой закупки необоснованной и если нарушение, указанное в предписании, не устранено</a:t>
                      </a:r>
                    </a:p>
                  </a:txBody>
                  <a:tcPr/>
                </a:tc>
                <a:tc>
                  <a:txBody>
                    <a:bodyPr/>
                    <a:lstStyle/>
                    <a:p>
                      <a:r>
                        <a:rPr lang="ru-RU" dirty="0" smtClean="0"/>
                        <a:t>30 000 руб.</a:t>
                      </a:r>
                      <a:endParaRPr lang="ru-RU" dirty="0"/>
                    </a:p>
                  </a:txBody>
                  <a:tcPr/>
                </a:tc>
              </a:tr>
              <a:tr h="874081">
                <a:tc>
                  <a:txBody>
                    <a:bodyPr/>
                    <a:lstStyle/>
                    <a:p>
                      <a:r>
                        <a:rPr lang="ru-RU" dirty="0" smtClean="0"/>
                        <a:t>ч. 8 ст. 7.32</a:t>
                      </a:r>
                      <a:endParaRPr lang="ru-RU" dirty="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b="0" i="0" u="none" strike="noStrike" baseline="0" dirty="0" smtClean="0">
                          <a:solidFill>
                            <a:schemeClr val="dk1"/>
                          </a:solidFill>
                          <a:latin typeface="+mn-lt"/>
                          <a:ea typeface="+mn-ea"/>
                          <a:cs typeface="+mn-cs"/>
                        </a:rPr>
                        <a:t>Несоблюдение требований о привлечении экспертов, экспертные организации (если такое привлечение обязательно)</a:t>
                      </a:r>
                    </a:p>
                  </a:txBody>
                  <a:tcPr/>
                </a:tc>
                <a:tc>
                  <a:txBody>
                    <a:bodyPr/>
                    <a:lstStyle/>
                    <a:p>
                      <a:r>
                        <a:rPr lang="ru-RU" dirty="0" smtClean="0"/>
                        <a:t>20 000 руб.</a:t>
                      </a:r>
                      <a:endParaRPr lang="ru-RU" dirty="0"/>
                    </a:p>
                  </a:txBody>
                  <a:tcPr/>
                </a:tc>
              </a:tr>
              <a:tr h="1398529">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dirty="0" smtClean="0"/>
                        <a:t>ч. 9 ст. 7.32</a:t>
                      </a:r>
                    </a:p>
                    <a:p>
                      <a:pPr marL="0" marR="0" indent="0" defTabSz="914400" eaLnBrk="1" fontAlgn="auto" latinLnBrk="0" hangingPunct="1">
                        <a:lnSpc>
                          <a:spcPct val="100000"/>
                        </a:lnSpc>
                        <a:spcBef>
                          <a:spcPts val="0"/>
                        </a:spcBef>
                        <a:spcAft>
                          <a:spcPts val="0"/>
                        </a:spcAft>
                        <a:buClrTx/>
                        <a:buSzTx/>
                        <a:buFontTx/>
                        <a:buNone/>
                        <a:tabLst/>
                        <a:defRPr/>
                      </a:pPr>
                      <a:endParaRPr lang="ru-RU" dirty="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b="0" i="0" u="none" strike="noStrike" baseline="0" dirty="0" err="1" smtClean="0">
                          <a:solidFill>
                            <a:schemeClr val="dk1"/>
                          </a:solidFill>
                          <a:latin typeface="+mn-lt"/>
                          <a:ea typeface="+mn-ea"/>
                          <a:cs typeface="+mn-cs"/>
                        </a:rPr>
                        <a:t>Несоставление</a:t>
                      </a:r>
                      <a:r>
                        <a:rPr lang="ru-RU" sz="1800" b="0" i="0" u="none" strike="noStrike" baseline="0" dirty="0" smtClean="0">
                          <a:solidFill>
                            <a:schemeClr val="dk1"/>
                          </a:solidFill>
                          <a:latin typeface="+mn-lt"/>
                          <a:ea typeface="+mn-ea"/>
                          <a:cs typeface="+mn-cs"/>
                        </a:rPr>
                        <a:t> документов о приемке поставленного товара, выполненной работы (ее результатов), оказанной услуги или отдельных этапов поставки товара, выполнения работы, оказания услуги либо </a:t>
                      </a:r>
                      <a:r>
                        <a:rPr lang="ru-RU" sz="1800" b="0" i="0" u="none" strike="noStrike" baseline="0" dirty="0" err="1" smtClean="0">
                          <a:solidFill>
                            <a:schemeClr val="dk1"/>
                          </a:solidFill>
                          <a:latin typeface="+mn-lt"/>
                          <a:ea typeface="+mn-ea"/>
                          <a:cs typeface="+mn-cs"/>
                        </a:rPr>
                        <a:t>ненаправление</a:t>
                      </a:r>
                      <a:r>
                        <a:rPr lang="ru-RU" sz="1800" b="0" i="0" u="none" strike="noStrike" baseline="0" dirty="0" smtClean="0">
                          <a:solidFill>
                            <a:schemeClr val="dk1"/>
                          </a:solidFill>
                          <a:latin typeface="+mn-lt"/>
                          <a:ea typeface="+mn-ea"/>
                          <a:cs typeface="+mn-cs"/>
                        </a:rPr>
                        <a:t> мотивированного отказа от подписания таких документов в случае отказа от их подписания</a:t>
                      </a:r>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dirty="0" smtClean="0"/>
                        <a:t>20 000 руб.</a:t>
                      </a:r>
                    </a:p>
                    <a:p>
                      <a:endParaRPr lang="ru-RU" dirty="0"/>
                    </a:p>
                  </a:txBody>
                  <a:tcPr/>
                </a:tc>
              </a:tr>
            </a:tbl>
          </a:graphicData>
        </a:graphic>
      </p:graphicFrame>
    </p:spTree>
    <p:extLst>
      <p:ext uri="{BB962C8B-B14F-4D97-AF65-F5344CB8AC3E}">
        <p14:creationId xmlns:p14="http://schemas.microsoft.com/office/powerpoint/2010/main" val="31042603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300" y="47625"/>
            <a:ext cx="8498520" cy="1446550"/>
          </a:xfrm>
        </p:spPr>
        <p:txBody>
          <a:bodyPr/>
          <a:lstStyle/>
          <a:p>
            <a:r>
              <a:rPr lang="ru-RU" dirty="0"/>
              <a:t>Новые составы административных правонарушений с 15 июля 2016 года</a:t>
            </a:r>
            <a:br>
              <a:rPr lang="ru-RU" dirty="0"/>
            </a:br>
            <a:r>
              <a:rPr lang="ru-RU" sz="2800" b="0" i="1" dirty="0"/>
              <a:t>Федеральный закон от 03.07.2016 № 318-ФЗ</a:t>
            </a:r>
            <a:endParaRPr lang="ru-RU" dirty="0"/>
          </a:p>
        </p:txBody>
      </p:sp>
      <p:sp>
        <p:nvSpPr>
          <p:cNvPr id="3" name="Объект 2"/>
          <p:cNvSpPr>
            <a:spLocks noGrp="1"/>
          </p:cNvSpPr>
          <p:nvPr>
            <p:ph sz="quarter" idx="10"/>
          </p:nvPr>
        </p:nvSpPr>
        <p:spPr/>
        <p:txBody>
          <a:bodyPr/>
          <a:lstStyle/>
          <a:p>
            <a:endParaRPr lang="ru-RU"/>
          </a:p>
        </p:txBody>
      </p:sp>
      <p:graphicFrame>
        <p:nvGraphicFramePr>
          <p:cNvPr id="4" name="Таблица 3"/>
          <p:cNvGraphicFramePr>
            <a:graphicFrameLocks noGrp="1"/>
          </p:cNvGraphicFramePr>
          <p:nvPr>
            <p:extLst>
              <p:ext uri="{D42A27DB-BD31-4B8C-83A1-F6EECF244321}">
                <p14:modId xmlns:p14="http://schemas.microsoft.com/office/powerpoint/2010/main" val="4129827617"/>
              </p:ext>
            </p:extLst>
          </p:nvPr>
        </p:nvGraphicFramePr>
        <p:xfrm>
          <a:off x="469900" y="1571626"/>
          <a:ext cx="10058400" cy="4964689"/>
        </p:xfrm>
        <a:graphic>
          <a:graphicData uri="http://schemas.openxmlformats.org/drawingml/2006/table">
            <a:tbl>
              <a:tblPr firstRow="1" bandRow="1">
                <a:tableStyleId>{5C22544A-7EE6-4342-B048-85BDC9FD1C3A}</a:tableStyleId>
              </a:tblPr>
              <a:tblGrid>
                <a:gridCol w="1600200"/>
                <a:gridCol w="5105400"/>
                <a:gridCol w="3352800"/>
              </a:tblGrid>
              <a:tr h="349632">
                <a:tc>
                  <a:txBody>
                    <a:bodyPr/>
                    <a:lstStyle/>
                    <a:p>
                      <a:r>
                        <a:rPr lang="ru-RU" dirty="0" smtClean="0"/>
                        <a:t>Норма</a:t>
                      </a:r>
                      <a:r>
                        <a:rPr lang="ru-RU" baseline="0" dirty="0" smtClean="0"/>
                        <a:t> КоАП</a:t>
                      </a:r>
                      <a:endParaRPr lang="ru-RU" dirty="0"/>
                    </a:p>
                  </a:txBody>
                  <a:tcPr/>
                </a:tc>
                <a:tc>
                  <a:txBody>
                    <a:bodyPr/>
                    <a:lstStyle/>
                    <a:p>
                      <a:r>
                        <a:rPr lang="ru-RU" dirty="0" smtClean="0"/>
                        <a:t>Содержание</a:t>
                      </a:r>
                      <a:endParaRPr lang="ru-RU" dirty="0"/>
                    </a:p>
                  </a:txBody>
                  <a:tcPr/>
                </a:tc>
                <a:tc>
                  <a:txBody>
                    <a:bodyPr/>
                    <a:lstStyle/>
                    <a:p>
                      <a:r>
                        <a:rPr lang="ru-RU" dirty="0" smtClean="0"/>
                        <a:t>Ответственность</a:t>
                      </a:r>
                      <a:endParaRPr lang="ru-RU" dirty="0"/>
                    </a:p>
                  </a:txBody>
                  <a:tcPr/>
                </a:tc>
              </a:tr>
              <a:tr h="1398529">
                <a:tc>
                  <a:txBody>
                    <a:bodyPr/>
                    <a:lstStyle/>
                    <a:p>
                      <a:r>
                        <a:rPr lang="ru-RU" dirty="0" smtClean="0"/>
                        <a:t>ч. 10 ст. 7.32</a:t>
                      </a:r>
                      <a:endParaRPr lang="ru-RU" dirty="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b="0" i="0" u="none" strike="noStrike" baseline="0" dirty="0" smtClean="0">
                          <a:solidFill>
                            <a:schemeClr val="dk1"/>
                          </a:solidFill>
                          <a:latin typeface="+mn-lt"/>
                          <a:ea typeface="+mn-ea"/>
                          <a:cs typeface="+mn-cs"/>
                        </a:rPr>
                        <a:t>Приемка продукции в случае ее несоответствия условиям контракта, если выявленное несоответствие не устранено поставщиком (подрядчиком, исполнителем) и привело к дополнительному расходованию средств соответствующего бюджета или уменьшению количества поставляемой продукции</a:t>
                      </a:r>
                    </a:p>
                  </a:txBody>
                  <a:tcPr/>
                </a:tc>
                <a:tc>
                  <a:txBody>
                    <a:bodyPr/>
                    <a:lstStyle/>
                    <a:p>
                      <a:r>
                        <a:rPr lang="ru-RU" dirty="0" smtClean="0"/>
                        <a:t>20 000 – 50 000 руб.</a:t>
                      </a:r>
                      <a:endParaRPr lang="ru-RU" dirty="0"/>
                    </a:p>
                  </a:txBody>
                  <a:tcPr/>
                </a:tc>
              </a:tr>
              <a:tr h="874081">
                <a:tc>
                  <a:txBody>
                    <a:bodyPr/>
                    <a:lstStyle/>
                    <a:p>
                      <a:r>
                        <a:rPr lang="ru-RU" dirty="0" smtClean="0"/>
                        <a:t>ч. 7.3 ст. 19.5</a:t>
                      </a:r>
                      <a:endParaRPr lang="ru-RU" dirty="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b="0" i="0" u="none" strike="noStrike" baseline="0" dirty="0" smtClean="0">
                          <a:solidFill>
                            <a:schemeClr val="dk1"/>
                          </a:solidFill>
                          <a:latin typeface="+mn-lt"/>
                          <a:ea typeface="+mn-ea"/>
                          <a:cs typeface="+mn-cs"/>
                        </a:rPr>
                        <a:t>Повторное невыполнение законного требования органа, уполномоченного на осуществление контроля</a:t>
                      </a:r>
                    </a:p>
                    <a:p>
                      <a:pPr marL="0" marR="0" indent="0" defTabSz="914400" eaLnBrk="1" fontAlgn="auto" latinLnBrk="0" hangingPunct="1">
                        <a:lnSpc>
                          <a:spcPct val="100000"/>
                        </a:lnSpc>
                        <a:spcBef>
                          <a:spcPts val="0"/>
                        </a:spcBef>
                        <a:spcAft>
                          <a:spcPts val="0"/>
                        </a:spcAft>
                        <a:buClrTx/>
                        <a:buSzTx/>
                        <a:buFontTx/>
                        <a:buNone/>
                        <a:tabLst/>
                        <a:defRPr/>
                      </a:pPr>
                      <a:endParaRPr lang="ru-RU" sz="1800" b="0" i="0" u="none" strike="noStrike" baseline="0" dirty="0" smtClean="0">
                        <a:solidFill>
                          <a:schemeClr val="dk1"/>
                        </a:solidFill>
                        <a:latin typeface="+mn-lt"/>
                        <a:ea typeface="+mn-ea"/>
                        <a:cs typeface="+mn-cs"/>
                      </a:endParaRPr>
                    </a:p>
                  </a:txBody>
                  <a:tcPr/>
                </a:tc>
                <a:tc>
                  <a:txBody>
                    <a:bodyPr/>
                    <a:lstStyle/>
                    <a:p>
                      <a:r>
                        <a:rPr lang="ru-RU" sz="1800" b="0" i="0" u="none" strike="noStrike" baseline="0" dirty="0" smtClean="0">
                          <a:solidFill>
                            <a:schemeClr val="dk1"/>
                          </a:solidFill>
                          <a:latin typeface="+mn-lt"/>
                          <a:ea typeface="+mn-ea"/>
                          <a:cs typeface="+mn-cs"/>
                        </a:rPr>
                        <a:t>дисквалификация сроком на один год</a:t>
                      </a:r>
                    </a:p>
                  </a:txBody>
                  <a:tcPr/>
                </a:tc>
              </a:tr>
              <a:tr h="1398529">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dirty="0" smtClean="0"/>
                        <a:t>ч. 20.1 ст. 19.5</a:t>
                      </a:r>
                    </a:p>
                    <a:p>
                      <a:pPr marL="0" marR="0" indent="0" defTabSz="914400" eaLnBrk="1" fontAlgn="auto" latinLnBrk="0" hangingPunct="1">
                        <a:lnSpc>
                          <a:spcPct val="100000"/>
                        </a:lnSpc>
                        <a:spcBef>
                          <a:spcPts val="0"/>
                        </a:spcBef>
                        <a:spcAft>
                          <a:spcPts val="0"/>
                        </a:spcAft>
                        <a:buClrTx/>
                        <a:buSzTx/>
                        <a:buFontTx/>
                        <a:buNone/>
                        <a:tabLst/>
                        <a:defRPr/>
                      </a:pPr>
                      <a:endParaRPr lang="ru-RU" dirty="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b="0" i="0" u="none" strike="noStrike" baseline="0" dirty="0" smtClean="0">
                          <a:solidFill>
                            <a:schemeClr val="dk1"/>
                          </a:solidFill>
                          <a:latin typeface="+mn-lt"/>
                          <a:ea typeface="+mn-ea"/>
                          <a:cs typeface="+mn-cs"/>
                        </a:rPr>
                        <a:t>Повторное невыполнение законного требования органа государственного (муниципального) финансового контроля</a:t>
                      </a:r>
                    </a:p>
                    <a:p>
                      <a:pPr marL="0" marR="0" indent="0" defTabSz="914400" eaLnBrk="1" fontAlgn="auto" latinLnBrk="0" hangingPunct="1">
                        <a:lnSpc>
                          <a:spcPct val="100000"/>
                        </a:lnSpc>
                        <a:spcBef>
                          <a:spcPts val="0"/>
                        </a:spcBef>
                        <a:spcAft>
                          <a:spcPts val="0"/>
                        </a:spcAft>
                        <a:buClrTx/>
                        <a:buSzTx/>
                        <a:buFontTx/>
                        <a:buNone/>
                        <a:tabLst/>
                        <a:defRPr/>
                      </a:pPr>
                      <a:endParaRPr lang="ru-RU" sz="1800" b="0" i="0" u="none" strike="noStrike" baseline="0" dirty="0" smtClean="0">
                        <a:solidFill>
                          <a:schemeClr val="dk1"/>
                        </a:solidFill>
                        <a:latin typeface="+mn-lt"/>
                        <a:ea typeface="+mn-ea"/>
                        <a:cs typeface="+mn-cs"/>
                      </a:endParaRPr>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b="0" i="0" u="none" strike="noStrike" baseline="0" dirty="0" smtClean="0">
                          <a:solidFill>
                            <a:schemeClr val="dk1"/>
                          </a:solidFill>
                          <a:latin typeface="+mn-lt"/>
                          <a:ea typeface="+mn-ea"/>
                          <a:cs typeface="+mn-cs"/>
                        </a:rPr>
                        <a:t>дисквалификация сроком на два года</a:t>
                      </a:r>
                      <a:endParaRPr lang="ru-RU" dirty="0"/>
                    </a:p>
                  </a:txBody>
                  <a:tcPr/>
                </a:tc>
              </a:tr>
            </a:tbl>
          </a:graphicData>
        </a:graphic>
      </p:graphicFrame>
    </p:spTree>
    <p:extLst>
      <p:ext uri="{BB962C8B-B14F-4D97-AF65-F5344CB8AC3E}">
        <p14:creationId xmlns:p14="http://schemas.microsoft.com/office/powerpoint/2010/main" val="40455184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60998"/>
            <a:ext cx="8498520" cy="984885"/>
          </a:xfrm>
        </p:spPr>
        <p:txBody>
          <a:bodyPr/>
          <a:lstStyle/>
          <a:p>
            <a:r>
              <a:rPr lang="ru-RU" sz="3200" dirty="0" smtClean="0"/>
              <a:t>РАСШИРЕНИЕ СПИСКА </a:t>
            </a:r>
            <a:br>
              <a:rPr lang="ru-RU" sz="3200" dirty="0" smtClean="0"/>
            </a:br>
            <a:r>
              <a:rPr lang="ru-RU" sz="3200" dirty="0" smtClean="0"/>
              <a:t>ТИПОВЫХ КОНТРАКТОВ</a:t>
            </a:r>
            <a:endParaRPr lang="ru-RU" sz="3200" dirty="0"/>
          </a:p>
        </p:txBody>
      </p:sp>
      <p:sp>
        <p:nvSpPr>
          <p:cNvPr id="3" name="Объект 2"/>
          <p:cNvSpPr>
            <a:spLocks noGrp="1"/>
          </p:cNvSpPr>
          <p:nvPr>
            <p:ph sz="quarter" idx="10"/>
          </p:nvPr>
        </p:nvSpPr>
        <p:spPr>
          <a:xfrm>
            <a:off x="479425" y="1495425"/>
            <a:ext cx="9755188" cy="5334000"/>
          </a:xfrm>
        </p:spPr>
        <p:txBody>
          <a:bodyPr/>
          <a:lstStyle/>
          <a:p>
            <a:r>
              <a:rPr lang="ru-RU" dirty="0"/>
              <a:t> </a:t>
            </a:r>
          </a:p>
        </p:txBody>
      </p:sp>
      <p:sp>
        <p:nvSpPr>
          <p:cNvPr id="6" name="Прямоугольник 5"/>
          <p:cNvSpPr/>
          <p:nvPr/>
        </p:nvSpPr>
        <p:spPr>
          <a:xfrm>
            <a:off x="317500" y="1571625"/>
            <a:ext cx="10058400" cy="5410200"/>
          </a:xfrm>
          <a:prstGeom prst="rect">
            <a:avLst/>
          </a:prstGeom>
          <a:ln/>
        </p:spPr>
        <p:style>
          <a:lnRef idx="2">
            <a:schemeClr val="accent1"/>
          </a:lnRef>
          <a:fillRef idx="1">
            <a:schemeClr val="lt1"/>
          </a:fillRef>
          <a:effectRef idx="0">
            <a:schemeClr val="accent1"/>
          </a:effectRef>
          <a:fontRef idx="minor">
            <a:schemeClr val="dk1"/>
          </a:fontRef>
        </p:style>
        <p:txBody>
          <a:bodyPr tIns="0" bIns="0" rtlCol="0" anchor="ctr"/>
          <a:lstStyle/>
          <a:p>
            <a:pPr algn="just"/>
            <a:r>
              <a:rPr lang="ru-RU" sz="1600" dirty="0">
                <a:solidFill>
                  <a:schemeClr val="tx1"/>
                </a:solidFill>
                <a:latin typeface="Arial" panose="020B0604020202020204" pitchFamily="34" charset="0"/>
                <a:cs typeface="Arial" panose="020B0604020202020204" pitchFamily="34" charset="0"/>
              </a:rPr>
              <a:t>Приказ Минтруда России </a:t>
            </a:r>
            <a:r>
              <a:rPr lang="ru-RU" sz="1600" dirty="0">
                <a:latin typeface="Arial" panose="020B0604020202020204" pitchFamily="34" charset="0"/>
                <a:cs typeface="Arial" panose="020B0604020202020204" pitchFamily="34" charset="0"/>
              </a:rPr>
              <a:t>от 29.10.2015 № 797н </a:t>
            </a:r>
            <a:r>
              <a:rPr lang="ru-RU" sz="1600" b="1" i="1" dirty="0">
                <a:solidFill>
                  <a:srgbClr val="FF0000"/>
                </a:solidFill>
                <a:latin typeface="Arial" panose="020B0604020202020204" pitchFamily="34" charset="0"/>
                <a:cs typeface="Arial" panose="020B0604020202020204" pitchFamily="34" charset="0"/>
              </a:rPr>
              <a:t>(с 30.05.2016)</a:t>
            </a:r>
          </a:p>
          <a:p>
            <a:pPr indent="266700" algn="just">
              <a:buFont typeface="Wingdings" panose="05000000000000000000" pitchFamily="2" charset="2"/>
              <a:buChar char="ü"/>
            </a:pPr>
            <a:r>
              <a:rPr lang="ru-RU" sz="1600" b="1" u="sng" dirty="0">
                <a:solidFill>
                  <a:srgbClr val="006384"/>
                </a:solidFill>
                <a:latin typeface="Arial" panose="020B0604020202020204" pitchFamily="34" charset="0"/>
                <a:cs typeface="Arial" panose="020B0604020202020204" pitchFamily="34" charset="0"/>
              </a:rPr>
              <a:t>типовой контракт на оказание образовательных услуг по профессиональной переподготовке (повышению квалификации) федеральных государственных гражданских служащих</a:t>
            </a:r>
          </a:p>
          <a:p>
            <a:pPr indent="266700" algn="just">
              <a:buFont typeface="Wingdings" panose="05000000000000000000" pitchFamily="2" charset="2"/>
              <a:buChar char="ü"/>
            </a:pPr>
            <a:endParaRPr lang="ru-RU" sz="1600" dirty="0">
              <a:latin typeface="Arial" panose="020B0604020202020204" pitchFamily="34" charset="0"/>
              <a:cs typeface="Arial" panose="020B0604020202020204" pitchFamily="34" charset="0"/>
            </a:endParaRPr>
          </a:p>
          <a:p>
            <a:pPr algn="just"/>
            <a:r>
              <a:rPr lang="ru-RU" sz="1600" dirty="0">
                <a:latin typeface="Arial" panose="020B0604020202020204" pitchFamily="34" charset="0"/>
                <a:cs typeface="Arial" panose="020B0604020202020204" pitchFamily="34" charset="0"/>
              </a:rPr>
              <a:t>Приказ Минобрнауки России от 21.10.2015 № 1180 </a:t>
            </a:r>
            <a:r>
              <a:rPr lang="ru-RU" sz="1600" b="1" i="1" dirty="0">
                <a:solidFill>
                  <a:srgbClr val="FF0000"/>
                </a:solidFill>
                <a:latin typeface="Arial" panose="020B0604020202020204" pitchFamily="34" charset="0"/>
                <a:cs typeface="Arial" panose="020B0604020202020204" pitchFamily="34" charset="0"/>
              </a:rPr>
              <a:t>(с 15.07.2016)</a:t>
            </a:r>
            <a:r>
              <a:rPr lang="ru-RU" sz="1600" dirty="0">
                <a:latin typeface="Arial" panose="020B0604020202020204" pitchFamily="34" charset="0"/>
                <a:cs typeface="Arial" panose="020B0604020202020204" pitchFamily="34" charset="0"/>
              </a:rPr>
              <a:t> </a:t>
            </a:r>
          </a:p>
          <a:p>
            <a:pPr indent="266700" algn="just">
              <a:buFont typeface="Wingdings" panose="05000000000000000000" pitchFamily="2" charset="2"/>
              <a:buChar char="ü"/>
            </a:pPr>
            <a:r>
              <a:rPr lang="ru-RU" sz="1600" b="1" u="sng" dirty="0">
                <a:solidFill>
                  <a:srgbClr val="006384"/>
                </a:solidFill>
                <a:latin typeface="Arial" panose="020B0604020202020204" pitchFamily="34" charset="0"/>
                <a:cs typeface="Arial" panose="020B0604020202020204" pitchFamily="34" charset="0"/>
              </a:rPr>
              <a:t>типовой контракт на выполнение научно-исследовательских, опытно-конструкторских и технологических работ </a:t>
            </a:r>
          </a:p>
          <a:p>
            <a:pPr indent="266700" algn="just">
              <a:buFont typeface="Wingdings" panose="05000000000000000000" pitchFamily="2" charset="2"/>
              <a:buChar char="ü"/>
            </a:pPr>
            <a:r>
              <a:rPr lang="ru-RU" sz="1600" b="1" u="sng" dirty="0">
                <a:solidFill>
                  <a:srgbClr val="006384"/>
                </a:solidFill>
                <a:latin typeface="Arial" panose="020B0604020202020204" pitchFamily="34" charset="0"/>
                <a:cs typeface="Arial" panose="020B0604020202020204" pitchFamily="34" charset="0"/>
              </a:rPr>
              <a:t>типовые условия контракта при использовании результатов интеллектуальной деятельности</a:t>
            </a:r>
          </a:p>
          <a:p>
            <a:pPr algn="just"/>
            <a:endParaRPr lang="ru-RU" sz="1600" dirty="0">
              <a:latin typeface="Arial" panose="020B0604020202020204" pitchFamily="34" charset="0"/>
              <a:cs typeface="Arial" panose="020B0604020202020204" pitchFamily="34" charset="0"/>
            </a:endParaRPr>
          </a:p>
          <a:p>
            <a:pPr algn="just"/>
            <a:r>
              <a:rPr lang="ru-RU" sz="1600" dirty="0">
                <a:latin typeface="Arial" panose="020B0604020202020204" pitchFamily="34" charset="0"/>
                <a:cs typeface="Arial" panose="020B0604020202020204" pitchFamily="34" charset="0"/>
              </a:rPr>
              <a:t>Приказ Минздрава России от 15.10.2015 № 724н </a:t>
            </a:r>
            <a:r>
              <a:rPr lang="ru-RU" sz="1600" b="1" i="1" dirty="0">
                <a:solidFill>
                  <a:srgbClr val="FF0000"/>
                </a:solidFill>
                <a:latin typeface="Arial" panose="020B0604020202020204" pitchFamily="34" charset="0"/>
                <a:cs typeface="Arial" panose="020B0604020202020204" pitchFamily="34" charset="0"/>
              </a:rPr>
              <a:t>(с 30.05.2016)</a:t>
            </a:r>
            <a:endParaRPr lang="ru-RU" sz="1600" dirty="0">
              <a:latin typeface="Arial" panose="020B0604020202020204" pitchFamily="34" charset="0"/>
              <a:cs typeface="Arial" panose="020B0604020202020204" pitchFamily="34" charset="0"/>
            </a:endParaRPr>
          </a:p>
          <a:p>
            <a:pPr indent="266700" algn="just">
              <a:buFont typeface="Wingdings" panose="05000000000000000000" pitchFamily="2" charset="2"/>
              <a:buChar char="ü"/>
            </a:pPr>
            <a:r>
              <a:rPr lang="ru-RU" sz="1600" b="1" u="sng" dirty="0">
                <a:solidFill>
                  <a:srgbClr val="006384"/>
                </a:solidFill>
                <a:latin typeface="Arial" panose="020B0604020202020204" pitchFamily="34" charset="0"/>
                <a:cs typeface="Arial" panose="020B0604020202020204" pitchFamily="34" charset="0"/>
              </a:rPr>
              <a:t>типовой контракт на поставку медицинских изделий, ввод в эксплуатацию медицинских изделий, обучение правилам эксплуатации</a:t>
            </a:r>
            <a:r>
              <a:rPr lang="ru-RU" sz="1600" b="1" dirty="0">
                <a:solidFill>
                  <a:srgbClr val="006384"/>
                </a:solidFill>
                <a:latin typeface="Arial" panose="020B0604020202020204" pitchFamily="34" charset="0"/>
                <a:cs typeface="Arial" panose="020B0604020202020204" pitchFamily="34" charset="0"/>
              </a:rPr>
              <a:t> </a:t>
            </a:r>
            <a:r>
              <a:rPr lang="ru-RU" sz="1600" dirty="0">
                <a:latin typeface="Arial" panose="020B0604020202020204" pitchFamily="34" charset="0"/>
                <a:cs typeface="Arial" panose="020B0604020202020204" pitchFamily="34" charset="0"/>
              </a:rPr>
              <a:t>специалистов, эксплуатирующих медицинские изделия, и специалистов, осуществляющих техническое обслуживание медицинских изделий»</a:t>
            </a:r>
          </a:p>
          <a:p>
            <a:pPr indent="266700" algn="just">
              <a:buFont typeface="Wingdings" panose="05000000000000000000" pitchFamily="2" charset="2"/>
              <a:buChar char="ü"/>
            </a:pPr>
            <a:endParaRPr lang="ru-RU" sz="1600" dirty="0">
              <a:latin typeface="Arial" panose="020B0604020202020204" pitchFamily="34" charset="0"/>
              <a:cs typeface="Arial" panose="020B0604020202020204" pitchFamily="34" charset="0"/>
            </a:endParaRPr>
          </a:p>
          <a:p>
            <a:r>
              <a:rPr lang="ru-RU" sz="1600" dirty="0">
                <a:latin typeface="Arial" panose="020B0604020202020204" pitchFamily="34" charset="0"/>
                <a:cs typeface="Arial" panose="020B0604020202020204" pitchFamily="34" charset="0"/>
              </a:rPr>
              <a:t>Приказ </a:t>
            </a:r>
            <a:r>
              <a:rPr lang="ru-RU" sz="1600" dirty="0" err="1">
                <a:latin typeface="Arial" panose="020B0604020202020204" pitchFamily="34" charset="0"/>
                <a:cs typeface="Arial" panose="020B0604020202020204" pitchFamily="34" charset="0"/>
              </a:rPr>
              <a:t>Минпромторга</a:t>
            </a:r>
            <a:r>
              <a:rPr lang="ru-RU" sz="1600" dirty="0">
                <a:latin typeface="Arial" panose="020B0604020202020204" pitchFamily="34" charset="0"/>
                <a:cs typeface="Arial" panose="020B0604020202020204" pitchFamily="34" charset="0"/>
              </a:rPr>
              <a:t> России от 20.02.2016 № 467 </a:t>
            </a:r>
            <a:r>
              <a:rPr lang="ru-RU" sz="1600" b="1" i="1" dirty="0">
                <a:solidFill>
                  <a:srgbClr val="FF0000"/>
                </a:solidFill>
                <a:latin typeface="Arial" panose="020B0604020202020204" pitchFamily="34" charset="0"/>
                <a:cs typeface="Arial" panose="020B0604020202020204" pitchFamily="34" charset="0"/>
              </a:rPr>
              <a:t>(с 17.07.2016)</a:t>
            </a:r>
            <a:endParaRPr lang="ru-RU" sz="1600" dirty="0">
              <a:latin typeface="Arial" panose="020B0604020202020204" pitchFamily="34" charset="0"/>
              <a:cs typeface="Arial" panose="020B0604020202020204" pitchFamily="34" charset="0"/>
            </a:endParaRPr>
          </a:p>
          <a:p>
            <a:pPr indent="266700" algn="just">
              <a:buFont typeface="Wingdings" panose="05000000000000000000" pitchFamily="2" charset="2"/>
              <a:buChar char="ü"/>
            </a:pPr>
            <a:r>
              <a:rPr lang="ru-RU" sz="1600" b="1" u="sng" dirty="0">
                <a:solidFill>
                  <a:srgbClr val="006384"/>
                </a:solidFill>
                <a:latin typeface="Arial" panose="020B0604020202020204" pitchFamily="34" charset="0"/>
                <a:cs typeface="Arial" panose="020B0604020202020204" pitchFamily="34" charset="0"/>
              </a:rPr>
              <a:t>типовой контракт на оказание услуг выставочной и ярмарочной деятельности</a:t>
            </a:r>
          </a:p>
          <a:p>
            <a:pPr indent="266700" algn="just">
              <a:buFont typeface="Wingdings" panose="05000000000000000000" pitchFamily="2" charset="2"/>
              <a:buChar char="ü"/>
            </a:pPr>
            <a:r>
              <a:rPr lang="ru-RU" sz="1600" b="1" u="sng" dirty="0">
                <a:solidFill>
                  <a:srgbClr val="006384"/>
                </a:solidFill>
                <a:latin typeface="Arial" panose="020B0604020202020204" pitchFamily="34" charset="0"/>
                <a:cs typeface="Arial" panose="020B0604020202020204" pitchFamily="34" charset="0"/>
              </a:rPr>
              <a:t>типовой контракт на оказание услуг по диагностике, техническому обслуживанию и ремонту автотранспортных средств </a:t>
            </a:r>
          </a:p>
          <a:p>
            <a:pPr indent="266700" algn="just">
              <a:buFont typeface="Wingdings" panose="05000000000000000000" pitchFamily="2" charset="2"/>
              <a:buChar char="ü"/>
            </a:pPr>
            <a:r>
              <a:rPr lang="ru-RU" sz="1600" b="1" u="sng" dirty="0">
                <a:solidFill>
                  <a:srgbClr val="006384"/>
                </a:solidFill>
                <a:latin typeface="Arial" panose="020B0604020202020204" pitchFamily="34" charset="0"/>
                <a:cs typeface="Arial" panose="020B0604020202020204" pitchFamily="34" charset="0"/>
              </a:rPr>
              <a:t>типовой контракт на поставку продукции радиоэлектронной промышленности, судостроительной промышленности, авиационной техники для обеспечения государственных и муниципальных нужд</a:t>
            </a:r>
          </a:p>
        </p:txBody>
      </p:sp>
    </p:spTree>
    <p:extLst>
      <p:ext uri="{BB962C8B-B14F-4D97-AF65-F5344CB8AC3E}">
        <p14:creationId xmlns:p14="http://schemas.microsoft.com/office/powerpoint/2010/main" val="22513676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3" name="Shape 1213"/>
          <p:cNvSpPr>
            <a:spLocks noGrp="1"/>
          </p:cNvSpPr>
          <p:nvPr>
            <p:ph type="sldNum" sz="quarter" idx="4294967295"/>
          </p:nvPr>
        </p:nvSpPr>
        <p:spPr>
          <a:xfrm>
            <a:off x="9883723" y="7153725"/>
            <a:ext cx="301733" cy="216082"/>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33</a:t>
            </a:fld>
            <a:endParaRPr/>
          </a:p>
        </p:txBody>
      </p:sp>
      <p:sp>
        <p:nvSpPr>
          <p:cNvPr id="1215" name="Shape 1215"/>
          <p:cNvSpPr>
            <a:spLocks noGrp="1"/>
          </p:cNvSpPr>
          <p:nvPr>
            <p:ph type="body" idx="4294967295"/>
          </p:nvPr>
        </p:nvSpPr>
        <p:spPr>
          <a:xfrm>
            <a:off x="241300" y="1572946"/>
            <a:ext cx="9993315" cy="5262218"/>
          </a:xfrm>
          <a:prstGeom prst="rect">
            <a:avLst/>
          </a:prstGeom>
        </p:spPr>
        <p:txBody>
          <a:bodyPr/>
          <a:lstStyle/>
          <a:p>
            <a:pPr marL="0" indent="0" algn="just">
              <a:spcBef>
                <a:spcPts val="400"/>
              </a:spcBef>
              <a:buSzTx/>
              <a:buNone/>
              <a:defRPr sz="2000">
                <a:latin typeface="Arial"/>
                <a:ea typeface="Arial"/>
                <a:cs typeface="Arial"/>
                <a:sym typeface="Arial"/>
              </a:defRPr>
            </a:pPr>
            <a:r>
              <a:t>Заказчик </a:t>
            </a:r>
            <a:r>
              <a:rPr b="1" u="sng">
                <a:solidFill>
                  <a:srgbClr val="C00000"/>
                </a:solidFill>
              </a:rPr>
              <a:t>обязан</a:t>
            </a:r>
            <a:r>
              <a:rPr b="1"/>
              <a:t> </a:t>
            </a:r>
            <a:r>
              <a:t>принять решение об одностороннем отказе от исполнения контракта, если установлено в ходе исполнения контракта установлено, что:</a:t>
            </a:r>
          </a:p>
          <a:p>
            <a:pPr marL="457200" indent="-457200" algn="just">
              <a:spcBef>
                <a:spcPts val="400"/>
              </a:spcBef>
              <a:buAutoNum type="arabicPeriod"/>
              <a:defRPr sz="1900" u="sng">
                <a:latin typeface="Arial"/>
                <a:ea typeface="Arial"/>
                <a:cs typeface="Arial"/>
                <a:sym typeface="Arial"/>
              </a:defRPr>
            </a:pPr>
            <a:r>
              <a:t>Поставщик (подрядчик, исполнитель) </a:t>
            </a:r>
            <a:r>
              <a:rPr>
                <a:solidFill>
                  <a:srgbClr val="C00000"/>
                </a:solidFill>
              </a:rPr>
              <a:t>или предложенный им товар </a:t>
            </a:r>
            <a:r>
              <a:t>не соответствует</a:t>
            </a:r>
            <a:r>
              <a:rPr u="none"/>
              <a:t> установленным документацией о закупке </a:t>
            </a:r>
            <a:r>
              <a:t>требованиям к участникам процедуры закупки</a:t>
            </a:r>
          </a:p>
          <a:p>
            <a:pPr marL="457200" indent="-457200" algn="just">
              <a:spcBef>
                <a:spcPts val="400"/>
              </a:spcBef>
              <a:buAutoNum type="arabicPeriod"/>
              <a:defRPr sz="1900" u="sng">
                <a:latin typeface="Arial"/>
                <a:ea typeface="Arial"/>
                <a:cs typeface="Arial"/>
                <a:sym typeface="Arial"/>
              </a:defRPr>
            </a:pPr>
            <a:r>
              <a:t>Он предоставил недостоверную информацию о своем соответствии</a:t>
            </a:r>
            <a:r>
              <a:rPr u="none"/>
              <a:t> таким </a:t>
            </a:r>
            <a:r>
              <a:t>требованиям </a:t>
            </a:r>
            <a:r>
              <a:rPr>
                <a:solidFill>
                  <a:srgbClr val="C00000"/>
                </a:solidFill>
              </a:rPr>
              <a:t>или недостоверную информацию о товаре</a:t>
            </a:r>
            <a:r>
              <a:rPr u="none"/>
              <a:t>, что позволило ему стать победителем процедуры закупки</a:t>
            </a:r>
          </a:p>
          <a:p>
            <a:pPr marL="457200" indent="-457200" algn="just">
              <a:spcBef>
                <a:spcPts val="400"/>
              </a:spcBef>
              <a:buAutoNum type="arabicPeriod"/>
              <a:defRPr sz="1900">
                <a:latin typeface="Arial"/>
                <a:ea typeface="Arial"/>
                <a:cs typeface="Arial"/>
                <a:sym typeface="Arial"/>
              </a:defRPr>
            </a:pPr>
            <a:r>
              <a:t>Расторгнут СПИК (ст.111.3) или контракт, заключенный на основании ст. 111.4, которые были основанием заключения контракт с ЕИ по п.47 и 48 ч.1 ст.93</a:t>
            </a:r>
          </a:p>
        </p:txBody>
      </p:sp>
      <p:sp>
        <p:nvSpPr>
          <p:cNvPr id="1216" name="Shape 1216"/>
          <p:cNvSpPr/>
          <p:nvPr/>
        </p:nvSpPr>
        <p:spPr>
          <a:xfrm>
            <a:off x="256893" y="5081919"/>
            <a:ext cx="9946321" cy="1969770"/>
          </a:xfrm>
          <a:prstGeom prst="rect">
            <a:avLst/>
          </a:prstGeom>
          <a:solidFill>
            <a:srgbClr val="FFFFFF"/>
          </a:solidFill>
          <a:ln w="25400">
            <a:solidFill>
              <a:schemeClr val="accent1"/>
            </a:solidFill>
          </a:ln>
          <a:extLst>
            <a:ext uri="{C572A759-6A51-4108-AA02-DFA0A04FC94B}">
              <ma14:wrappingTextBoxFlag xmlns:ma14="http://schemas.microsoft.com/office/mac/drawingml/2011/main" xmlns="" val="1"/>
            </a:ext>
          </a:extLst>
        </p:spPr>
        <p:txBody>
          <a:bodyPr lIns="0" tIns="0" rIns="0" bIns="0" anchor="ctr">
            <a:spAutoFit/>
          </a:bodyPr>
          <a:lstStyle/>
          <a:p>
            <a:pPr>
              <a:defRPr sz="1600" b="1" u="sng">
                <a:solidFill>
                  <a:srgbClr val="006384"/>
                </a:solidFill>
                <a:latin typeface="Arial"/>
                <a:ea typeface="Arial"/>
                <a:cs typeface="Arial"/>
                <a:sym typeface="Arial"/>
              </a:defRPr>
            </a:pPr>
            <a:r>
              <a:t>Письма Минэкономразвития России от 18.02.2015 № Д28и-387, </a:t>
            </a:r>
            <a:br/>
            <a:r>
              <a:t>ФАС России от 06.08.2015 № АЦ/40483/15:</a:t>
            </a:r>
          </a:p>
          <a:p>
            <a:pPr algn="just">
              <a:defRPr sz="1600" b="1">
                <a:latin typeface="Arial"/>
                <a:ea typeface="Arial"/>
                <a:cs typeface="Arial"/>
                <a:sym typeface="Arial"/>
              </a:defRPr>
            </a:pPr>
            <a:r>
              <a:t>включение в реестр недобросовестных поставщиков </a:t>
            </a:r>
            <a:r>
              <a:rPr b="0"/>
              <a:t>(подрядчиков, исполнителей) по результатам исполнения отдельного государственного контракта </a:t>
            </a:r>
            <a:r>
              <a:t>после заключения иных государственных и (или) муниципальных контрактов не является основанием для расторжения таких контрактов</a:t>
            </a:r>
            <a:r>
              <a:rPr b="0"/>
              <a:t>, но может являться ограничением для последующего участия в закупках при установлении заказчиком соответствующего требования об отсутствии в реестре недобросовестных поставщиков (подрядчиков, исполнителей) информации об участнике закупки.</a:t>
            </a:r>
          </a:p>
        </p:txBody>
      </p:sp>
      <p:sp>
        <p:nvSpPr>
          <p:cNvPr id="7" name="Заголовок 1"/>
          <p:cNvSpPr>
            <a:spLocks noGrp="1"/>
          </p:cNvSpPr>
          <p:nvPr>
            <p:ph type="title"/>
          </p:nvPr>
        </p:nvSpPr>
        <p:spPr>
          <a:xfrm>
            <a:off x="1765300" y="169277"/>
            <a:ext cx="8498520" cy="1107996"/>
          </a:xfrm>
        </p:spPr>
        <p:txBody>
          <a:bodyPr/>
          <a:lstStyle/>
          <a:p>
            <a:r>
              <a:rPr lang="ru-RU" sz="2400" dirty="0" smtClean="0"/>
              <a:t>Расширение с 1 сентября 2016 года перечня оснований для одностороннего расторжения контракта</a:t>
            </a:r>
            <a:br>
              <a:rPr lang="ru-RU" sz="2400" dirty="0" smtClean="0"/>
            </a:br>
            <a:r>
              <a:rPr lang="ru-RU" sz="2400" b="0" i="1" dirty="0"/>
              <a:t>Федеральный закон от 03.07.2016 № </a:t>
            </a:r>
            <a:r>
              <a:rPr lang="ru-RU" sz="2400" b="0" i="1" dirty="0" smtClean="0"/>
              <a:t>365-ФЗ</a:t>
            </a:r>
            <a:endParaRPr lang="ru-RU" sz="2400" b="0" dirty="0"/>
          </a:p>
        </p:txBody>
      </p:sp>
    </p:spTree>
    <p:extLst>
      <p:ext uri="{BB962C8B-B14F-4D97-AF65-F5344CB8AC3E}">
        <p14:creationId xmlns:p14="http://schemas.microsoft.com/office/powerpoint/2010/main" val="1609404196"/>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484108"/>
            <a:ext cx="8498520" cy="738664"/>
          </a:xfrm>
        </p:spPr>
        <p:txBody>
          <a:bodyPr/>
          <a:lstStyle/>
          <a:p>
            <a:r>
              <a:rPr lang="ru-RU" sz="2400" dirty="0" err="1"/>
              <a:t>СПИКи</a:t>
            </a:r>
            <a:r>
              <a:rPr lang="ru-RU" sz="2400" dirty="0"/>
              <a:t> – специальные инвестиционные контракты </a:t>
            </a:r>
            <a:r>
              <a:rPr lang="ru-RU" sz="2400" dirty="0" smtClean="0"/>
              <a:t/>
            </a:r>
            <a:br>
              <a:rPr lang="ru-RU" sz="2400" dirty="0" smtClean="0"/>
            </a:br>
            <a:r>
              <a:rPr lang="ru-RU" sz="2400" dirty="0" smtClean="0"/>
              <a:t>(</a:t>
            </a:r>
            <a:r>
              <a:rPr lang="ru-RU" sz="2400" dirty="0"/>
              <a:t>ст. 111.3 </a:t>
            </a:r>
            <a:r>
              <a:rPr lang="ru-RU" sz="2400" dirty="0" smtClean="0"/>
              <a:t>– с </a:t>
            </a:r>
            <a:r>
              <a:rPr lang="ru-RU" sz="2400" dirty="0"/>
              <a:t>1 сентября 2016 года)</a:t>
            </a:r>
          </a:p>
        </p:txBody>
      </p:sp>
      <p:sp>
        <p:nvSpPr>
          <p:cNvPr id="3" name="Объект 2"/>
          <p:cNvSpPr>
            <a:spLocks noGrp="1"/>
          </p:cNvSpPr>
          <p:nvPr>
            <p:ph sz="quarter" idx="10"/>
          </p:nvPr>
        </p:nvSpPr>
        <p:spPr>
          <a:xfrm>
            <a:off x="165100" y="1571625"/>
            <a:ext cx="10363200" cy="2285999"/>
          </a:xfrm>
        </p:spPr>
        <p:txBody>
          <a:bodyPr/>
          <a:lstStyle/>
          <a:p>
            <a:r>
              <a:rPr lang="ru-RU" b="1" dirty="0">
                <a:solidFill>
                  <a:schemeClr val="accent1"/>
                </a:solidFill>
              </a:rPr>
              <a:t>СУТЬ: </a:t>
            </a:r>
          </a:p>
          <a:p>
            <a:pPr marL="285750" indent="-285750">
              <a:buFontTx/>
              <a:buChar char="-"/>
            </a:pPr>
            <a:r>
              <a:rPr lang="ru-RU" dirty="0"/>
              <a:t>создание или модернизация и (или) освоение производства товара на территории России с инвестированием не менее 3 млрд руб. в соответствии с </a:t>
            </a:r>
            <a:r>
              <a:rPr lang="ru-RU" dirty="0">
                <a:solidFill>
                  <a:schemeClr val="accent1"/>
                </a:solidFill>
              </a:rPr>
              <a:t>488-ФЗ </a:t>
            </a:r>
            <a:r>
              <a:rPr lang="ru-RU" dirty="0"/>
              <a:t>(о промышленной политике)</a:t>
            </a:r>
            <a:endParaRPr lang="ru-RU" dirty="0">
              <a:solidFill>
                <a:srgbClr val="C00000"/>
              </a:solidFill>
            </a:endParaRPr>
          </a:p>
          <a:p>
            <a:pPr marL="285750" indent="-285750">
              <a:buFontTx/>
              <a:buChar char="-"/>
            </a:pPr>
            <a:r>
              <a:rPr lang="ru-RU" dirty="0"/>
              <a:t>часть изготовленного товара (до 30%) выкупается заказчиками </a:t>
            </a:r>
            <a:r>
              <a:rPr lang="ru-RU" dirty="0">
                <a:solidFill>
                  <a:srgbClr val="C00000"/>
                </a:solidFill>
              </a:rPr>
              <a:t>(право!) </a:t>
            </a:r>
            <a:r>
              <a:rPr lang="ru-RU" dirty="0"/>
              <a:t>по </a:t>
            </a:r>
            <a:r>
              <a:rPr lang="ru-RU" dirty="0">
                <a:solidFill>
                  <a:schemeClr val="accent1"/>
                </a:solidFill>
              </a:rPr>
              <a:t>44-ФЗ</a:t>
            </a:r>
            <a:r>
              <a:rPr lang="ru-RU" dirty="0"/>
              <a:t> как у единственного поставщика ЕП (по регулируемым ценам)</a:t>
            </a:r>
          </a:p>
          <a:p>
            <a:r>
              <a:rPr lang="ru-RU" b="1" dirty="0">
                <a:solidFill>
                  <a:schemeClr val="accent1"/>
                </a:solidFill>
              </a:rPr>
              <a:t>ПРАВОВОЕ ОСНОВАНИЕ:</a:t>
            </a:r>
          </a:p>
          <a:p>
            <a:r>
              <a:rPr lang="ru-RU" dirty="0"/>
              <a:t> – акт Правительства РФ, в котором указаны: товар, </a:t>
            </a:r>
            <a:r>
              <a:rPr lang="ru-RU" u="sng" dirty="0"/>
              <a:t>производитель как ЕП </a:t>
            </a:r>
            <a:r>
              <a:rPr lang="ru-RU" dirty="0"/>
              <a:t>(российское ю/л), ФОИВ (который заключает СПИК) и ФОИВ (</a:t>
            </a:r>
            <a:r>
              <a:rPr lang="ru-RU" i="1" dirty="0"/>
              <a:t>регулирующий цену СПИК и цену единицы товара</a:t>
            </a:r>
            <a:r>
              <a:rPr lang="ru-RU" dirty="0"/>
              <a:t>)</a:t>
            </a:r>
          </a:p>
          <a:p>
            <a:endParaRPr lang="ru-RU" dirty="0"/>
          </a:p>
          <a:p>
            <a:pPr marL="285750" indent="-285750">
              <a:buFontTx/>
              <a:buChar char="-"/>
            </a:pPr>
            <a:endParaRPr lang="ru-RU" dirty="0"/>
          </a:p>
          <a:p>
            <a:pPr marL="285750" indent="-285750">
              <a:buFontTx/>
              <a:buChar char="-"/>
            </a:pPr>
            <a:endParaRPr lang="ru-RU" dirty="0"/>
          </a:p>
          <a:p>
            <a:pPr marL="285750" indent="-285750">
              <a:buFontTx/>
              <a:buChar char="-"/>
            </a:pPr>
            <a:endParaRPr lang="ru-RU" dirty="0"/>
          </a:p>
        </p:txBody>
      </p:sp>
      <p:sp>
        <p:nvSpPr>
          <p:cNvPr id="4" name="Прямоугольник 3"/>
          <p:cNvSpPr/>
          <p:nvPr/>
        </p:nvSpPr>
        <p:spPr>
          <a:xfrm>
            <a:off x="698500" y="5793007"/>
            <a:ext cx="3581400" cy="110677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b="1" dirty="0"/>
              <a:t>СПИК:</a:t>
            </a:r>
          </a:p>
          <a:p>
            <a:pPr marL="285750" indent="-285750" algn="ctr">
              <a:buFontTx/>
              <a:buChar char="-"/>
            </a:pPr>
            <a:r>
              <a:rPr lang="ru-RU" dirty="0"/>
              <a:t>Инвестиции не менее 3 млрд</a:t>
            </a:r>
          </a:p>
          <a:p>
            <a:pPr marL="285750" indent="-285750" algn="ctr">
              <a:buFontTx/>
              <a:buChar char="-"/>
            </a:pPr>
            <a:r>
              <a:rPr lang="ru-RU" dirty="0"/>
              <a:t>Развитие производства</a:t>
            </a:r>
          </a:p>
        </p:txBody>
      </p:sp>
      <p:sp>
        <p:nvSpPr>
          <p:cNvPr id="8" name="Прямоугольник 7"/>
          <p:cNvSpPr/>
          <p:nvPr/>
        </p:nvSpPr>
        <p:spPr>
          <a:xfrm>
            <a:off x="730491" y="4885993"/>
            <a:ext cx="1524000" cy="73535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dirty="0"/>
              <a:t>Россия в лице ФОИВ</a:t>
            </a:r>
          </a:p>
        </p:txBody>
      </p:sp>
      <p:sp>
        <p:nvSpPr>
          <p:cNvPr id="9" name="Прямоугольник 8"/>
          <p:cNvSpPr/>
          <p:nvPr/>
        </p:nvSpPr>
        <p:spPr>
          <a:xfrm>
            <a:off x="2568374" y="4885993"/>
            <a:ext cx="1711526" cy="73535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dirty="0"/>
              <a:t>Производитель </a:t>
            </a:r>
          </a:p>
        </p:txBody>
      </p:sp>
      <p:sp>
        <p:nvSpPr>
          <p:cNvPr id="10" name="Прямоугольник 9"/>
          <p:cNvSpPr/>
          <p:nvPr/>
        </p:nvSpPr>
        <p:spPr>
          <a:xfrm>
            <a:off x="5803900" y="4714708"/>
            <a:ext cx="1401823" cy="34600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dirty="0"/>
              <a:t>Реестр ЕП</a:t>
            </a:r>
          </a:p>
        </p:txBody>
      </p:sp>
      <p:sp>
        <p:nvSpPr>
          <p:cNvPr id="11" name="Прямоугольник 10"/>
          <p:cNvSpPr/>
          <p:nvPr/>
        </p:nvSpPr>
        <p:spPr>
          <a:xfrm>
            <a:off x="7705203" y="5060714"/>
            <a:ext cx="2895600" cy="71024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dirty="0"/>
              <a:t>ЛЮБЫЕ  ЗАКАЗЧИКИ </a:t>
            </a:r>
          </a:p>
          <a:p>
            <a:pPr algn="ctr"/>
            <a:r>
              <a:rPr lang="ru-RU" dirty="0"/>
              <a:t>ПО 44-ФЗ</a:t>
            </a:r>
          </a:p>
        </p:txBody>
      </p:sp>
      <p:cxnSp>
        <p:nvCxnSpPr>
          <p:cNvPr id="15" name="Прямая соединительная линия 14"/>
          <p:cNvCxnSpPr/>
          <p:nvPr/>
        </p:nvCxnSpPr>
        <p:spPr>
          <a:xfrm>
            <a:off x="1689100" y="5621347"/>
            <a:ext cx="0" cy="19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a:stCxn id="8" idx="3"/>
            <a:endCxn id="9" idx="1"/>
          </p:cNvCxnSpPr>
          <p:nvPr/>
        </p:nvCxnSpPr>
        <p:spPr>
          <a:xfrm>
            <a:off x="2254491" y="5253670"/>
            <a:ext cx="3138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3136900" y="5621347"/>
            <a:ext cx="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5605523" y="5845753"/>
            <a:ext cx="3200400" cy="914400"/>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ru-RU" dirty="0"/>
              <a:t>Договоры на основании </a:t>
            </a:r>
          </a:p>
          <a:p>
            <a:pPr algn="ctr"/>
            <a:r>
              <a:rPr lang="ru-RU" dirty="0"/>
              <a:t>п.47 ч.1 ст.93</a:t>
            </a:r>
          </a:p>
          <a:p>
            <a:pPr algn="ctr"/>
            <a:r>
              <a:rPr lang="ru-RU" dirty="0"/>
              <a:t>- Закон № 44-ФЗ</a:t>
            </a:r>
          </a:p>
        </p:txBody>
      </p:sp>
      <p:cxnSp>
        <p:nvCxnSpPr>
          <p:cNvPr id="28" name="Прямая со стрелкой 27"/>
          <p:cNvCxnSpPr/>
          <p:nvPr/>
        </p:nvCxnSpPr>
        <p:spPr>
          <a:xfrm>
            <a:off x="4279900" y="5381625"/>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p:nvPr/>
        </p:nvCxnSpPr>
        <p:spPr>
          <a:xfrm>
            <a:off x="4279900" y="5381625"/>
            <a:ext cx="1676400" cy="437727"/>
          </a:xfrm>
          <a:prstGeom prst="line">
            <a:avLst/>
          </a:prstGeom>
          <a:ln>
            <a:solidFill>
              <a:srgbClr val="006384"/>
            </a:solidFill>
          </a:ln>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a:stCxn id="11" idx="1"/>
          </p:cNvCxnSpPr>
          <p:nvPr/>
        </p:nvCxnSpPr>
        <p:spPr>
          <a:xfrm flipH="1">
            <a:off x="6337300" y="5415837"/>
            <a:ext cx="1367903" cy="403515"/>
          </a:xfrm>
          <a:prstGeom prst="line">
            <a:avLst/>
          </a:prstGeom>
          <a:ln>
            <a:solidFill>
              <a:srgbClr val="006384"/>
            </a:solidFill>
          </a:ln>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a:stCxn id="10" idx="1"/>
          </p:cNvCxnSpPr>
          <p:nvPr/>
        </p:nvCxnSpPr>
        <p:spPr>
          <a:xfrm flipH="1">
            <a:off x="4290672" y="4887711"/>
            <a:ext cx="1513228" cy="49727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1" name="Прямоугольник 40"/>
          <p:cNvSpPr/>
          <p:nvPr/>
        </p:nvSpPr>
        <p:spPr>
          <a:xfrm>
            <a:off x="5952603" y="5962282"/>
            <a:ext cx="3200400" cy="914400"/>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ru-RU" dirty="0"/>
              <a:t>Договоры на основании </a:t>
            </a:r>
          </a:p>
          <a:p>
            <a:pPr algn="ctr"/>
            <a:r>
              <a:rPr lang="ru-RU" dirty="0"/>
              <a:t>п.47 ч.1 ст.93</a:t>
            </a:r>
          </a:p>
          <a:p>
            <a:pPr algn="ctr"/>
            <a:r>
              <a:rPr lang="ru-RU" dirty="0"/>
              <a:t>- Закон № 44-ФЗ</a:t>
            </a:r>
          </a:p>
        </p:txBody>
      </p:sp>
      <p:sp>
        <p:nvSpPr>
          <p:cNvPr id="42" name="Прямоугольник 41"/>
          <p:cNvSpPr/>
          <p:nvPr/>
        </p:nvSpPr>
        <p:spPr>
          <a:xfrm>
            <a:off x="6337300" y="6013704"/>
            <a:ext cx="3200400" cy="914400"/>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ru-RU" dirty="0"/>
              <a:t>Договоры на основании </a:t>
            </a:r>
          </a:p>
          <a:p>
            <a:pPr algn="ctr"/>
            <a:r>
              <a:rPr lang="ru-RU" dirty="0"/>
              <a:t>п.47 ч.1 ст.93</a:t>
            </a:r>
          </a:p>
        </p:txBody>
      </p:sp>
      <p:cxnSp>
        <p:nvCxnSpPr>
          <p:cNvPr id="44" name="Прямая соединительная линия 43"/>
          <p:cNvCxnSpPr/>
          <p:nvPr/>
        </p:nvCxnSpPr>
        <p:spPr>
          <a:xfrm>
            <a:off x="4551986" y="4391025"/>
            <a:ext cx="0" cy="2537079"/>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46" name="Прямоугольник 45"/>
          <p:cNvSpPr/>
          <p:nvPr/>
        </p:nvSpPr>
        <p:spPr>
          <a:xfrm>
            <a:off x="2723186" y="4359360"/>
            <a:ext cx="1828800" cy="342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accent2"/>
                </a:solidFill>
              </a:rPr>
              <a:t>Закон № 488-ФЗ</a:t>
            </a:r>
          </a:p>
        </p:txBody>
      </p:sp>
      <p:sp>
        <p:nvSpPr>
          <p:cNvPr id="47" name="Прямоугольник 46"/>
          <p:cNvSpPr/>
          <p:nvPr/>
        </p:nvSpPr>
        <p:spPr>
          <a:xfrm>
            <a:off x="4551986" y="4359360"/>
            <a:ext cx="1828800" cy="342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accent1">
                    <a:lumMod val="75000"/>
                  </a:schemeClr>
                </a:solidFill>
              </a:rPr>
              <a:t>Закон № 44-ФЗ</a:t>
            </a:r>
          </a:p>
        </p:txBody>
      </p:sp>
    </p:spTree>
    <p:extLst>
      <p:ext uri="{BB962C8B-B14F-4D97-AF65-F5344CB8AC3E}">
        <p14:creationId xmlns:p14="http://schemas.microsoft.com/office/powerpoint/2010/main" val="17880018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24980" y="146908"/>
            <a:ext cx="8498520" cy="1107996"/>
          </a:xfrm>
        </p:spPr>
        <p:txBody>
          <a:bodyPr/>
          <a:lstStyle/>
          <a:p>
            <a:r>
              <a:rPr lang="ru-RU" sz="2400" dirty="0"/>
              <a:t>Контракты со встречными </a:t>
            </a:r>
            <a:r>
              <a:rPr lang="ru-RU" sz="2400" dirty="0" err="1"/>
              <a:t>инвест.обязательствами</a:t>
            </a:r>
            <a:r>
              <a:rPr lang="ru-RU" sz="2400" dirty="0"/>
              <a:t> поставщика (ст.111.4 - </a:t>
            </a:r>
            <a:r>
              <a:rPr lang="ru-RU" sz="2400" dirty="0" smtClean="0"/>
              <a:t>с </a:t>
            </a:r>
            <a:r>
              <a:rPr lang="ru-RU" sz="2400" dirty="0"/>
              <a:t>1 сентября 2016 года) </a:t>
            </a:r>
            <a:r>
              <a:rPr lang="ru-RU" sz="2400" dirty="0" smtClean="0"/>
              <a:t/>
            </a:r>
            <a:br>
              <a:rPr lang="ru-RU" sz="2400" dirty="0" smtClean="0"/>
            </a:br>
            <a:r>
              <a:rPr lang="ru-RU" sz="2400" b="0" dirty="0" smtClean="0">
                <a:solidFill>
                  <a:schemeClr val="accent2"/>
                </a:solidFill>
              </a:rPr>
              <a:t>– </a:t>
            </a:r>
            <a:r>
              <a:rPr lang="ru-RU" sz="2400" b="0" dirty="0">
                <a:solidFill>
                  <a:schemeClr val="accent2"/>
                </a:solidFill>
              </a:rPr>
              <a:t>это не </a:t>
            </a:r>
            <a:r>
              <a:rPr lang="ru-RU" sz="2400" b="0" dirty="0" err="1">
                <a:solidFill>
                  <a:schemeClr val="accent2"/>
                </a:solidFill>
              </a:rPr>
              <a:t>СПИКи</a:t>
            </a:r>
            <a:endParaRPr lang="ru-RU" sz="2400" b="0" dirty="0">
              <a:solidFill>
                <a:schemeClr val="accent2"/>
              </a:solidFill>
            </a:endParaRPr>
          </a:p>
        </p:txBody>
      </p:sp>
      <p:sp>
        <p:nvSpPr>
          <p:cNvPr id="3" name="Объект 2"/>
          <p:cNvSpPr>
            <a:spLocks noGrp="1"/>
          </p:cNvSpPr>
          <p:nvPr>
            <p:ph sz="quarter" idx="10"/>
          </p:nvPr>
        </p:nvSpPr>
        <p:spPr>
          <a:xfrm>
            <a:off x="367818" y="1502192"/>
            <a:ext cx="10160482" cy="5029200"/>
          </a:xfrm>
        </p:spPr>
        <p:txBody>
          <a:bodyPr/>
          <a:lstStyle/>
          <a:p>
            <a:r>
              <a:rPr lang="ru-RU" b="1" dirty="0">
                <a:solidFill>
                  <a:schemeClr val="accent1"/>
                </a:solidFill>
              </a:rPr>
              <a:t>СУТЬ: </a:t>
            </a:r>
          </a:p>
          <a:p>
            <a:r>
              <a:rPr lang="ru-RU" b="1" dirty="0">
                <a:solidFill>
                  <a:schemeClr val="accent1"/>
                </a:solidFill>
              </a:rPr>
              <a:t>- </a:t>
            </a:r>
            <a:r>
              <a:rPr lang="ru-RU" dirty="0"/>
              <a:t>в субъекте Федерации выбирается по конкурсу (44-ФЗ)  инвестор (только российское ю/л), который обязан не только поставить товар, но и инвестировать в производство на территории региона не менее 1 млрд руб.</a:t>
            </a:r>
          </a:p>
          <a:p>
            <a:r>
              <a:rPr lang="ru-RU" dirty="0"/>
              <a:t>- заказчики этого региона вправе приобретать у него продукцию как у ЕП по регулируемым ценам</a:t>
            </a:r>
          </a:p>
          <a:p>
            <a:r>
              <a:rPr lang="ru-RU" b="1" dirty="0">
                <a:solidFill>
                  <a:schemeClr val="accent1"/>
                </a:solidFill>
              </a:rPr>
              <a:t>ПРАВОВОЕ ОСНОВАНИЕ: </a:t>
            </a:r>
            <a:r>
              <a:rPr lang="ru-RU" sz="1700" dirty="0"/>
              <a:t>акт высшего ИОГВ СФ, в котором указаны: товар, поставщик-инвестор (российское ю/л), ОИГВ (который проводит конкурс и заключает контракт), порядок регулирования цены товара и регулирования цены контракта, объем инвестиций.</a:t>
            </a:r>
          </a:p>
          <a:p>
            <a:endParaRPr lang="ru-RU" dirty="0"/>
          </a:p>
          <a:p>
            <a:r>
              <a:rPr lang="ru-RU" dirty="0"/>
              <a:t> </a:t>
            </a:r>
          </a:p>
          <a:p>
            <a:endParaRPr lang="ru-RU" b="1" dirty="0">
              <a:solidFill>
                <a:schemeClr val="accent1"/>
              </a:solidFill>
            </a:endParaRPr>
          </a:p>
          <a:p>
            <a:endParaRPr lang="ru-RU" b="1" dirty="0">
              <a:solidFill>
                <a:schemeClr val="accent1"/>
              </a:solidFill>
            </a:endParaRPr>
          </a:p>
        </p:txBody>
      </p:sp>
      <p:sp>
        <p:nvSpPr>
          <p:cNvPr id="4" name="Прямоугольник 3"/>
          <p:cNvSpPr/>
          <p:nvPr/>
        </p:nvSpPr>
        <p:spPr>
          <a:xfrm>
            <a:off x="757499" y="5665082"/>
            <a:ext cx="2590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Контракт на поставку </a:t>
            </a:r>
          </a:p>
          <a:p>
            <a:pPr algn="ctr"/>
            <a:r>
              <a:rPr lang="ru-RU" dirty="0"/>
              <a:t>со встречными обязательствами</a:t>
            </a:r>
          </a:p>
        </p:txBody>
      </p:sp>
      <p:sp>
        <p:nvSpPr>
          <p:cNvPr id="5" name="Прямоугольник 4"/>
          <p:cNvSpPr/>
          <p:nvPr/>
        </p:nvSpPr>
        <p:spPr>
          <a:xfrm>
            <a:off x="393700" y="4467225"/>
            <a:ext cx="1524000" cy="96395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dirty="0"/>
              <a:t>Субъект Федерации в лице ОИВ</a:t>
            </a:r>
          </a:p>
        </p:txBody>
      </p:sp>
      <p:sp>
        <p:nvSpPr>
          <p:cNvPr id="6" name="Прямоугольник 5"/>
          <p:cNvSpPr/>
          <p:nvPr/>
        </p:nvSpPr>
        <p:spPr>
          <a:xfrm>
            <a:off x="2222500" y="4467225"/>
            <a:ext cx="1711526" cy="96395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dirty="0"/>
              <a:t>Поставщик-инвестор </a:t>
            </a:r>
          </a:p>
        </p:txBody>
      </p:sp>
      <p:sp>
        <p:nvSpPr>
          <p:cNvPr id="7" name="Прямоугольник 6"/>
          <p:cNvSpPr/>
          <p:nvPr/>
        </p:nvSpPr>
        <p:spPr>
          <a:xfrm>
            <a:off x="4813300" y="4467225"/>
            <a:ext cx="2057400" cy="43123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dirty="0"/>
              <a:t>Реестр ЕП</a:t>
            </a:r>
          </a:p>
        </p:txBody>
      </p:sp>
      <p:sp>
        <p:nvSpPr>
          <p:cNvPr id="8" name="Прямоугольник 7"/>
          <p:cNvSpPr/>
          <p:nvPr/>
        </p:nvSpPr>
        <p:spPr>
          <a:xfrm>
            <a:off x="7327900" y="4467225"/>
            <a:ext cx="2895600" cy="114156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dirty="0"/>
              <a:t>ЗАКАЗЧИКИ</a:t>
            </a:r>
            <a:r>
              <a:rPr lang="en-US" dirty="0"/>
              <a:t> </a:t>
            </a:r>
            <a:r>
              <a:rPr lang="ru-RU" dirty="0"/>
              <a:t>только </a:t>
            </a:r>
            <a:r>
              <a:rPr lang="ru-RU" i="1" dirty="0"/>
              <a:t>ЭТОГО </a:t>
            </a:r>
            <a:r>
              <a:rPr lang="ru-RU" dirty="0"/>
              <a:t>субъекта Федерации + муниципальные заказчики в границах СФ </a:t>
            </a:r>
          </a:p>
        </p:txBody>
      </p:sp>
      <p:sp>
        <p:nvSpPr>
          <p:cNvPr id="10" name="Прямоугольник 9"/>
          <p:cNvSpPr/>
          <p:nvPr/>
        </p:nvSpPr>
        <p:spPr>
          <a:xfrm>
            <a:off x="5270500" y="5829902"/>
            <a:ext cx="3200400" cy="813361"/>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ru-RU" dirty="0"/>
              <a:t>Договоры на основании </a:t>
            </a:r>
          </a:p>
          <a:p>
            <a:pPr algn="ctr"/>
            <a:r>
              <a:rPr lang="ru-RU" dirty="0"/>
              <a:t>п.48 ч.1 ст.93</a:t>
            </a:r>
          </a:p>
        </p:txBody>
      </p:sp>
      <p:sp>
        <p:nvSpPr>
          <p:cNvPr id="11" name="Прямоугольник 10"/>
          <p:cNvSpPr/>
          <p:nvPr/>
        </p:nvSpPr>
        <p:spPr>
          <a:xfrm>
            <a:off x="5618384" y="6031613"/>
            <a:ext cx="3200400" cy="813361"/>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ru-RU" dirty="0"/>
              <a:t>Договоры на основании </a:t>
            </a:r>
          </a:p>
          <a:p>
            <a:pPr algn="ctr"/>
            <a:r>
              <a:rPr lang="ru-RU" dirty="0"/>
              <a:t>п.48 ч.1 ст.93</a:t>
            </a:r>
          </a:p>
        </p:txBody>
      </p:sp>
      <p:sp>
        <p:nvSpPr>
          <p:cNvPr id="12" name="Прямоугольник 11"/>
          <p:cNvSpPr/>
          <p:nvPr/>
        </p:nvSpPr>
        <p:spPr>
          <a:xfrm>
            <a:off x="5956300" y="6212107"/>
            <a:ext cx="3200400" cy="813361"/>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ru-RU" dirty="0"/>
              <a:t>Договоры на основании </a:t>
            </a:r>
          </a:p>
          <a:p>
            <a:pPr algn="ctr"/>
            <a:r>
              <a:rPr lang="ru-RU" dirty="0"/>
              <a:t>п. 48 ч.1 ст.93</a:t>
            </a:r>
          </a:p>
        </p:txBody>
      </p:sp>
      <p:cxnSp>
        <p:nvCxnSpPr>
          <p:cNvPr id="13" name="Прямая соединительная линия 12"/>
          <p:cNvCxnSpPr/>
          <p:nvPr/>
        </p:nvCxnSpPr>
        <p:spPr>
          <a:xfrm>
            <a:off x="1940608" y="5036772"/>
            <a:ext cx="281892" cy="12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flipV="1">
            <a:off x="3934026" y="4898547"/>
            <a:ext cx="879274" cy="3306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a:endCxn id="10" idx="1"/>
          </p:cNvCxnSpPr>
          <p:nvPr/>
        </p:nvCxnSpPr>
        <p:spPr>
          <a:xfrm>
            <a:off x="3934026" y="5395219"/>
            <a:ext cx="1336474" cy="8413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a:stCxn id="8" idx="1"/>
            <a:endCxn id="10" idx="0"/>
          </p:cNvCxnSpPr>
          <p:nvPr/>
        </p:nvCxnSpPr>
        <p:spPr>
          <a:xfrm flipH="1">
            <a:off x="6870700" y="5038009"/>
            <a:ext cx="457200" cy="79189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a:off x="1308100" y="5433955"/>
            <a:ext cx="0" cy="206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Прямая соединительная линия 25"/>
          <p:cNvCxnSpPr/>
          <p:nvPr/>
        </p:nvCxnSpPr>
        <p:spPr>
          <a:xfrm>
            <a:off x="2755900" y="5433955"/>
            <a:ext cx="0" cy="206047"/>
          </a:xfrm>
          <a:prstGeom prst="line">
            <a:avLst/>
          </a:prstGeom>
        </p:spPr>
        <p:style>
          <a:lnRef idx="1">
            <a:schemeClr val="accent1"/>
          </a:lnRef>
          <a:fillRef idx="0">
            <a:schemeClr val="accent1"/>
          </a:fillRef>
          <a:effectRef idx="0">
            <a:schemeClr val="accent1"/>
          </a:effectRef>
          <a:fontRef idx="minor">
            <a:schemeClr val="tx1"/>
          </a:fontRef>
        </p:style>
      </p:cxnSp>
      <p:sp>
        <p:nvSpPr>
          <p:cNvPr id="27" name="Прямоугольник 26"/>
          <p:cNvSpPr/>
          <p:nvPr/>
        </p:nvSpPr>
        <p:spPr>
          <a:xfrm>
            <a:off x="3441700" y="4101884"/>
            <a:ext cx="1828800" cy="342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accent1">
                    <a:lumMod val="75000"/>
                  </a:schemeClr>
                </a:solidFill>
              </a:rPr>
              <a:t>Закон № 44-ФЗ</a:t>
            </a:r>
          </a:p>
        </p:txBody>
      </p:sp>
    </p:spTree>
    <p:extLst>
      <p:ext uri="{BB962C8B-B14F-4D97-AF65-F5344CB8AC3E}">
        <p14:creationId xmlns:p14="http://schemas.microsoft.com/office/powerpoint/2010/main" val="38780506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292" y="253033"/>
            <a:ext cx="7778440" cy="1107996"/>
          </a:xfrm>
        </p:spPr>
        <p:txBody>
          <a:bodyPr/>
          <a:lstStyle/>
          <a:p>
            <a:pPr algn="l"/>
            <a:r>
              <a:rPr lang="ru-RU" sz="2400" dirty="0" smtClean="0">
                <a:latin typeface="Arial" panose="020B0604020202020204" pitchFamily="34" charset="0"/>
                <a:cs typeface="Arial" panose="020B0604020202020204" pitchFamily="34" charset="0"/>
              </a:rPr>
              <a:t>ОГРАНИЧЕНИЕ ДОПУСКА</a:t>
            </a:r>
            <a:br>
              <a:rPr lang="ru-RU" sz="2400" dirty="0" smtClean="0">
                <a:latin typeface="Arial" panose="020B0604020202020204" pitchFamily="34" charset="0"/>
                <a:cs typeface="Arial" panose="020B0604020202020204" pitchFamily="34" charset="0"/>
              </a:rPr>
            </a:br>
            <a:r>
              <a:rPr lang="ru-RU" sz="2400" dirty="0" smtClean="0">
                <a:latin typeface="Arial" panose="020B0604020202020204" pitchFamily="34" charset="0"/>
                <a:cs typeface="Arial" panose="020B0604020202020204" pitchFamily="34" charset="0"/>
              </a:rPr>
              <a:t> ПИЩЕВЫХ ПРОДУКТОВ </a:t>
            </a:r>
            <a:br>
              <a:rPr lang="ru-RU" sz="2400" dirty="0" smtClean="0">
                <a:latin typeface="Arial" panose="020B0604020202020204" pitchFamily="34" charset="0"/>
                <a:cs typeface="Arial" panose="020B0604020202020204" pitchFamily="34" charset="0"/>
              </a:rPr>
            </a:br>
            <a:r>
              <a:rPr lang="ru-RU" sz="2400" b="0" dirty="0" smtClean="0">
                <a:solidFill>
                  <a:srgbClr val="C00000"/>
                </a:solidFill>
                <a:latin typeface="Arial" panose="020B0604020202020204" pitchFamily="34" charset="0"/>
                <a:cs typeface="Arial" panose="020B0604020202020204" pitchFamily="34" charset="0"/>
              </a:rPr>
              <a:t>(ППРФ № 832 от 22.08.2016)</a:t>
            </a:r>
            <a:endParaRPr lang="ru-RU" sz="2400" b="0" dirty="0">
              <a:solidFill>
                <a:srgbClr val="C00000"/>
              </a:solidFill>
              <a:latin typeface="Arial" panose="020B0604020202020204" pitchFamily="34" charset="0"/>
              <a:cs typeface="Arial" panose="020B0604020202020204" pitchFamily="34" charset="0"/>
            </a:endParaRPr>
          </a:p>
        </p:txBody>
      </p:sp>
      <p:sp>
        <p:nvSpPr>
          <p:cNvPr id="3" name="Объект 2"/>
          <p:cNvSpPr>
            <a:spLocks noGrp="1"/>
          </p:cNvSpPr>
          <p:nvPr>
            <p:ph sz="quarter" idx="10"/>
          </p:nvPr>
        </p:nvSpPr>
        <p:spPr>
          <a:xfrm>
            <a:off x="450156" y="1549177"/>
            <a:ext cx="9755188" cy="5472608"/>
          </a:xfrm>
        </p:spPr>
        <p:txBody>
          <a:bodyPr/>
          <a:lstStyle/>
          <a:p>
            <a:pPr>
              <a:lnSpc>
                <a:spcPct val="90000"/>
              </a:lnSpc>
              <a:spcBef>
                <a:spcPct val="50000"/>
              </a:spcBef>
              <a:buClr>
                <a:schemeClr val="tx2"/>
              </a:buClr>
              <a:buFont typeface="Wingdings" panose="05000000000000000000" pitchFamily="2" charset="2"/>
              <a:buChar char="§"/>
            </a:pPr>
            <a:r>
              <a:rPr lang="ru-RU" sz="2400" dirty="0">
                <a:latin typeface="Arial" charset="0"/>
              </a:rPr>
              <a:t>Распространяется </a:t>
            </a:r>
            <a:r>
              <a:rPr lang="ru-RU" sz="2400" dirty="0" smtClean="0">
                <a:latin typeface="Arial" charset="0"/>
              </a:rPr>
              <a:t>только </a:t>
            </a:r>
            <a:r>
              <a:rPr lang="ru-RU" sz="2400" dirty="0">
                <a:latin typeface="Arial" charset="0"/>
              </a:rPr>
              <a:t>на ограниченный ряд продуктов (</a:t>
            </a:r>
            <a:r>
              <a:rPr lang="ru-RU" sz="2400" i="1" dirty="0">
                <a:solidFill>
                  <a:schemeClr val="tx2"/>
                </a:solidFill>
                <a:latin typeface="Arial" charset="0"/>
              </a:rPr>
              <a:t>мясо, рыба, соль, молоко, масло, </a:t>
            </a:r>
            <a:r>
              <a:rPr lang="ru-RU" sz="2400" i="1" dirty="0" smtClean="0">
                <a:solidFill>
                  <a:schemeClr val="tx2"/>
                </a:solidFill>
                <a:latin typeface="Arial" charset="0"/>
              </a:rPr>
              <a:t>сыр, рис</a:t>
            </a:r>
            <a:r>
              <a:rPr lang="ru-RU" sz="2400" i="1" dirty="0">
                <a:solidFill>
                  <a:schemeClr val="tx2"/>
                </a:solidFill>
                <a:latin typeface="Arial" charset="0"/>
              </a:rPr>
              <a:t>, сахар</a:t>
            </a:r>
            <a:r>
              <a:rPr lang="ru-RU" sz="2400" dirty="0">
                <a:latin typeface="Arial" charset="0"/>
              </a:rPr>
              <a:t>)</a:t>
            </a:r>
          </a:p>
          <a:p>
            <a:pPr>
              <a:lnSpc>
                <a:spcPct val="90000"/>
              </a:lnSpc>
              <a:spcBef>
                <a:spcPct val="50000"/>
              </a:spcBef>
              <a:buClr>
                <a:schemeClr val="tx2"/>
              </a:buClr>
              <a:buFont typeface="Wingdings" panose="05000000000000000000" pitchFamily="2" charset="2"/>
              <a:buChar char="§"/>
            </a:pPr>
            <a:r>
              <a:rPr lang="ru-RU" sz="2400" u="sng" dirty="0" smtClean="0">
                <a:latin typeface="Arial" charset="0"/>
              </a:rPr>
              <a:t>В </a:t>
            </a:r>
            <a:r>
              <a:rPr lang="ru-RU" sz="2400" u="sng" dirty="0">
                <a:latin typeface="Arial" charset="0"/>
              </a:rPr>
              <a:t>документации устанавливаем </a:t>
            </a:r>
            <a:r>
              <a:rPr lang="ru-RU" sz="2400" dirty="0">
                <a:latin typeface="Arial" charset="0"/>
              </a:rPr>
              <a:t>требование об указании (</a:t>
            </a:r>
            <a:r>
              <a:rPr lang="ru-RU" sz="2400" dirty="0" smtClean="0">
                <a:latin typeface="Arial" charset="0"/>
              </a:rPr>
              <a:t>декларировании) в </a:t>
            </a:r>
            <a:r>
              <a:rPr lang="ru-RU" sz="2400" dirty="0">
                <a:latin typeface="Arial" charset="0"/>
              </a:rPr>
              <a:t>составе </a:t>
            </a:r>
            <a:r>
              <a:rPr lang="ru-RU" sz="2400" dirty="0" smtClean="0">
                <a:latin typeface="Arial" charset="0"/>
              </a:rPr>
              <a:t>заявки участником </a:t>
            </a:r>
            <a:r>
              <a:rPr lang="ru-RU" sz="2400" dirty="0">
                <a:latin typeface="Arial" charset="0"/>
              </a:rPr>
              <a:t>закупки </a:t>
            </a:r>
            <a:r>
              <a:rPr lang="ru-RU" sz="2400" dirty="0" smtClean="0">
                <a:latin typeface="Arial" charset="0"/>
              </a:rPr>
              <a:t>наименования </a:t>
            </a:r>
            <a:r>
              <a:rPr lang="ru-RU" sz="2400" dirty="0">
                <a:latin typeface="Arial" charset="0"/>
              </a:rPr>
              <a:t>страны происхождения (по ОКСМ) </a:t>
            </a:r>
            <a:r>
              <a:rPr lang="ru-RU" sz="2400" dirty="0">
                <a:solidFill>
                  <a:srgbClr val="C00000"/>
                </a:solidFill>
                <a:latin typeface="Arial" charset="0"/>
              </a:rPr>
              <a:t>и производителя </a:t>
            </a:r>
            <a:r>
              <a:rPr lang="ru-RU" sz="2400" dirty="0" smtClean="0">
                <a:solidFill>
                  <a:srgbClr val="C00000"/>
                </a:solidFill>
                <a:latin typeface="Arial" charset="0"/>
              </a:rPr>
              <a:t>(!) </a:t>
            </a:r>
            <a:r>
              <a:rPr lang="ru-RU" sz="2400" dirty="0" smtClean="0">
                <a:latin typeface="Arial" charset="0"/>
              </a:rPr>
              <a:t>(в аукционах – во вторых частях заявок)</a:t>
            </a:r>
            <a:endParaRPr lang="ru-RU" sz="2400" dirty="0">
              <a:latin typeface="Arial" charset="0"/>
            </a:endParaRPr>
          </a:p>
          <a:p>
            <a:pPr>
              <a:lnSpc>
                <a:spcPct val="90000"/>
              </a:lnSpc>
              <a:spcBef>
                <a:spcPct val="50000"/>
              </a:spcBef>
              <a:buClr>
                <a:schemeClr val="tx2"/>
              </a:buClr>
              <a:buFont typeface="Wingdings" panose="05000000000000000000" pitchFamily="2" charset="2"/>
              <a:buChar char="§"/>
            </a:pPr>
            <a:r>
              <a:rPr lang="ru-RU" sz="2400" u="sng" dirty="0">
                <a:solidFill>
                  <a:srgbClr val="C00000"/>
                </a:solidFill>
                <a:latin typeface="Arial" charset="0"/>
              </a:rPr>
              <a:t>Отклоняем заявки </a:t>
            </a:r>
            <a:r>
              <a:rPr lang="ru-RU" sz="2400" dirty="0">
                <a:solidFill>
                  <a:srgbClr val="C00000"/>
                </a:solidFill>
                <a:latin typeface="Arial" charset="0"/>
              </a:rPr>
              <a:t>с импортным товаром по принципу «третий лишний»: если есть две </a:t>
            </a:r>
            <a:r>
              <a:rPr lang="ru-RU" sz="2400" dirty="0" smtClean="0">
                <a:solidFill>
                  <a:srgbClr val="C00000"/>
                </a:solidFill>
                <a:latin typeface="Arial" charset="0"/>
              </a:rPr>
              <a:t>не отклонённые заявки </a:t>
            </a:r>
            <a:r>
              <a:rPr lang="ru-RU" sz="2400" dirty="0">
                <a:solidFill>
                  <a:srgbClr val="C00000"/>
                </a:solidFill>
                <a:latin typeface="Arial" charset="0"/>
              </a:rPr>
              <a:t>с товаром из ЕАЭС разных производителей </a:t>
            </a:r>
            <a:endParaRPr lang="ru-RU" sz="2400" dirty="0" smtClean="0">
              <a:solidFill>
                <a:srgbClr val="C00000"/>
              </a:solidFill>
              <a:latin typeface="Arial" charset="0"/>
            </a:endParaRPr>
          </a:p>
          <a:p>
            <a:pPr>
              <a:lnSpc>
                <a:spcPct val="90000"/>
              </a:lnSpc>
              <a:spcBef>
                <a:spcPct val="50000"/>
              </a:spcBef>
              <a:buClr>
                <a:schemeClr val="tx2"/>
              </a:buClr>
              <a:buFont typeface="Wingdings" panose="05000000000000000000" pitchFamily="2" charset="2"/>
              <a:buChar char="§"/>
            </a:pPr>
            <a:r>
              <a:rPr lang="ru-RU" sz="2400" dirty="0" smtClean="0">
                <a:latin typeface="Arial" charset="0"/>
              </a:rPr>
              <a:t>Если на стадии закупки было произведено отклонение, то потом при исполнении нельзя изменить страну (можно на ЕАЭС) и производителя (на производителя, который был указан в не отклонённых заявках)</a:t>
            </a:r>
            <a:endParaRPr lang="ru-RU" sz="2400" dirty="0">
              <a:latin typeface="Arial" charset="0"/>
            </a:endParaRPr>
          </a:p>
          <a:p>
            <a:endParaRPr lang="ru-RU" dirty="0" smtClean="0"/>
          </a:p>
          <a:p>
            <a:pPr marL="0" indent="0">
              <a:buNone/>
            </a:pPr>
            <a:endParaRPr lang="ru-RU"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56700" y="293122"/>
            <a:ext cx="864096"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87455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18308" y="201351"/>
            <a:ext cx="7634424" cy="1107996"/>
          </a:xfrm>
        </p:spPr>
        <p:txBody>
          <a:bodyPr/>
          <a:lstStyle/>
          <a:p>
            <a:pPr algn="l"/>
            <a:r>
              <a:rPr lang="ru-RU" sz="2400" dirty="0" smtClean="0">
                <a:latin typeface="Arial" panose="020B0604020202020204" pitchFamily="34" charset="0"/>
                <a:cs typeface="Arial" panose="020B0604020202020204" pitchFamily="34" charset="0"/>
              </a:rPr>
              <a:t>ОГРАНИЧЕНИЕ ДОПУСКА</a:t>
            </a:r>
            <a:br>
              <a:rPr lang="ru-RU" sz="2400" dirty="0" smtClean="0">
                <a:latin typeface="Arial" panose="020B0604020202020204" pitchFamily="34" charset="0"/>
                <a:cs typeface="Arial" panose="020B0604020202020204" pitchFamily="34" charset="0"/>
              </a:rPr>
            </a:br>
            <a:r>
              <a:rPr lang="ru-RU" sz="2400" dirty="0" smtClean="0">
                <a:latin typeface="Arial" panose="020B0604020202020204" pitchFamily="34" charset="0"/>
                <a:cs typeface="Arial" panose="020B0604020202020204" pitchFamily="34" charset="0"/>
              </a:rPr>
              <a:t>РАДИОЭЛЕКТРОННОЙ ПРОДУКЦИИ</a:t>
            </a:r>
            <a:br>
              <a:rPr lang="ru-RU" sz="2400" dirty="0" smtClean="0">
                <a:latin typeface="Arial" panose="020B0604020202020204" pitchFamily="34" charset="0"/>
                <a:cs typeface="Arial" panose="020B0604020202020204" pitchFamily="34" charset="0"/>
              </a:rPr>
            </a:br>
            <a:r>
              <a:rPr lang="ru-RU" sz="2400" b="0" dirty="0" smtClean="0">
                <a:solidFill>
                  <a:srgbClr val="C00000"/>
                </a:solidFill>
                <a:latin typeface="Arial" panose="020B0604020202020204" pitchFamily="34" charset="0"/>
                <a:cs typeface="Arial" panose="020B0604020202020204" pitchFamily="34" charset="0"/>
              </a:rPr>
              <a:t>(ППРФ № 968 от 26.09.2016)</a:t>
            </a:r>
            <a:endParaRPr lang="ru-RU" sz="2400" b="0" dirty="0">
              <a:solidFill>
                <a:srgbClr val="C00000"/>
              </a:solidFill>
              <a:latin typeface="Arial" panose="020B0604020202020204" pitchFamily="34" charset="0"/>
              <a:cs typeface="Arial" panose="020B0604020202020204" pitchFamily="34" charset="0"/>
            </a:endParaRPr>
          </a:p>
        </p:txBody>
      </p:sp>
      <p:sp>
        <p:nvSpPr>
          <p:cNvPr id="3" name="Объект 2"/>
          <p:cNvSpPr>
            <a:spLocks noGrp="1"/>
          </p:cNvSpPr>
          <p:nvPr>
            <p:ph sz="quarter" idx="10"/>
          </p:nvPr>
        </p:nvSpPr>
        <p:spPr>
          <a:xfrm>
            <a:off x="450156" y="1549177"/>
            <a:ext cx="9755188" cy="5472608"/>
          </a:xfrm>
        </p:spPr>
        <p:txBody>
          <a:bodyPr/>
          <a:lstStyle/>
          <a:p>
            <a:pPr marL="0" indent="0">
              <a:lnSpc>
                <a:spcPct val="90000"/>
              </a:lnSpc>
              <a:spcBef>
                <a:spcPct val="50000"/>
              </a:spcBef>
              <a:buClr>
                <a:schemeClr val="tx2"/>
              </a:buClr>
              <a:buNone/>
            </a:pPr>
            <a:r>
              <a:rPr lang="ru-RU" sz="2000" dirty="0" smtClean="0">
                <a:latin typeface="Arial" panose="020B0604020202020204" pitchFamily="34" charset="0"/>
                <a:cs typeface="Arial" panose="020B0604020202020204" pitchFamily="34" charset="0"/>
              </a:rPr>
              <a:t>Распространяется на товары по перечню: </a:t>
            </a:r>
            <a:r>
              <a:rPr lang="ru-RU" sz="2000" u="sng" dirty="0" smtClean="0">
                <a:solidFill>
                  <a:schemeClr val="accent1">
                    <a:lumMod val="75000"/>
                  </a:schemeClr>
                </a:solidFill>
                <a:latin typeface="Arial" panose="020B0604020202020204" pitchFamily="34" charset="0"/>
                <a:cs typeface="Arial" panose="020B0604020202020204" pitchFamily="34" charset="0"/>
              </a:rPr>
              <a:t>компьютеры, принтеры, сканеры, клавиатуры , мониторы, </a:t>
            </a:r>
            <a:r>
              <a:rPr lang="ru-RU" sz="2000" u="sng" dirty="0" err="1" smtClean="0">
                <a:solidFill>
                  <a:schemeClr val="accent1">
                    <a:lumMod val="75000"/>
                  </a:schemeClr>
                </a:solidFill>
                <a:latin typeface="Arial" panose="020B0604020202020204" pitchFamily="34" charset="0"/>
                <a:cs typeface="Arial" panose="020B0604020202020204" pitchFamily="34" charset="0"/>
              </a:rPr>
              <a:t>жесткие</a:t>
            </a:r>
            <a:r>
              <a:rPr lang="ru-RU" sz="2000" u="sng" dirty="0" smtClean="0">
                <a:solidFill>
                  <a:schemeClr val="accent1">
                    <a:lumMod val="75000"/>
                  </a:schemeClr>
                </a:solidFill>
                <a:latin typeface="Arial" panose="020B0604020202020204" pitchFamily="34" charset="0"/>
                <a:cs typeface="Arial" panose="020B0604020202020204" pitchFamily="34" charset="0"/>
              </a:rPr>
              <a:t> диски и «</a:t>
            </a:r>
            <a:r>
              <a:rPr lang="ru-RU" sz="2000" u="sng" dirty="0" err="1" smtClean="0">
                <a:solidFill>
                  <a:schemeClr val="accent1">
                    <a:lumMod val="75000"/>
                  </a:schemeClr>
                </a:solidFill>
                <a:latin typeface="Arial" panose="020B0604020202020204" pitchFamily="34" charset="0"/>
                <a:cs typeface="Arial" panose="020B0604020202020204" pitchFamily="34" charset="0"/>
              </a:rPr>
              <a:t>флешки</a:t>
            </a:r>
            <a:r>
              <a:rPr lang="ru-RU" sz="2000" u="sng" dirty="0" smtClean="0">
                <a:solidFill>
                  <a:schemeClr val="accent1">
                    <a:lumMod val="75000"/>
                  </a:schemeClr>
                </a:solidFill>
                <a:latin typeface="Arial" panose="020B0604020202020204" pitchFamily="34" charset="0"/>
                <a:cs typeface="Arial" panose="020B0604020202020204" pitchFamily="34" charset="0"/>
              </a:rPr>
              <a:t>», проч. компьютерную периферию, сотовые телефоны, телевизоры, магнитофоны, розетки, кабельная арматура, лампы, светильники и проч.</a:t>
            </a:r>
          </a:p>
          <a:p>
            <a:pPr marL="0" indent="0">
              <a:lnSpc>
                <a:spcPct val="90000"/>
              </a:lnSpc>
              <a:spcBef>
                <a:spcPct val="50000"/>
              </a:spcBef>
              <a:buClr>
                <a:schemeClr val="tx2"/>
              </a:buClr>
              <a:buNone/>
            </a:pPr>
            <a:endParaRPr lang="ru-RU" sz="2000" b="1" dirty="0" smtClean="0">
              <a:solidFill>
                <a:schemeClr val="accent1">
                  <a:lumMod val="75000"/>
                </a:schemeClr>
              </a:solidFill>
              <a:latin typeface="Arial" panose="020B0604020202020204" pitchFamily="34" charset="0"/>
              <a:cs typeface="Arial" panose="020B0604020202020204" pitchFamily="34" charset="0"/>
            </a:endParaRPr>
          </a:p>
          <a:p>
            <a:pPr marL="0" indent="0">
              <a:lnSpc>
                <a:spcPct val="90000"/>
              </a:lnSpc>
              <a:spcBef>
                <a:spcPct val="50000"/>
              </a:spcBef>
              <a:buClr>
                <a:schemeClr val="tx2"/>
              </a:buClr>
              <a:buNone/>
            </a:pPr>
            <a:r>
              <a:rPr lang="ru-RU" sz="2000" b="1" dirty="0" smtClean="0">
                <a:solidFill>
                  <a:schemeClr val="accent1">
                    <a:lumMod val="75000"/>
                  </a:schemeClr>
                </a:solidFill>
                <a:latin typeface="Arial" panose="020B0604020202020204" pitchFamily="34" charset="0"/>
                <a:cs typeface="Arial" panose="020B0604020202020204" pitchFamily="34" charset="0"/>
              </a:rPr>
              <a:t>Запрещено </a:t>
            </a:r>
            <a:r>
              <a:rPr lang="ru-RU" sz="2000" b="1" dirty="0">
                <a:solidFill>
                  <a:schemeClr val="accent1">
                    <a:lumMod val="75000"/>
                  </a:schemeClr>
                </a:solidFill>
                <a:latin typeface="Arial" panose="020B0604020202020204" pitchFamily="34" charset="0"/>
                <a:cs typeface="Arial" panose="020B0604020202020204" pitchFamily="34" charset="0"/>
              </a:rPr>
              <a:t>включать в состав лота </a:t>
            </a:r>
            <a:r>
              <a:rPr lang="ru-RU" sz="2000" b="1" dirty="0" smtClean="0">
                <a:solidFill>
                  <a:schemeClr val="accent1">
                    <a:lumMod val="75000"/>
                  </a:schemeClr>
                </a:solidFill>
                <a:latin typeface="Arial" panose="020B0604020202020204" pitchFamily="34" charset="0"/>
                <a:cs typeface="Arial" panose="020B0604020202020204" pitchFamily="34" charset="0"/>
              </a:rPr>
              <a:t>виды </a:t>
            </a:r>
            <a:r>
              <a:rPr lang="ru-RU" sz="2000" b="1" smtClean="0">
                <a:solidFill>
                  <a:schemeClr val="accent1">
                    <a:lumMod val="75000"/>
                  </a:schemeClr>
                </a:solidFill>
                <a:latin typeface="Arial" panose="020B0604020202020204" pitchFamily="34" charset="0"/>
                <a:cs typeface="Arial" panose="020B0604020202020204" pitchFamily="34" charset="0"/>
              </a:rPr>
              <a:t>радиоэлектронной продукции, </a:t>
            </a:r>
            <a:r>
              <a:rPr lang="ru-RU" sz="2000" b="1" dirty="0">
                <a:solidFill>
                  <a:schemeClr val="accent1">
                    <a:lumMod val="75000"/>
                  </a:schemeClr>
                </a:solidFill>
                <a:latin typeface="Arial" panose="020B0604020202020204" pitchFamily="34" charset="0"/>
                <a:cs typeface="Arial" panose="020B0604020202020204" pitchFamily="34" charset="0"/>
              </a:rPr>
              <a:t>вошедшие и не вошедшие в перечень!</a:t>
            </a:r>
          </a:p>
          <a:p>
            <a:pPr>
              <a:lnSpc>
                <a:spcPct val="90000"/>
              </a:lnSpc>
              <a:spcBef>
                <a:spcPct val="50000"/>
              </a:spcBef>
              <a:buClr>
                <a:schemeClr val="tx2"/>
              </a:buClr>
              <a:buFont typeface="Wingdings" panose="05000000000000000000" pitchFamily="2" charset="2"/>
              <a:buChar char="§"/>
            </a:pPr>
            <a:endParaRPr lang="ru-RU" sz="2000" u="sng" dirty="0" smtClean="0">
              <a:latin typeface="Arial" panose="020B0604020202020204" pitchFamily="34" charset="0"/>
              <a:cs typeface="Arial" panose="020B0604020202020204" pitchFamily="34" charset="0"/>
            </a:endParaRPr>
          </a:p>
          <a:p>
            <a:pPr marL="0" indent="0">
              <a:lnSpc>
                <a:spcPct val="90000"/>
              </a:lnSpc>
              <a:spcBef>
                <a:spcPct val="50000"/>
              </a:spcBef>
              <a:buClr>
                <a:schemeClr val="tx2"/>
              </a:buClr>
              <a:buNone/>
            </a:pPr>
            <a:r>
              <a:rPr lang="ru-RU" sz="2000" b="1" u="sng" dirty="0" smtClean="0">
                <a:solidFill>
                  <a:srgbClr val="FF0000"/>
                </a:solidFill>
                <a:latin typeface="Arial" panose="020B0604020202020204" pitchFamily="34" charset="0"/>
                <a:cs typeface="Arial" panose="020B0604020202020204" pitchFamily="34" charset="0"/>
              </a:rPr>
              <a:t>До 31.08.2018 </a:t>
            </a:r>
            <a:r>
              <a:rPr lang="ru-RU" sz="2000" dirty="0" smtClean="0">
                <a:latin typeface="Arial" panose="020B0604020202020204" pitchFamily="34" charset="0"/>
                <a:cs typeface="Arial" panose="020B0604020202020204" pitchFamily="34" charset="0"/>
              </a:rPr>
              <a:t>– применяем «третий лишний» в отношении всех иностранных, в </a:t>
            </a:r>
            <a:r>
              <a:rPr lang="ru-RU" sz="2000" dirty="0" err="1" smtClean="0">
                <a:latin typeface="Arial" panose="020B0604020202020204" pitchFamily="34" charset="0"/>
                <a:cs typeface="Arial" panose="020B0604020202020204" pitchFamily="34" charset="0"/>
              </a:rPr>
              <a:t>т.ч.ЕАЭС</a:t>
            </a:r>
            <a:r>
              <a:rPr lang="ru-RU" sz="2000" dirty="0" smtClean="0">
                <a:latin typeface="Arial" panose="020B0604020202020204" pitchFamily="34" charset="0"/>
                <a:cs typeface="Arial" panose="020B0604020202020204" pitchFamily="34" charset="0"/>
              </a:rPr>
              <a:t> (проходят дальше только российские);</a:t>
            </a:r>
          </a:p>
          <a:p>
            <a:pPr marL="0" indent="0">
              <a:lnSpc>
                <a:spcPct val="90000"/>
              </a:lnSpc>
              <a:spcBef>
                <a:spcPct val="50000"/>
              </a:spcBef>
              <a:buClr>
                <a:schemeClr val="tx2"/>
              </a:buClr>
              <a:buNone/>
            </a:pPr>
            <a:r>
              <a:rPr lang="ru-RU" sz="2000" b="1" u="sng" dirty="0" smtClean="0">
                <a:solidFill>
                  <a:srgbClr val="FF0000"/>
                </a:solidFill>
                <a:latin typeface="Arial" panose="020B0604020202020204" pitchFamily="34" charset="0"/>
                <a:cs typeface="Arial" panose="020B0604020202020204" pitchFamily="34" charset="0"/>
              </a:rPr>
              <a:t>С 01.09.2018 </a:t>
            </a:r>
            <a:r>
              <a:rPr lang="ru-RU" sz="2000" dirty="0" smtClean="0">
                <a:latin typeface="Arial" panose="020B0604020202020204" pitchFamily="34" charset="0"/>
                <a:cs typeface="Arial" panose="020B0604020202020204" pitchFamily="34" charset="0"/>
              </a:rPr>
              <a:t>– если не было 2 российских заявок на шаге 1 – </a:t>
            </a:r>
            <a:r>
              <a:rPr lang="ru-RU" sz="2000" dirty="0">
                <a:latin typeface="Arial" panose="020B0604020202020204" pitchFamily="34" charset="0"/>
                <a:cs typeface="Arial" panose="020B0604020202020204" pitchFamily="34" charset="0"/>
              </a:rPr>
              <a:t>применяем «третий лишний</a:t>
            </a:r>
            <a:r>
              <a:rPr lang="ru-RU" sz="2000" dirty="0" smtClean="0">
                <a:latin typeface="Arial" panose="020B0604020202020204" pitchFamily="34" charset="0"/>
                <a:cs typeface="Arial" panose="020B0604020202020204" pitchFamily="34" charset="0"/>
              </a:rPr>
              <a:t>»</a:t>
            </a:r>
            <a:r>
              <a:rPr lang="ru-RU" sz="2000" dirty="0">
                <a:latin typeface="Arial" panose="020B0604020202020204" pitchFamily="34" charset="0"/>
                <a:cs typeface="Arial" panose="020B0604020202020204" pitchFamily="34" charset="0"/>
              </a:rPr>
              <a:t> в отношении всех иностранных, </a:t>
            </a:r>
            <a:r>
              <a:rPr lang="ru-RU" sz="2000" dirty="0" smtClean="0">
                <a:latin typeface="Arial" panose="020B0604020202020204" pitchFamily="34" charset="0"/>
                <a:cs typeface="Arial" panose="020B0604020202020204" pitchFamily="34" charset="0"/>
              </a:rPr>
              <a:t>кроме ЕАЭС </a:t>
            </a:r>
            <a:r>
              <a:rPr lang="ru-RU" sz="2000" dirty="0">
                <a:latin typeface="Arial" panose="020B0604020202020204" pitchFamily="34" charset="0"/>
                <a:cs typeface="Arial" panose="020B0604020202020204" pitchFamily="34" charset="0"/>
              </a:rPr>
              <a:t>(проходят дальше </a:t>
            </a:r>
            <a:r>
              <a:rPr lang="ru-RU" sz="2000" dirty="0" smtClean="0">
                <a:latin typeface="Arial" panose="020B0604020202020204" pitchFamily="34" charset="0"/>
                <a:cs typeface="Arial" panose="020B0604020202020204" pitchFamily="34" charset="0"/>
              </a:rPr>
              <a:t>российские + ЕАЭС);</a:t>
            </a:r>
          </a:p>
          <a:p>
            <a:pPr marL="0" indent="0">
              <a:lnSpc>
                <a:spcPct val="90000"/>
              </a:lnSpc>
              <a:spcBef>
                <a:spcPct val="50000"/>
              </a:spcBef>
              <a:buClr>
                <a:schemeClr val="tx2"/>
              </a:buClr>
              <a:buNone/>
            </a:pPr>
            <a:r>
              <a:rPr lang="ru-RU" sz="2000" dirty="0" smtClean="0">
                <a:latin typeface="Arial" panose="020B0604020202020204" pitchFamily="34" charset="0"/>
                <a:cs typeface="Arial" panose="020B0604020202020204" pitchFamily="34" charset="0"/>
              </a:rPr>
              <a:t>Если никого не отклонили, то включается приказ № 155.</a:t>
            </a:r>
            <a:endParaRPr lang="ru-RU" sz="2000" dirty="0">
              <a:latin typeface="Arial" panose="020B0604020202020204" pitchFamily="34" charset="0"/>
              <a:cs typeface="Arial" panose="020B0604020202020204" pitchFamily="34" charset="0"/>
            </a:endParaRPr>
          </a:p>
          <a:p>
            <a:pPr marL="0" indent="0">
              <a:lnSpc>
                <a:spcPct val="90000"/>
              </a:lnSpc>
              <a:spcBef>
                <a:spcPct val="50000"/>
              </a:spcBef>
              <a:buClr>
                <a:schemeClr val="tx2"/>
              </a:buClr>
              <a:buNone/>
            </a:pPr>
            <a:endParaRPr lang="ru-RU" sz="2000" dirty="0" smtClean="0">
              <a:latin typeface="Arial" panose="020B0604020202020204" pitchFamily="34" charset="0"/>
              <a:cs typeface="Arial" panose="020B0604020202020204" pitchFamily="34"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63124" y="253033"/>
            <a:ext cx="864096"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07758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18308" y="201351"/>
            <a:ext cx="7634424" cy="1107996"/>
          </a:xfrm>
        </p:spPr>
        <p:txBody>
          <a:bodyPr/>
          <a:lstStyle/>
          <a:p>
            <a:pPr algn="l"/>
            <a:r>
              <a:rPr lang="ru-RU" sz="2400" dirty="0" smtClean="0">
                <a:latin typeface="Arial" panose="020B0604020202020204" pitchFamily="34" charset="0"/>
                <a:cs typeface="Arial" panose="020B0604020202020204" pitchFamily="34" charset="0"/>
              </a:rPr>
              <a:t>ОГРАНИЧЕНИЕ ДОПУСКА</a:t>
            </a:r>
            <a:br>
              <a:rPr lang="ru-RU" sz="2400" dirty="0" smtClean="0">
                <a:latin typeface="Arial" panose="020B0604020202020204" pitchFamily="34" charset="0"/>
                <a:cs typeface="Arial" panose="020B0604020202020204" pitchFamily="34" charset="0"/>
              </a:rPr>
            </a:br>
            <a:r>
              <a:rPr lang="ru-RU" sz="2400" dirty="0" smtClean="0">
                <a:latin typeface="Arial" panose="020B0604020202020204" pitchFamily="34" charset="0"/>
                <a:cs typeface="Arial" panose="020B0604020202020204" pitchFamily="34" charset="0"/>
              </a:rPr>
              <a:t>РАДИОЭЛЕКТРОННОЙ ПРОДУКЦИИ</a:t>
            </a:r>
            <a:br>
              <a:rPr lang="ru-RU" sz="2400" dirty="0" smtClean="0">
                <a:latin typeface="Arial" panose="020B0604020202020204" pitchFamily="34" charset="0"/>
                <a:cs typeface="Arial" panose="020B0604020202020204" pitchFamily="34" charset="0"/>
              </a:rPr>
            </a:br>
            <a:r>
              <a:rPr lang="ru-RU" sz="2400" b="0" dirty="0" smtClean="0">
                <a:solidFill>
                  <a:srgbClr val="C00000"/>
                </a:solidFill>
                <a:latin typeface="Arial" panose="020B0604020202020204" pitchFamily="34" charset="0"/>
                <a:cs typeface="Arial" panose="020B0604020202020204" pitchFamily="34" charset="0"/>
              </a:rPr>
              <a:t>(ППРФ № 968 от 26.09.2016)</a:t>
            </a:r>
            <a:endParaRPr lang="ru-RU" sz="2400" b="0" dirty="0">
              <a:solidFill>
                <a:srgbClr val="C00000"/>
              </a:solidFill>
              <a:latin typeface="Arial" panose="020B0604020202020204" pitchFamily="34" charset="0"/>
              <a:cs typeface="Arial" panose="020B0604020202020204" pitchFamily="34" charset="0"/>
            </a:endParaRPr>
          </a:p>
        </p:txBody>
      </p:sp>
      <p:sp>
        <p:nvSpPr>
          <p:cNvPr id="3" name="Объект 2"/>
          <p:cNvSpPr>
            <a:spLocks noGrp="1"/>
          </p:cNvSpPr>
          <p:nvPr>
            <p:ph sz="quarter" idx="10"/>
          </p:nvPr>
        </p:nvSpPr>
        <p:spPr>
          <a:xfrm>
            <a:off x="450156" y="1549177"/>
            <a:ext cx="9755188" cy="5472608"/>
          </a:xfrm>
        </p:spPr>
        <p:txBody>
          <a:bodyPr/>
          <a:lstStyle/>
          <a:p>
            <a:pPr marL="0" indent="0">
              <a:lnSpc>
                <a:spcPct val="90000"/>
              </a:lnSpc>
              <a:spcBef>
                <a:spcPct val="50000"/>
              </a:spcBef>
              <a:buClr>
                <a:schemeClr val="tx2"/>
              </a:buClr>
              <a:buNone/>
            </a:pPr>
            <a:r>
              <a:rPr lang="ru-RU" sz="2000" dirty="0" smtClean="0">
                <a:latin typeface="Arial" panose="020B0604020202020204" pitchFamily="34" charset="0"/>
                <a:cs typeface="Arial" panose="020B0604020202020204" pitchFamily="34" charset="0"/>
              </a:rPr>
              <a:t>Документы, подтверждающие российское производство (1 из них должны быть в составе заявки):</a:t>
            </a:r>
          </a:p>
          <a:p>
            <a:pPr marL="457200" indent="-457200">
              <a:lnSpc>
                <a:spcPct val="90000"/>
              </a:lnSpc>
              <a:spcBef>
                <a:spcPct val="50000"/>
              </a:spcBef>
              <a:buClr>
                <a:schemeClr val="tx2"/>
              </a:buClr>
              <a:buAutoNum type="arabicParenR"/>
            </a:pPr>
            <a:r>
              <a:rPr lang="ru-RU" sz="2000" dirty="0" smtClean="0">
                <a:latin typeface="Arial" panose="020B0604020202020204" pitchFamily="34" charset="0"/>
                <a:cs typeface="Arial" panose="020B0604020202020204" pitchFamily="34" charset="0"/>
              </a:rPr>
              <a:t>копия специального инвестиционного контракта;</a:t>
            </a:r>
          </a:p>
          <a:p>
            <a:pPr marL="457200" indent="-457200">
              <a:lnSpc>
                <a:spcPct val="90000"/>
              </a:lnSpc>
              <a:spcBef>
                <a:spcPct val="50000"/>
              </a:spcBef>
              <a:buClr>
                <a:schemeClr val="tx2"/>
              </a:buClr>
              <a:buAutoNum type="arabicParenR"/>
            </a:pPr>
            <a:r>
              <a:rPr lang="ru-RU" sz="2000" dirty="0" smtClean="0">
                <a:latin typeface="Arial" panose="020B0604020202020204" pitchFamily="34" charset="0"/>
                <a:cs typeface="Arial" panose="020B0604020202020204" pitchFamily="34" charset="0"/>
              </a:rPr>
              <a:t>Подтверждение </a:t>
            </a:r>
            <a:r>
              <a:rPr lang="ru-RU" sz="2000" dirty="0" err="1" smtClean="0">
                <a:latin typeface="Arial" panose="020B0604020202020204" pitchFamily="34" charset="0"/>
                <a:cs typeface="Arial" panose="020B0604020202020204" pitchFamily="34" charset="0"/>
              </a:rPr>
              <a:t>Минпромторгом</a:t>
            </a:r>
            <a:r>
              <a:rPr lang="ru-RU" sz="2000" dirty="0" smtClean="0">
                <a:latin typeface="Arial" panose="020B0604020202020204" pitchFamily="34" charset="0"/>
                <a:cs typeface="Arial" panose="020B0604020202020204" pitchFamily="34" charset="0"/>
              </a:rPr>
              <a:t> России производства предложенных в заявке товаров на территории РФ;</a:t>
            </a:r>
          </a:p>
          <a:p>
            <a:pPr marL="457200" indent="-457200">
              <a:lnSpc>
                <a:spcPct val="90000"/>
              </a:lnSpc>
              <a:spcBef>
                <a:spcPct val="50000"/>
              </a:spcBef>
              <a:buClr>
                <a:schemeClr val="tx2"/>
              </a:buClr>
              <a:buAutoNum type="arabicParenR"/>
            </a:pPr>
            <a:r>
              <a:rPr lang="ru-RU" sz="2000" dirty="0" smtClean="0">
                <a:latin typeface="Arial" panose="020B0604020202020204" pitchFamily="34" charset="0"/>
                <a:cs typeface="Arial" panose="020B0604020202020204" pitchFamily="34" charset="0"/>
              </a:rPr>
              <a:t>Уведомление </a:t>
            </a:r>
            <a:r>
              <a:rPr lang="ru-RU" sz="2000" dirty="0" err="1" smtClean="0">
                <a:latin typeface="Arial" panose="020B0604020202020204" pitchFamily="34" charset="0"/>
                <a:cs typeface="Arial" panose="020B0604020202020204" pitchFamily="34" charset="0"/>
              </a:rPr>
              <a:t>Минпромторга</a:t>
            </a:r>
            <a:r>
              <a:rPr lang="ru-RU" sz="2000" dirty="0" smtClean="0">
                <a:latin typeface="Arial" panose="020B0604020202020204" pitchFamily="34" charset="0"/>
                <a:cs typeface="Arial" panose="020B0604020202020204" pitchFamily="34" charset="0"/>
              </a:rPr>
              <a:t> России о</a:t>
            </a:r>
            <a:r>
              <a:rPr lang="ru-RU" sz="2000" dirty="0" smtClean="0"/>
              <a:t> присвоении (подтверждении) </a:t>
            </a:r>
            <a:r>
              <a:rPr lang="ru-RU" sz="2000" dirty="0"/>
              <a:t>статуса телекоммуникационного оборудования российского </a:t>
            </a:r>
            <a:r>
              <a:rPr lang="ru-RU" sz="2000" dirty="0" smtClean="0"/>
              <a:t>происхождения;</a:t>
            </a:r>
          </a:p>
          <a:p>
            <a:pPr marL="457200" indent="-457200">
              <a:lnSpc>
                <a:spcPct val="90000"/>
              </a:lnSpc>
              <a:spcBef>
                <a:spcPct val="50000"/>
              </a:spcBef>
              <a:buClr>
                <a:schemeClr val="tx2"/>
              </a:buClr>
              <a:buAutoNum type="arabicParenR"/>
            </a:pPr>
            <a:r>
              <a:rPr lang="ru-RU" sz="2000" dirty="0" smtClean="0"/>
              <a:t>Сертификат СТ-1</a:t>
            </a:r>
            <a:endParaRPr lang="ru-RU" sz="2000" dirty="0"/>
          </a:p>
          <a:p>
            <a:pPr marL="457200" indent="-457200">
              <a:lnSpc>
                <a:spcPct val="90000"/>
              </a:lnSpc>
              <a:spcBef>
                <a:spcPct val="50000"/>
              </a:spcBef>
              <a:buClr>
                <a:schemeClr val="tx2"/>
              </a:buClr>
              <a:buAutoNum type="arabicParenR"/>
            </a:pPr>
            <a:endParaRPr lang="ru-RU" sz="2000" dirty="0" smtClean="0">
              <a:latin typeface="Arial" panose="020B0604020202020204" pitchFamily="34" charset="0"/>
              <a:cs typeface="Arial" panose="020B0604020202020204" pitchFamily="34" charset="0"/>
            </a:endParaRPr>
          </a:p>
          <a:p>
            <a:pPr marL="457200" indent="-457200">
              <a:lnSpc>
                <a:spcPct val="90000"/>
              </a:lnSpc>
              <a:spcBef>
                <a:spcPct val="50000"/>
              </a:spcBef>
              <a:buClr>
                <a:schemeClr val="tx2"/>
              </a:buClr>
              <a:buAutoNum type="arabicParenR"/>
            </a:pPr>
            <a:endParaRPr lang="ru-RU" sz="2000" dirty="0">
              <a:latin typeface="Arial" panose="020B0604020202020204" pitchFamily="34" charset="0"/>
              <a:cs typeface="Arial" panose="020B0604020202020204" pitchFamily="34" charset="0"/>
            </a:endParaRPr>
          </a:p>
          <a:p>
            <a:pPr marL="0" indent="0" algn="just">
              <a:lnSpc>
                <a:spcPct val="90000"/>
              </a:lnSpc>
              <a:spcBef>
                <a:spcPct val="50000"/>
              </a:spcBef>
              <a:buClr>
                <a:schemeClr val="tx2"/>
              </a:buClr>
              <a:buNone/>
            </a:pPr>
            <a:r>
              <a:rPr lang="ru-RU" sz="2000" b="1" dirty="0">
                <a:solidFill>
                  <a:schemeClr val="accent1">
                    <a:lumMod val="75000"/>
                  </a:schemeClr>
                </a:solidFill>
                <a:latin typeface="Arial" charset="0"/>
              </a:rPr>
              <a:t>Если на стадии закупки было произведено отклонение, то потом при исполнении нельзя изменить страну </a:t>
            </a:r>
            <a:r>
              <a:rPr lang="ru-RU" sz="2000" b="1" dirty="0" smtClean="0">
                <a:solidFill>
                  <a:schemeClr val="accent1">
                    <a:lumMod val="75000"/>
                  </a:schemeClr>
                </a:solidFill>
                <a:latin typeface="Arial" charset="0"/>
              </a:rPr>
              <a:t>происхождения </a:t>
            </a:r>
            <a:r>
              <a:rPr lang="ru-RU" sz="2000" i="1" dirty="0" smtClean="0">
                <a:solidFill>
                  <a:schemeClr val="accent1">
                    <a:lumMod val="75000"/>
                  </a:schemeClr>
                </a:solidFill>
                <a:latin typeface="Arial" charset="0"/>
              </a:rPr>
              <a:t>(можно </a:t>
            </a:r>
            <a:r>
              <a:rPr lang="ru-RU" sz="2000" i="1" dirty="0">
                <a:solidFill>
                  <a:schemeClr val="accent1">
                    <a:lumMod val="75000"/>
                  </a:schemeClr>
                </a:solidFill>
                <a:latin typeface="Arial" charset="0"/>
              </a:rPr>
              <a:t>на </a:t>
            </a:r>
            <a:r>
              <a:rPr lang="ru-RU" sz="2000" i="1" dirty="0" smtClean="0">
                <a:solidFill>
                  <a:schemeClr val="accent1">
                    <a:lumMod val="75000"/>
                  </a:schemeClr>
                </a:solidFill>
                <a:latin typeface="Arial" charset="0"/>
              </a:rPr>
              <a:t>РФ при отклонении до 31.08.2018) или ЕАЭС (при отклонении с 01.09.2018))</a:t>
            </a:r>
            <a:r>
              <a:rPr lang="ru-RU" sz="2000" b="1" dirty="0" smtClean="0">
                <a:solidFill>
                  <a:schemeClr val="accent1">
                    <a:lumMod val="75000"/>
                  </a:schemeClr>
                </a:solidFill>
                <a:latin typeface="Arial" charset="0"/>
              </a:rPr>
              <a:t> </a:t>
            </a:r>
            <a:r>
              <a:rPr lang="ru-RU" sz="2000" b="1" dirty="0">
                <a:solidFill>
                  <a:schemeClr val="accent1">
                    <a:lumMod val="75000"/>
                  </a:schemeClr>
                </a:solidFill>
                <a:latin typeface="Arial" charset="0"/>
              </a:rPr>
              <a:t>и </a:t>
            </a:r>
            <a:r>
              <a:rPr lang="ru-RU" sz="2000" b="1" dirty="0" smtClean="0">
                <a:solidFill>
                  <a:schemeClr val="accent1">
                    <a:lumMod val="75000"/>
                  </a:schemeClr>
                </a:solidFill>
                <a:latin typeface="Arial" charset="0"/>
              </a:rPr>
              <a:t>производителя.</a:t>
            </a:r>
            <a:endParaRPr lang="ru-RU" sz="2000" b="1" dirty="0">
              <a:solidFill>
                <a:schemeClr val="accent1">
                  <a:lumMod val="75000"/>
                </a:schemeClr>
              </a:solidFill>
              <a:latin typeface="Arial" charset="0"/>
            </a:endParaRPr>
          </a:p>
          <a:p>
            <a:pPr marL="0" indent="0">
              <a:lnSpc>
                <a:spcPct val="90000"/>
              </a:lnSpc>
              <a:spcBef>
                <a:spcPct val="50000"/>
              </a:spcBef>
              <a:buClr>
                <a:schemeClr val="tx2"/>
              </a:buClr>
              <a:buNone/>
            </a:pPr>
            <a:endParaRPr lang="ru-RU"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79061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2"/>
            <a:ext cx="10692130" cy="1314450"/>
          </a:xfrm>
          <a:custGeom>
            <a:avLst/>
            <a:gdLst/>
            <a:ahLst/>
            <a:cxnLst/>
            <a:rect l="l" t="t" r="r" b="b"/>
            <a:pathLst>
              <a:path w="10692130" h="1314450">
                <a:moveTo>
                  <a:pt x="0" y="1313992"/>
                </a:moveTo>
                <a:lnTo>
                  <a:pt x="10692003" y="1313992"/>
                </a:lnTo>
                <a:lnTo>
                  <a:pt x="10692003" y="0"/>
                </a:lnTo>
                <a:lnTo>
                  <a:pt x="0" y="0"/>
                </a:lnTo>
                <a:lnTo>
                  <a:pt x="0" y="1313992"/>
                </a:lnTo>
                <a:close/>
              </a:path>
            </a:pathLst>
          </a:custGeom>
          <a:solidFill>
            <a:srgbClr val="006384"/>
          </a:solidFill>
        </p:spPr>
        <p:txBody>
          <a:bodyPr wrap="square" lIns="0" tIns="0" rIns="0" bIns="0" rtlCol="0"/>
          <a:lstStyle/>
          <a:p>
            <a:endParaRPr/>
          </a:p>
        </p:txBody>
      </p:sp>
      <p:sp>
        <p:nvSpPr>
          <p:cNvPr id="3" name="object 3"/>
          <p:cNvSpPr/>
          <p:nvPr/>
        </p:nvSpPr>
        <p:spPr>
          <a:xfrm>
            <a:off x="0" y="1299006"/>
            <a:ext cx="10692130" cy="90170"/>
          </a:xfrm>
          <a:custGeom>
            <a:avLst/>
            <a:gdLst/>
            <a:ahLst/>
            <a:cxnLst/>
            <a:rect l="l" t="t" r="r" b="b"/>
            <a:pathLst>
              <a:path w="10692130" h="90169">
                <a:moveTo>
                  <a:pt x="0" y="90004"/>
                </a:moveTo>
                <a:lnTo>
                  <a:pt x="10692003" y="90004"/>
                </a:lnTo>
                <a:lnTo>
                  <a:pt x="10692003" y="0"/>
                </a:lnTo>
                <a:lnTo>
                  <a:pt x="0" y="0"/>
                </a:lnTo>
                <a:lnTo>
                  <a:pt x="0" y="90004"/>
                </a:lnTo>
                <a:close/>
              </a:path>
            </a:pathLst>
          </a:custGeom>
          <a:solidFill>
            <a:srgbClr val="7C9CB4"/>
          </a:solidFill>
        </p:spPr>
        <p:txBody>
          <a:bodyPr wrap="square" lIns="0" tIns="0" rIns="0" bIns="0" rtlCol="0"/>
          <a:lstStyle/>
          <a:p>
            <a:endParaRPr/>
          </a:p>
        </p:txBody>
      </p:sp>
      <p:sp>
        <p:nvSpPr>
          <p:cNvPr id="4" name="object 4"/>
          <p:cNvSpPr/>
          <p:nvPr/>
        </p:nvSpPr>
        <p:spPr>
          <a:xfrm>
            <a:off x="4355997" y="342004"/>
            <a:ext cx="1980564" cy="1047115"/>
          </a:xfrm>
          <a:custGeom>
            <a:avLst/>
            <a:gdLst/>
            <a:ahLst/>
            <a:cxnLst/>
            <a:rect l="l" t="t" r="r" b="b"/>
            <a:pathLst>
              <a:path w="1980564" h="1047115">
                <a:moveTo>
                  <a:pt x="990003" y="0"/>
                </a:moveTo>
                <a:lnTo>
                  <a:pt x="942036" y="1141"/>
                </a:lnTo>
                <a:lnTo>
                  <a:pt x="894659" y="4531"/>
                </a:lnTo>
                <a:lnTo>
                  <a:pt x="847923" y="10119"/>
                </a:lnTo>
                <a:lnTo>
                  <a:pt x="801880" y="17851"/>
                </a:lnTo>
                <a:lnTo>
                  <a:pt x="756581" y="27676"/>
                </a:lnTo>
                <a:lnTo>
                  <a:pt x="712079" y="39543"/>
                </a:lnTo>
                <a:lnTo>
                  <a:pt x="668426" y="53399"/>
                </a:lnTo>
                <a:lnTo>
                  <a:pt x="625673" y="69192"/>
                </a:lnTo>
                <a:lnTo>
                  <a:pt x="583872" y="86871"/>
                </a:lnTo>
                <a:lnTo>
                  <a:pt x="543075" y="106384"/>
                </a:lnTo>
                <a:lnTo>
                  <a:pt x="503334" y="127679"/>
                </a:lnTo>
                <a:lnTo>
                  <a:pt x="464701" y="150704"/>
                </a:lnTo>
                <a:lnTo>
                  <a:pt x="427227" y="175408"/>
                </a:lnTo>
                <a:lnTo>
                  <a:pt x="390965" y="201737"/>
                </a:lnTo>
                <a:lnTo>
                  <a:pt x="355966" y="229641"/>
                </a:lnTo>
                <a:lnTo>
                  <a:pt x="322282" y="259068"/>
                </a:lnTo>
                <a:lnTo>
                  <a:pt x="289966" y="289966"/>
                </a:lnTo>
                <a:lnTo>
                  <a:pt x="259068" y="322282"/>
                </a:lnTo>
                <a:lnTo>
                  <a:pt x="229641" y="355966"/>
                </a:lnTo>
                <a:lnTo>
                  <a:pt x="201737" y="390965"/>
                </a:lnTo>
                <a:lnTo>
                  <a:pt x="175408" y="427227"/>
                </a:lnTo>
                <a:lnTo>
                  <a:pt x="150704" y="464701"/>
                </a:lnTo>
                <a:lnTo>
                  <a:pt x="127679" y="503334"/>
                </a:lnTo>
                <a:lnTo>
                  <a:pt x="106384" y="543075"/>
                </a:lnTo>
                <a:lnTo>
                  <a:pt x="86871" y="583872"/>
                </a:lnTo>
                <a:lnTo>
                  <a:pt x="69192" y="625673"/>
                </a:lnTo>
                <a:lnTo>
                  <a:pt x="53399" y="668426"/>
                </a:lnTo>
                <a:lnTo>
                  <a:pt x="39543" y="712079"/>
                </a:lnTo>
                <a:lnTo>
                  <a:pt x="27676" y="756581"/>
                </a:lnTo>
                <a:lnTo>
                  <a:pt x="17851" y="801880"/>
                </a:lnTo>
                <a:lnTo>
                  <a:pt x="10119" y="847923"/>
                </a:lnTo>
                <a:lnTo>
                  <a:pt x="4531" y="894659"/>
                </a:lnTo>
                <a:lnTo>
                  <a:pt x="1141" y="942036"/>
                </a:lnTo>
                <a:lnTo>
                  <a:pt x="0" y="990003"/>
                </a:lnTo>
                <a:lnTo>
                  <a:pt x="123" y="1004329"/>
                </a:lnTo>
                <a:lnTo>
                  <a:pt x="476" y="1018601"/>
                </a:lnTo>
                <a:lnTo>
                  <a:pt x="1028" y="1032824"/>
                </a:lnTo>
                <a:lnTo>
                  <a:pt x="1752" y="1047000"/>
                </a:lnTo>
                <a:lnTo>
                  <a:pt x="1978253" y="1047000"/>
                </a:lnTo>
                <a:lnTo>
                  <a:pt x="1978977" y="1032824"/>
                </a:lnTo>
                <a:lnTo>
                  <a:pt x="1979529" y="1018601"/>
                </a:lnTo>
                <a:lnTo>
                  <a:pt x="1979882" y="1004329"/>
                </a:lnTo>
                <a:lnTo>
                  <a:pt x="1980006" y="990003"/>
                </a:lnTo>
                <a:lnTo>
                  <a:pt x="1978864" y="942036"/>
                </a:lnTo>
                <a:lnTo>
                  <a:pt x="1975474" y="894659"/>
                </a:lnTo>
                <a:lnTo>
                  <a:pt x="1969887" y="847923"/>
                </a:lnTo>
                <a:lnTo>
                  <a:pt x="1962154" y="801880"/>
                </a:lnTo>
                <a:lnTo>
                  <a:pt x="1952329" y="756581"/>
                </a:lnTo>
                <a:lnTo>
                  <a:pt x="1940462" y="712079"/>
                </a:lnTo>
                <a:lnTo>
                  <a:pt x="1926607" y="668426"/>
                </a:lnTo>
                <a:lnTo>
                  <a:pt x="1910813" y="625673"/>
                </a:lnTo>
                <a:lnTo>
                  <a:pt x="1893134" y="583872"/>
                </a:lnTo>
                <a:lnTo>
                  <a:pt x="1873621" y="543075"/>
                </a:lnTo>
                <a:lnTo>
                  <a:pt x="1852326" y="503334"/>
                </a:lnTo>
                <a:lnTo>
                  <a:pt x="1829301" y="464701"/>
                </a:lnTo>
                <a:lnTo>
                  <a:pt x="1804598" y="427227"/>
                </a:lnTo>
                <a:lnTo>
                  <a:pt x="1778268" y="390965"/>
                </a:lnTo>
                <a:lnTo>
                  <a:pt x="1750364" y="355966"/>
                </a:lnTo>
                <a:lnTo>
                  <a:pt x="1720937" y="322282"/>
                </a:lnTo>
                <a:lnTo>
                  <a:pt x="1690039" y="289966"/>
                </a:lnTo>
                <a:lnTo>
                  <a:pt x="1657723" y="259068"/>
                </a:lnTo>
                <a:lnTo>
                  <a:pt x="1624039" y="229641"/>
                </a:lnTo>
                <a:lnTo>
                  <a:pt x="1589040" y="201737"/>
                </a:lnTo>
                <a:lnTo>
                  <a:pt x="1552778" y="175408"/>
                </a:lnTo>
                <a:lnTo>
                  <a:pt x="1515305" y="150704"/>
                </a:lnTo>
                <a:lnTo>
                  <a:pt x="1476671" y="127679"/>
                </a:lnTo>
                <a:lnTo>
                  <a:pt x="1436930" y="106384"/>
                </a:lnTo>
                <a:lnTo>
                  <a:pt x="1396133" y="86871"/>
                </a:lnTo>
                <a:lnTo>
                  <a:pt x="1354332" y="69192"/>
                </a:lnTo>
                <a:lnTo>
                  <a:pt x="1311579" y="53399"/>
                </a:lnTo>
                <a:lnTo>
                  <a:pt x="1267926" y="39543"/>
                </a:lnTo>
                <a:lnTo>
                  <a:pt x="1223424" y="27676"/>
                </a:lnTo>
                <a:lnTo>
                  <a:pt x="1178125" y="17851"/>
                </a:lnTo>
                <a:lnTo>
                  <a:pt x="1132082" y="10119"/>
                </a:lnTo>
                <a:lnTo>
                  <a:pt x="1085346" y="4531"/>
                </a:lnTo>
                <a:lnTo>
                  <a:pt x="1037969" y="1141"/>
                </a:lnTo>
                <a:lnTo>
                  <a:pt x="990003" y="0"/>
                </a:lnTo>
                <a:close/>
              </a:path>
            </a:pathLst>
          </a:custGeom>
          <a:solidFill>
            <a:srgbClr val="7C9CB4"/>
          </a:solidFill>
        </p:spPr>
        <p:txBody>
          <a:bodyPr wrap="square" lIns="0" tIns="0" rIns="0" bIns="0" rtlCol="0"/>
          <a:lstStyle/>
          <a:p>
            <a:endParaRPr/>
          </a:p>
        </p:txBody>
      </p:sp>
      <p:sp>
        <p:nvSpPr>
          <p:cNvPr id="5" name="object 5"/>
          <p:cNvSpPr/>
          <p:nvPr/>
        </p:nvSpPr>
        <p:spPr>
          <a:xfrm>
            <a:off x="4446001" y="432008"/>
            <a:ext cx="1800225" cy="1800225"/>
          </a:xfrm>
          <a:custGeom>
            <a:avLst/>
            <a:gdLst/>
            <a:ahLst/>
            <a:cxnLst/>
            <a:rect l="l" t="t" r="r" b="b"/>
            <a:pathLst>
              <a:path w="1800225" h="1800225">
                <a:moveTo>
                  <a:pt x="899998" y="0"/>
                </a:moveTo>
                <a:lnTo>
                  <a:pt x="852200" y="1247"/>
                </a:lnTo>
                <a:lnTo>
                  <a:pt x="805052" y="4948"/>
                </a:lnTo>
                <a:lnTo>
                  <a:pt x="758616" y="11041"/>
                </a:lnTo>
                <a:lnTo>
                  <a:pt x="712954" y="19462"/>
                </a:lnTo>
                <a:lnTo>
                  <a:pt x="668129" y="30151"/>
                </a:lnTo>
                <a:lnTo>
                  <a:pt x="624202" y="43044"/>
                </a:lnTo>
                <a:lnTo>
                  <a:pt x="581236" y="58081"/>
                </a:lnTo>
                <a:lnTo>
                  <a:pt x="539292" y="75197"/>
                </a:lnTo>
                <a:lnTo>
                  <a:pt x="498434" y="94332"/>
                </a:lnTo>
                <a:lnTo>
                  <a:pt x="458724" y="115422"/>
                </a:lnTo>
                <a:lnTo>
                  <a:pt x="420223" y="138406"/>
                </a:lnTo>
                <a:lnTo>
                  <a:pt x="382993" y="163222"/>
                </a:lnTo>
                <a:lnTo>
                  <a:pt x="347098" y="189808"/>
                </a:lnTo>
                <a:lnTo>
                  <a:pt x="312599" y="218100"/>
                </a:lnTo>
                <a:lnTo>
                  <a:pt x="279558" y="248038"/>
                </a:lnTo>
                <a:lnTo>
                  <a:pt x="248038" y="279558"/>
                </a:lnTo>
                <a:lnTo>
                  <a:pt x="218100" y="312599"/>
                </a:lnTo>
                <a:lnTo>
                  <a:pt x="189808" y="347098"/>
                </a:lnTo>
                <a:lnTo>
                  <a:pt x="163222" y="382993"/>
                </a:lnTo>
                <a:lnTo>
                  <a:pt x="138406" y="420223"/>
                </a:lnTo>
                <a:lnTo>
                  <a:pt x="115422" y="458724"/>
                </a:lnTo>
                <a:lnTo>
                  <a:pt x="94332" y="498434"/>
                </a:lnTo>
                <a:lnTo>
                  <a:pt x="75197" y="539292"/>
                </a:lnTo>
                <a:lnTo>
                  <a:pt x="58081" y="581236"/>
                </a:lnTo>
                <a:lnTo>
                  <a:pt x="43044" y="624202"/>
                </a:lnTo>
                <a:lnTo>
                  <a:pt x="30151" y="668129"/>
                </a:lnTo>
                <a:lnTo>
                  <a:pt x="19462" y="712954"/>
                </a:lnTo>
                <a:lnTo>
                  <a:pt x="11041" y="758616"/>
                </a:lnTo>
                <a:lnTo>
                  <a:pt x="4948" y="805052"/>
                </a:lnTo>
                <a:lnTo>
                  <a:pt x="1247" y="852200"/>
                </a:lnTo>
                <a:lnTo>
                  <a:pt x="0" y="899998"/>
                </a:lnTo>
                <a:lnTo>
                  <a:pt x="1247" y="947795"/>
                </a:lnTo>
                <a:lnTo>
                  <a:pt x="4948" y="994943"/>
                </a:lnTo>
                <a:lnTo>
                  <a:pt x="11041" y="1041379"/>
                </a:lnTo>
                <a:lnTo>
                  <a:pt x="19462" y="1087041"/>
                </a:lnTo>
                <a:lnTo>
                  <a:pt x="30151" y="1131867"/>
                </a:lnTo>
                <a:lnTo>
                  <a:pt x="43044" y="1175794"/>
                </a:lnTo>
                <a:lnTo>
                  <a:pt x="58081" y="1218760"/>
                </a:lnTo>
                <a:lnTo>
                  <a:pt x="75197" y="1260703"/>
                </a:lnTo>
                <a:lnTo>
                  <a:pt x="94332" y="1301561"/>
                </a:lnTo>
                <a:lnTo>
                  <a:pt x="115422" y="1341272"/>
                </a:lnTo>
                <a:lnTo>
                  <a:pt x="138406" y="1379773"/>
                </a:lnTo>
                <a:lnTo>
                  <a:pt x="163222" y="1417002"/>
                </a:lnTo>
                <a:lnTo>
                  <a:pt x="189808" y="1452897"/>
                </a:lnTo>
                <a:lnTo>
                  <a:pt x="218100" y="1487397"/>
                </a:lnTo>
                <a:lnTo>
                  <a:pt x="248038" y="1520437"/>
                </a:lnTo>
                <a:lnTo>
                  <a:pt x="279558" y="1551958"/>
                </a:lnTo>
                <a:lnTo>
                  <a:pt x="312599" y="1581895"/>
                </a:lnTo>
                <a:lnTo>
                  <a:pt x="347098" y="1610188"/>
                </a:lnTo>
                <a:lnTo>
                  <a:pt x="382993" y="1636773"/>
                </a:lnTo>
                <a:lnTo>
                  <a:pt x="420223" y="1661589"/>
                </a:lnTo>
                <a:lnTo>
                  <a:pt x="458724" y="1684573"/>
                </a:lnTo>
                <a:lnTo>
                  <a:pt x="498434" y="1705664"/>
                </a:lnTo>
                <a:lnTo>
                  <a:pt x="539292" y="1724798"/>
                </a:lnTo>
                <a:lnTo>
                  <a:pt x="581236" y="1741915"/>
                </a:lnTo>
                <a:lnTo>
                  <a:pt x="624202" y="1756951"/>
                </a:lnTo>
                <a:lnTo>
                  <a:pt x="668129" y="1769844"/>
                </a:lnTo>
                <a:lnTo>
                  <a:pt x="712954" y="1780533"/>
                </a:lnTo>
                <a:lnTo>
                  <a:pt x="758616" y="1788955"/>
                </a:lnTo>
                <a:lnTo>
                  <a:pt x="805052" y="1795047"/>
                </a:lnTo>
                <a:lnTo>
                  <a:pt x="852200" y="1798748"/>
                </a:lnTo>
                <a:lnTo>
                  <a:pt x="899998" y="1799996"/>
                </a:lnTo>
                <a:lnTo>
                  <a:pt x="947795" y="1798748"/>
                </a:lnTo>
                <a:lnTo>
                  <a:pt x="994943" y="1795047"/>
                </a:lnTo>
                <a:lnTo>
                  <a:pt x="1041379" y="1788955"/>
                </a:lnTo>
                <a:lnTo>
                  <a:pt x="1087041" y="1780533"/>
                </a:lnTo>
                <a:lnTo>
                  <a:pt x="1131867" y="1769844"/>
                </a:lnTo>
                <a:lnTo>
                  <a:pt x="1175794" y="1756951"/>
                </a:lnTo>
                <a:lnTo>
                  <a:pt x="1218760" y="1741915"/>
                </a:lnTo>
                <a:lnTo>
                  <a:pt x="1260703" y="1724798"/>
                </a:lnTo>
                <a:lnTo>
                  <a:pt x="1301561" y="1705664"/>
                </a:lnTo>
                <a:lnTo>
                  <a:pt x="1341272" y="1684573"/>
                </a:lnTo>
                <a:lnTo>
                  <a:pt x="1379773" y="1661589"/>
                </a:lnTo>
                <a:lnTo>
                  <a:pt x="1417002" y="1636773"/>
                </a:lnTo>
                <a:lnTo>
                  <a:pt x="1452897" y="1610188"/>
                </a:lnTo>
                <a:lnTo>
                  <a:pt x="1487397" y="1581895"/>
                </a:lnTo>
                <a:lnTo>
                  <a:pt x="1520437" y="1551958"/>
                </a:lnTo>
                <a:lnTo>
                  <a:pt x="1551958" y="1520437"/>
                </a:lnTo>
                <a:lnTo>
                  <a:pt x="1581895" y="1487397"/>
                </a:lnTo>
                <a:lnTo>
                  <a:pt x="1610188" y="1452897"/>
                </a:lnTo>
                <a:lnTo>
                  <a:pt x="1636773" y="1417002"/>
                </a:lnTo>
                <a:lnTo>
                  <a:pt x="1661589" y="1379773"/>
                </a:lnTo>
                <a:lnTo>
                  <a:pt x="1684573" y="1341272"/>
                </a:lnTo>
                <a:lnTo>
                  <a:pt x="1705664" y="1301561"/>
                </a:lnTo>
                <a:lnTo>
                  <a:pt x="1724798" y="1260703"/>
                </a:lnTo>
                <a:lnTo>
                  <a:pt x="1741915" y="1218760"/>
                </a:lnTo>
                <a:lnTo>
                  <a:pt x="1756951" y="1175794"/>
                </a:lnTo>
                <a:lnTo>
                  <a:pt x="1769844" y="1131867"/>
                </a:lnTo>
                <a:lnTo>
                  <a:pt x="1780533" y="1087041"/>
                </a:lnTo>
                <a:lnTo>
                  <a:pt x="1788955" y="1041379"/>
                </a:lnTo>
                <a:lnTo>
                  <a:pt x="1795047" y="994943"/>
                </a:lnTo>
                <a:lnTo>
                  <a:pt x="1798748" y="947795"/>
                </a:lnTo>
                <a:lnTo>
                  <a:pt x="1799996" y="899998"/>
                </a:lnTo>
                <a:lnTo>
                  <a:pt x="1798748" y="852200"/>
                </a:lnTo>
                <a:lnTo>
                  <a:pt x="1795047" y="805052"/>
                </a:lnTo>
                <a:lnTo>
                  <a:pt x="1788955" y="758616"/>
                </a:lnTo>
                <a:lnTo>
                  <a:pt x="1780533" y="712954"/>
                </a:lnTo>
                <a:lnTo>
                  <a:pt x="1769844" y="668129"/>
                </a:lnTo>
                <a:lnTo>
                  <a:pt x="1756951" y="624202"/>
                </a:lnTo>
                <a:lnTo>
                  <a:pt x="1741915" y="581236"/>
                </a:lnTo>
                <a:lnTo>
                  <a:pt x="1724798" y="539292"/>
                </a:lnTo>
                <a:lnTo>
                  <a:pt x="1705664" y="498434"/>
                </a:lnTo>
                <a:lnTo>
                  <a:pt x="1684573" y="458724"/>
                </a:lnTo>
                <a:lnTo>
                  <a:pt x="1661589" y="420223"/>
                </a:lnTo>
                <a:lnTo>
                  <a:pt x="1636773" y="382993"/>
                </a:lnTo>
                <a:lnTo>
                  <a:pt x="1610188" y="347098"/>
                </a:lnTo>
                <a:lnTo>
                  <a:pt x="1581895" y="312599"/>
                </a:lnTo>
                <a:lnTo>
                  <a:pt x="1551958" y="279558"/>
                </a:lnTo>
                <a:lnTo>
                  <a:pt x="1520437" y="248038"/>
                </a:lnTo>
                <a:lnTo>
                  <a:pt x="1487397" y="218100"/>
                </a:lnTo>
                <a:lnTo>
                  <a:pt x="1452897" y="189808"/>
                </a:lnTo>
                <a:lnTo>
                  <a:pt x="1417002" y="163222"/>
                </a:lnTo>
                <a:lnTo>
                  <a:pt x="1379773" y="138406"/>
                </a:lnTo>
                <a:lnTo>
                  <a:pt x="1341272" y="115422"/>
                </a:lnTo>
                <a:lnTo>
                  <a:pt x="1301561" y="94332"/>
                </a:lnTo>
                <a:lnTo>
                  <a:pt x="1260703" y="75197"/>
                </a:lnTo>
                <a:lnTo>
                  <a:pt x="1218760" y="58081"/>
                </a:lnTo>
                <a:lnTo>
                  <a:pt x="1175794" y="43044"/>
                </a:lnTo>
                <a:lnTo>
                  <a:pt x="1131867" y="30151"/>
                </a:lnTo>
                <a:lnTo>
                  <a:pt x="1087041" y="19462"/>
                </a:lnTo>
                <a:lnTo>
                  <a:pt x="1041379" y="11041"/>
                </a:lnTo>
                <a:lnTo>
                  <a:pt x="994943" y="4948"/>
                </a:lnTo>
                <a:lnTo>
                  <a:pt x="947795" y="1247"/>
                </a:lnTo>
                <a:lnTo>
                  <a:pt x="899998" y="0"/>
                </a:lnTo>
                <a:close/>
              </a:path>
            </a:pathLst>
          </a:custGeom>
          <a:solidFill>
            <a:srgbClr val="FFFFFF"/>
          </a:solidFill>
        </p:spPr>
        <p:txBody>
          <a:bodyPr wrap="square" lIns="0" tIns="0" rIns="0" bIns="0" rtlCol="0"/>
          <a:lstStyle/>
          <a:p>
            <a:endParaRPr/>
          </a:p>
        </p:txBody>
      </p:sp>
      <p:sp>
        <p:nvSpPr>
          <p:cNvPr id="6" name="object 6"/>
          <p:cNvSpPr txBox="1">
            <a:spLocks noGrp="1"/>
          </p:cNvSpPr>
          <p:nvPr>
            <p:ph type="title"/>
          </p:nvPr>
        </p:nvSpPr>
        <p:spPr>
          <a:xfrm>
            <a:off x="1123924" y="2638425"/>
            <a:ext cx="8444230" cy="2031325"/>
          </a:xfrm>
          <a:prstGeom prst="rect">
            <a:avLst/>
          </a:prstGeom>
        </p:spPr>
        <p:txBody>
          <a:bodyPr vert="horz" wrap="square" lIns="0" tIns="0" rIns="0" bIns="0" rtlCol="0">
            <a:spAutoFit/>
          </a:bodyPr>
          <a:lstStyle/>
          <a:p>
            <a:pPr marL="12700" marR="5080" indent="437515">
              <a:lnSpc>
                <a:spcPct val="100000"/>
              </a:lnSpc>
            </a:pPr>
            <a:r>
              <a:rPr lang="ru-RU" spc="-5" dirty="0">
                <a:latin typeface="PTSansPro-Caption"/>
              </a:rPr>
              <a:t/>
            </a:r>
            <a:br>
              <a:rPr lang="ru-RU" spc="-5" dirty="0">
                <a:latin typeface="PTSansPro-Caption"/>
              </a:rPr>
            </a:br>
            <a:r>
              <a:rPr lang="ru-RU" spc="-5" dirty="0" smtClean="0">
                <a:latin typeface="PTSansPro-Caption"/>
              </a:rPr>
              <a:t>ПЛАНИРОВАНИЕ И ОБОСНОВАНИЕ ЗАКУПОК НА 2017 ГОД И ПОСЛЕДУЮЩИЕ ГОДЫ</a:t>
            </a:r>
            <a:endParaRPr b="0" spc="-5" dirty="0">
              <a:latin typeface="Arial" panose="020B0604020202020204" pitchFamily="34" charset="0"/>
              <a:cs typeface="Arial" panose="020B0604020202020204" pitchFamily="34" charset="0"/>
            </a:endParaRPr>
          </a:p>
        </p:txBody>
      </p:sp>
      <p:sp>
        <p:nvSpPr>
          <p:cNvPr id="7" name="object 7"/>
          <p:cNvSpPr txBox="1"/>
          <p:nvPr/>
        </p:nvSpPr>
        <p:spPr>
          <a:xfrm>
            <a:off x="2239789" y="5418808"/>
            <a:ext cx="6212840" cy="1107996"/>
          </a:xfrm>
          <a:prstGeom prst="rect">
            <a:avLst/>
          </a:prstGeom>
        </p:spPr>
        <p:txBody>
          <a:bodyPr vert="horz" wrap="square" lIns="0" tIns="0" rIns="0" bIns="0" rtlCol="0">
            <a:spAutoFit/>
          </a:bodyPr>
          <a:lstStyle/>
          <a:p>
            <a:pPr marL="10795" algn="ctr">
              <a:lnSpc>
                <a:spcPct val="100000"/>
              </a:lnSpc>
            </a:pPr>
            <a:r>
              <a:rPr sz="1800" b="1" spc="-10" dirty="0" smtClean="0">
                <a:solidFill>
                  <a:srgbClr val="231F20"/>
                </a:solidFill>
                <a:latin typeface="Arial" panose="020B0604020202020204" pitchFamily="34" charset="0"/>
                <a:cs typeface="Arial" panose="020B0604020202020204" pitchFamily="34" charset="0"/>
              </a:rPr>
              <a:t>Е</a:t>
            </a:r>
            <a:r>
              <a:rPr lang="ru-RU" sz="1800" b="1" spc="-10" dirty="0" smtClean="0">
                <a:solidFill>
                  <a:srgbClr val="231F20"/>
                </a:solidFill>
                <a:latin typeface="Arial" panose="020B0604020202020204" pitchFamily="34" charset="0"/>
                <a:cs typeface="Arial" panose="020B0604020202020204" pitchFamily="34" charset="0"/>
              </a:rPr>
              <a:t>ВСТАШЕНКОВ АЛЕКСАНДР НИКОЛАЕВИЧ</a:t>
            </a:r>
            <a:endParaRPr sz="1800" dirty="0">
              <a:latin typeface="Arial" panose="020B0604020202020204" pitchFamily="34" charset="0"/>
              <a:cs typeface="Arial" panose="020B0604020202020204" pitchFamily="34" charset="0"/>
            </a:endParaRPr>
          </a:p>
          <a:p>
            <a:pPr marL="12700" marR="5080" algn="ctr">
              <a:lnSpc>
                <a:spcPct val="100000"/>
              </a:lnSpc>
            </a:pPr>
            <a:r>
              <a:rPr lang="ru-RU" spc="-10" dirty="0" smtClean="0">
                <a:solidFill>
                  <a:srgbClr val="231F20"/>
                </a:solidFill>
                <a:latin typeface="Arial" panose="020B0604020202020204" pitchFamily="34" charset="0"/>
                <a:cs typeface="Arial" panose="020B0604020202020204" pitchFamily="34" charset="0"/>
              </a:rPr>
              <a:t>Заместитель руководителя экспертно-консультационного центра</a:t>
            </a:r>
            <a:r>
              <a:rPr sz="1800" spc="-5" dirty="0" smtClean="0">
                <a:solidFill>
                  <a:srgbClr val="231F20"/>
                </a:solidFill>
                <a:latin typeface="Arial" panose="020B0604020202020204" pitchFamily="34" charset="0"/>
                <a:cs typeface="Arial" panose="020B0604020202020204" pitchFamily="34" charset="0"/>
              </a:rPr>
              <a:t> </a:t>
            </a:r>
            <a:r>
              <a:rPr sz="1800" spc="-5" dirty="0">
                <a:solidFill>
                  <a:srgbClr val="231F20"/>
                </a:solidFill>
                <a:latin typeface="Arial" panose="020B0604020202020204" pitchFamily="34" charset="0"/>
                <a:cs typeface="Arial" panose="020B0604020202020204" pitchFamily="34" charset="0"/>
              </a:rPr>
              <a:t>Института госзакупок  </a:t>
            </a:r>
            <a:r>
              <a:rPr lang="ru-RU" sz="1800" spc="-5" dirty="0" smtClean="0">
                <a:solidFill>
                  <a:srgbClr val="231F20"/>
                </a:solidFill>
                <a:latin typeface="Arial" panose="020B0604020202020204" pitchFamily="34" charset="0"/>
                <a:cs typeface="Arial" panose="020B0604020202020204" pitchFamily="34" charset="0"/>
              </a:rPr>
              <a:t/>
            </a:r>
            <a:br>
              <a:rPr lang="ru-RU" sz="1800" spc="-5" dirty="0" smtClean="0">
                <a:solidFill>
                  <a:srgbClr val="231F20"/>
                </a:solidFill>
                <a:latin typeface="Arial" panose="020B0604020202020204" pitchFamily="34" charset="0"/>
                <a:cs typeface="Arial" panose="020B0604020202020204" pitchFamily="34" charset="0"/>
              </a:rPr>
            </a:br>
            <a:r>
              <a:rPr sz="1800" spc="-10" dirty="0" err="1" smtClean="0">
                <a:solidFill>
                  <a:srgbClr val="231F20"/>
                </a:solidFill>
                <a:latin typeface="Arial" panose="020B0604020202020204" pitchFamily="34" charset="0"/>
                <a:cs typeface="Arial" panose="020B0604020202020204" pitchFamily="34" charset="0"/>
              </a:rPr>
              <a:t>Сертифицированный</a:t>
            </a:r>
            <a:r>
              <a:rPr sz="1800" spc="-10" dirty="0" smtClean="0">
                <a:solidFill>
                  <a:srgbClr val="231F20"/>
                </a:solidFill>
                <a:latin typeface="Arial" panose="020B0604020202020204" pitchFamily="34" charset="0"/>
                <a:cs typeface="Arial" panose="020B0604020202020204" pitchFamily="34" charset="0"/>
              </a:rPr>
              <a:t> </a:t>
            </a:r>
            <a:r>
              <a:rPr sz="1800" spc="-10" dirty="0">
                <a:solidFill>
                  <a:srgbClr val="231F20"/>
                </a:solidFill>
                <a:latin typeface="Arial" panose="020B0604020202020204" pitchFamily="34" charset="0"/>
                <a:cs typeface="Arial" panose="020B0604020202020204" pitchFamily="34" charset="0"/>
              </a:rPr>
              <a:t>преподаватель </a:t>
            </a:r>
            <a:r>
              <a:rPr sz="1800" dirty="0">
                <a:solidFill>
                  <a:srgbClr val="231F20"/>
                </a:solidFill>
                <a:latin typeface="Arial" panose="020B0604020202020204" pitchFamily="34" charset="0"/>
                <a:cs typeface="Arial" panose="020B0604020202020204" pitchFamily="34" charset="0"/>
              </a:rPr>
              <a:t>в </a:t>
            </a:r>
            <a:r>
              <a:rPr sz="1800" spc="-10" dirty="0">
                <a:solidFill>
                  <a:srgbClr val="231F20"/>
                </a:solidFill>
                <a:latin typeface="Arial" panose="020B0604020202020204" pitchFamily="34" charset="0"/>
                <a:cs typeface="Arial" panose="020B0604020202020204" pitchFamily="34" charset="0"/>
              </a:rPr>
              <a:t>сфере</a:t>
            </a:r>
            <a:r>
              <a:rPr sz="1800" spc="-15" dirty="0">
                <a:solidFill>
                  <a:srgbClr val="231F20"/>
                </a:solidFill>
                <a:latin typeface="Arial" panose="020B0604020202020204" pitchFamily="34" charset="0"/>
                <a:cs typeface="Arial" panose="020B0604020202020204" pitchFamily="34" charset="0"/>
              </a:rPr>
              <a:t> </a:t>
            </a:r>
            <a:r>
              <a:rPr sz="1800" dirty="0">
                <a:solidFill>
                  <a:srgbClr val="231F20"/>
                </a:solidFill>
                <a:latin typeface="Arial" panose="020B0604020202020204" pitchFamily="34" charset="0"/>
                <a:cs typeface="Arial" panose="020B0604020202020204" pitchFamily="34" charset="0"/>
              </a:rPr>
              <a:t>закупок</a:t>
            </a:r>
            <a:endParaRPr sz="1800" dirty="0">
              <a:latin typeface="Arial" panose="020B0604020202020204" pitchFamily="34" charset="0"/>
              <a:cs typeface="Arial" panose="020B0604020202020204" pitchFamily="34" charset="0"/>
            </a:endParaRPr>
          </a:p>
        </p:txBody>
      </p:sp>
      <p:sp>
        <p:nvSpPr>
          <p:cNvPr id="8" name="object 8"/>
          <p:cNvSpPr txBox="1"/>
          <p:nvPr/>
        </p:nvSpPr>
        <p:spPr>
          <a:xfrm>
            <a:off x="4122000" y="6795784"/>
            <a:ext cx="2448560" cy="395449"/>
          </a:xfrm>
          <a:prstGeom prst="rect">
            <a:avLst/>
          </a:prstGeom>
          <a:solidFill>
            <a:srgbClr val="006384"/>
          </a:solidFill>
        </p:spPr>
        <p:txBody>
          <a:bodyPr vert="horz" wrap="square" lIns="0" tIns="88265" rIns="0" bIns="90000" rtlCol="0" anchor="ctr">
            <a:spAutoFit/>
          </a:bodyPr>
          <a:lstStyle/>
          <a:p>
            <a:pPr marL="274955">
              <a:spcBef>
                <a:spcPts val="695"/>
              </a:spcBef>
            </a:pPr>
            <a:r>
              <a:rPr sz="1400" b="1" spc="-20" dirty="0">
                <a:solidFill>
                  <a:srgbClr val="FFFFFF"/>
                </a:solidFill>
                <a:latin typeface="PTSansPro-CaptionBold"/>
                <a:cs typeface="PTSansPro-CaptionBold"/>
              </a:rPr>
              <a:t>WWW.ROSZAKUPKI.RU</a:t>
            </a:r>
            <a:endParaRPr sz="1400" dirty="0">
              <a:latin typeface="PTSansPro-CaptionBold"/>
              <a:cs typeface="PTSansPro-CaptionBold"/>
            </a:endParaRPr>
          </a:p>
        </p:txBody>
      </p:sp>
      <p:sp>
        <p:nvSpPr>
          <p:cNvPr id="9" name="object 9"/>
          <p:cNvSpPr/>
          <p:nvPr/>
        </p:nvSpPr>
        <p:spPr>
          <a:xfrm>
            <a:off x="2231999" y="5129841"/>
            <a:ext cx="6228080" cy="0"/>
          </a:xfrm>
          <a:custGeom>
            <a:avLst/>
            <a:gdLst/>
            <a:ahLst/>
            <a:cxnLst/>
            <a:rect l="l" t="t" r="r" b="b"/>
            <a:pathLst>
              <a:path w="6228080">
                <a:moveTo>
                  <a:pt x="0" y="0"/>
                </a:moveTo>
                <a:lnTo>
                  <a:pt x="6228003" y="0"/>
                </a:lnTo>
              </a:path>
            </a:pathLst>
          </a:custGeom>
          <a:ln w="36004">
            <a:solidFill>
              <a:srgbClr val="006384"/>
            </a:solidFill>
          </a:ln>
        </p:spPr>
        <p:txBody>
          <a:bodyPr wrap="square" lIns="0" tIns="0" rIns="0" bIns="0" rtlCol="0"/>
          <a:lstStyle/>
          <a:p>
            <a:endParaRPr/>
          </a:p>
        </p:txBody>
      </p:sp>
      <p:pic>
        <p:nvPicPr>
          <p:cNvPr id="15" name="Рисунок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2546" y="497636"/>
            <a:ext cx="1708309" cy="1708309"/>
          </a:xfrm>
          <a:prstGeom prst="rect">
            <a:avLst/>
          </a:prstGeom>
        </p:spPr>
      </p:pic>
    </p:spTree>
    <p:extLst>
      <p:ext uri="{BB962C8B-B14F-4D97-AF65-F5344CB8AC3E}">
        <p14:creationId xmlns:p14="http://schemas.microsoft.com/office/powerpoint/2010/main" val="2476614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dirty="0" smtClean="0"/>
              <a:t>Обсуждаемые изменения в сфере закупок в будущем</a:t>
            </a:r>
            <a:endParaRPr lang="ru-RU" dirty="0"/>
          </a:p>
        </p:txBody>
      </p:sp>
      <p:sp>
        <p:nvSpPr>
          <p:cNvPr id="3" name="Объект 2"/>
          <p:cNvSpPr>
            <a:spLocks noGrp="1"/>
          </p:cNvSpPr>
          <p:nvPr>
            <p:ph sz="quarter" idx="10"/>
          </p:nvPr>
        </p:nvSpPr>
        <p:spPr/>
        <p:txBody>
          <a:bodyPr/>
          <a:lstStyle/>
          <a:p>
            <a:pPr marL="372745" marR="201929" indent="-360045">
              <a:spcBef>
                <a:spcPts val="1200"/>
              </a:spcBef>
              <a:buClr>
                <a:srgbClr val="006384"/>
              </a:buClr>
              <a:buFont typeface="Helvetica"/>
              <a:buChar char="❒"/>
              <a:tabLst>
                <a:tab pos="368300" algn="l"/>
              </a:tabLst>
              <a:defRPr sz="2000" b="1">
                <a:solidFill>
                  <a:srgbClr val="006384"/>
                </a:solidFill>
                <a:latin typeface="Arial"/>
                <a:ea typeface="Arial"/>
                <a:cs typeface="Arial"/>
                <a:sym typeface="Arial"/>
              </a:defRPr>
            </a:pPr>
            <a:r>
              <a:rPr lang="ru-RU" sz="2200" dirty="0"/>
              <a:t>Полный переход на электронные закупки в Законе 44-ФЗ</a:t>
            </a:r>
          </a:p>
          <a:p>
            <a:pPr marL="372745" marR="201929" indent="-360045">
              <a:spcBef>
                <a:spcPts val="1200"/>
              </a:spcBef>
              <a:buClr>
                <a:srgbClr val="006384"/>
              </a:buClr>
              <a:buFont typeface="Helvetica"/>
              <a:buChar char="❒"/>
              <a:tabLst>
                <a:tab pos="368300" algn="l"/>
              </a:tabLst>
              <a:defRPr sz="2000" b="1">
                <a:solidFill>
                  <a:srgbClr val="006384"/>
                </a:solidFill>
                <a:latin typeface="Arial"/>
                <a:ea typeface="Arial"/>
                <a:cs typeface="Arial"/>
                <a:sym typeface="Arial"/>
              </a:defRPr>
            </a:pPr>
            <a:r>
              <a:rPr lang="ru-RU" sz="2200" dirty="0"/>
              <a:t>Расширение практики типовых контрактов</a:t>
            </a:r>
          </a:p>
          <a:p>
            <a:pPr marL="372745" marR="201929" indent="-360045">
              <a:spcBef>
                <a:spcPts val="1200"/>
              </a:spcBef>
              <a:buClr>
                <a:srgbClr val="006384"/>
              </a:buClr>
              <a:buFont typeface="Helvetica"/>
              <a:buChar char="❒"/>
              <a:tabLst>
                <a:tab pos="368300" algn="l"/>
              </a:tabLst>
              <a:defRPr sz="2000" b="1">
                <a:solidFill>
                  <a:srgbClr val="006384"/>
                </a:solidFill>
                <a:latin typeface="Arial"/>
                <a:ea typeface="Arial"/>
                <a:cs typeface="Arial"/>
                <a:sym typeface="Arial"/>
              </a:defRPr>
            </a:pPr>
            <a:r>
              <a:rPr lang="ru-RU" sz="2200" dirty="0"/>
              <a:t>Переход к Каталогу товаров, работ, услуг, включающему шаблоны описания объектов закупки (в </a:t>
            </a:r>
            <a:r>
              <a:rPr lang="ru-RU" sz="2200" dirty="0" err="1"/>
              <a:t>т.ч</a:t>
            </a:r>
            <a:r>
              <a:rPr lang="ru-RU" sz="2200" dirty="0" smtClean="0"/>
              <a:t>. перечень </a:t>
            </a:r>
            <a:r>
              <a:rPr lang="ru-RU" sz="2200" dirty="0"/>
              <a:t>характеристик и допустимых значений). Любые </a:t>
            </a:r>
            <a:r>
              <a:rPr lang="ru-RU" sz="2200" dirty="0" err="1"/>
              <a:t>доп.характеристики</a:t>
            </a:r>
            <a:r>
              <a:rPr lang="ru-RU" sz="2200" dirty="0"/>
              <a:t> требуют отдельного обоснования</a:t>
            </a:r>
          </a:p>
          <a:p>
            <a:pPr marL="372745" marR="201929" indent="-360045">
              <a:spcBef>
                <a:spcPts val="1200"/>
              </a:spcBef>
              <a:buClr>
                <a:srgbClr val="006384"/>
              </a:buClr>
              <a:buFont typeface="Helvetica"/>
              <a:buChar char="❒"/>
              <a:tabLst>
                <a:tab pos="368300" algn="l"/>
              </a:tabLst>
              <a:defRPr sz="2000" b="1">
                <a:solidFill>
                  <a:srgbClr val="006384"/>
                </a:solidFill>
                <a:latin typeface="Arial"/>
                <a:ea typeface="Arial"/>
                <a:cs typeface="Arial"/>
                <a:sym typeface="Arial"/>
              </a:defRPr>
            </a:pPr>
            <a:r>
              <a:rPr lang="ru-RU" sz="2200" dirty="0"/>
              <a:t>Переход к системе электронного обжалования</a:t>
            </a:r>
          </a:p>
          <a:p>
            <a:pPr marL="372745" marR="201929" indent="-360045">
              <a:spcBef>
                <a:spcPts val="1200"/>
              </a:spcBef>
              <a:buClr>
                <a:srgbClr val="006384"/>
              </a:buClr>
              <a:buFont typeface="Helvetica"/>
              <a:buChar char="❒"/>
              <a:tabLst>
                <a:tab pos="368300" algn="l"/>
              </a:tabLst>
              <a:defRPr sz="2000" b="1">
                <a:solidFill>
                  <a:srgbClr val="006384"/>
                </a:solidFill>
                <a:latin typeface="Arial"/>
                <a:ea typeface="Arial"/>
                <a:cs typeface="Arial"/>
                <a:sym typeface="Arial"/>
              </a:defRPr>
            </a:pPr>
            <a:r>
              <a:rPr lang="ru-RU" sz="2200" dirty="0"/>
              <a:t>Ограничение сроков оплаты по контрактам</a:t>
            </a:r>
          </a:p>
          <a:p>
            <a:pPr marL="372745" marR="201929" indent="-360045">
              <a:spcBef>
                <a:spcPts val="1200"/>
              </a:spcBef>
              <a:buClr>
                <a:srgbClr val="006384"/>
              </a:buClr>
              <a:buFont typeface="Helvetica"/>
              <a:buChar char="❒"/>
              <a:tabLst>
                <a:tab pos="368300" algn="l"/>
              </a:tabLst>
              <a:defRPr sz="2000" b="1">
                <a:solidFill>
                  <a:srgbClr val="006384"/>
                </a:solidFill>
                <a:latin typeface="Arial"/>
                <a:ea typeface="Arial"/>
                <a:cs typeface="Arial"/>
                <a:sym typeface="Arial"/>
              </a:defRPr>
            </a:pPr>
            <a:r>
              <a:rPr lang="ru-RU" sz="2200" dirty="0"/>
              <a:t>Установление закрытого перечня оснований одностороннего отказа от исполнения контракта в Законе № 44-ФЗ</a:t>
            </a:r>
          </a:p>
          <a:p>
            <a:endParaRPr lang="ru-RU" dirty="0"/>
          </a:p>
        </p:txBody>
      </p:sp>
    </p:spTree>
    <p:extLst>
      <p:ext uri="{BB962C8B-B14F-4D97-AF65-F5344CB8AC3E}">
        <p14:creationId xmlns:p14="http://schemas.microsoft.com/office/powerpoint/2010/main" val="42737890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599525"/>
            <a:ext cx="8498520" cy="507831"/>
          </a:xfrm>
        </p:spPr>
        <p:txBody>
          <a:bodyPr/>
          <a:lstStyle/>
          <a:p>
            <a:r>
              <a:rPr lang="ru-RU" dirty="0" smtClean="0"/>
              <a:t>С 01.01.2016 вступили в силу:</a:t>
            </a:r>
            <a:endParaRPr lang="ru-RU" dirty="0"/>
          </a:p>
        </p:txBody>
      </p:sp>
      <p:sp>
        <p:nvSpPr>
          <p:cNvPr id="3" name="Объект 2"/>
          <p:cNvSpPr>
            <a:spLocks noGrp="1"/>
          </p:cNvSpPr>
          <p:nvPr>
            <p:ph sz="quarter" idx="10"/>
          </p:nvPr>
        </p:nvSpPr>
        <p:spPr>
          <a:xfrm>
            <a:off x="317500" y="1571625"/>
            <a:ext cx="9755188" cy="5426576"/>
          </a:xfrm>
        </p:spPr>
        <p:txBody>
          <a:bodyPr/>
          <a:lstStyle/>
          <a:p>
            <a:r>
              <a:rPr lang="ru-RU" sz="2800" b="1" dirty="0" smtClean="0">
                <a:solidFill>
                  <a:schemeClr val="tx2"/>
                </a:solidFill>
                <a:latin typeface="+mn-lt"/>
              </a:rPr>
              <a:t>Статья 16 </a:t>
            </a:r>
            <a:r>
              <a:rPr lang="ru-RU" sz="2800" dirty="0" smtClean="0">
                <a:latin typeface="+mn-lt"/>
              </a:rPr>
              <a:t>– </a:t>
            </a:r>
            <a:r>
              <a:rPr lang="ru-RU" sz="2800" b="1" dirty="0" smtClean="0">
                <a:latin typeface="+mn-lt"/>
              </a:rPr>
              <a:t>Планирование закупок </a:t>
            </a:r>
            <a:r>
              <a:rPr lang="ru-RU" sz="2800" dirty="0" smtClean="0">
                <a:latin typeface="+mn-lt"/>
              </a:rPr>
              <a:t>на основании:</a:t>
            </a:r>
          </a:p>
          <a:p>
            <a:pPr marL="1617663" indent="352425">
              <a:buAutoNum type="arabicPeriod"/>
            </a:pPr>
            <a:r>
              <a:rPr lang="ru-RU" sz="2800" dirty="0" smtClean="0">
                <a:latin typeface="+mn-lt"/>
              </a:rPr>
              <a:t>ПЛАН ЗАКУПОК  </a:t>
            </a:r>
            <a:r>
              <a:rPr lang="en-US" sz="2800" dirty="0" smtClean="0">
                <a:solidFill>
                  <a:schemeClr val="tx2"/>
                </a:solidFill>
                <a:latin typeface="+mn-lt"/>
              </a:rPr>
              <a:t>(</a:t>
            </a:r>
            <a:r>
              <a:rPr lang="ru-RU" sz="2800" dirty="0" smtClean="0">
                <a:solidFill>
                  <a:schemeClr val="tx2"/>
                </a:solidFill>
                <a:latin typeface="+mn-lt"/>
              </a:rPr>
              <a:t>статья 17)</a:t>
            </a:r>
          </a:p>
          <a:p>
            <a:pPr marL="1617663" indent="352425">
              <a:buAutoNum type="arabicPeriod"/>
            </a:pPr>
            <a:r>
              <a:rPr lang="ru-RU" sz="2800" dirty="0" smtClean="0">
                <a:latin typeface="+mn-lt"/>
              </a:rPr>
              <a:t>ПЛАН-ГРАФИК    </a:t>
            </a:r>
            <a:r>
              <a:rPr lang="ru-RU" sz="2800" dirty="0" smtClean="0">
                <a:solidFill>
                  <a:schemeClr val="tx2"/>
                </a:solidFill>
                <a:latin typeface="+mn-lt"/>
              </a:rPr>
              <a:t>(статья 21)</a:t>
            </a:r>
          </a:p>
          <a:p>
            <a:pPr marL="1617663" indent="352425">
              <a:buAutoNum type="arabicPeriod"/>
            </a:pPr>
            <a:endParaRPr lang="ru-RU" sz="1000" dirty="0">
              <a:solidFill>
                <a:schemeClr val="tx2"/>
              </a:solidFill>
              <a:latin typeface="+mn-lt"/>
            </a:endParaRPr>
          </a:p>
          <a:p>
            <a:pPr marL="1617663" indent="-1617663"/>
            <a:r>
              <a:rPr lang="ru-RU" sz="2800" b="1" dirty="0">
                <a:solidFill>
                  <a:schemeClr val="tx2"/>
                </a:solidFill>
                <a:latin typeface="+mn-lt"/>
              </a:rPr>
              <a:t>Статья </a:t>
            </a:r>
            <a:r>
              <a:rPr lang="ru-RU" sz="2800" b="1" dirty="0" smtClean="0">
                <a:solidFill>
                  <a:schemeClr val="tx2"/>
                </a:solidFill>
                <a:latin typeface="+mn-lt"/>
              </a:rPr>
              <a:t>18 </a:t>
            </a:r>
            <a:r>
              <a:rPr lang="ru-RU" sz="2800" dirty="0" smtClean="0">
                <a:solidFill>
                  <a:schemeClr val="tx1"/>
                </a:solidFill>
                <a:latin typeface="+mn-lt"/>
              </a:rPr>
              <a:t> - </a:t>
            </a:r>
            <a:r>
              <a:rPr lang="ru-RU" sz="2800" b="1" dirty="0" smtClean="0">
                <a:solidFill>
                  <a:schemeClr val="tx1"/>
                </a:solidFill>
                <a:latin typeface="+mn-lt"/>
              </a:rPr>
              <a:t>Обоснование закупок </a:t>
            </a:r>
            <a:r>
              <a:rPr lang="ru-RU" sz="2800" dirty="0" smtClean="0">
                <a:solidFill>
                  <a:schemeClr val="tx1"/>
                </a:solidFill>
                <a:latin typeface="+mn-lt"/>
              </a:rPr>
              <a:t>для целей формирования плана закупок и плана графика</a:t>
            </a:r>
            <a:r>
              <a:rPr lang="ru-RU" sz="2800" b="1" dirty="0" smtClean="0">
                <a:solidFill>
                  <a:schemeClr val="tx2"/>
                </a:solidFill>
                <a:latin typeface="+mn-lt"/>
              </a:rPr>
              <a:t> </a:t>
            </a:r>
          </a:p>
          <a:p>
            <a:pPr marL="1617663" indent="-1617663"/>
            <a:endParaRPr lang="ru-RU" sz="1000" b="1" dirty="0" smtClean="0">
              <a:solidFill>
                <a:schemeClr val="tx2"/>
              </a:solidFill>
              <a:latin typeface="+mn-lt"/>
            </a:endParaRPr>
          </a:p>
          <a:p>
            <a:pPr marL="1617663" indent="-1617663"/>
            <a:r>
              <a:rPr lang="ru-RU" sz="2800" b="1" dirty="0">
                <a:solidFill>
                  <a:srgbClr val="1F497D"/>
                </a:solidFill>
                <a:latin typeface="Calibri"/>
              </a:rPr>
              <a:t>Статья </a:t>
            </a:r>
            <a:r>
              <a:rPr lang="ru-RU" sz="2800" b="1" dirty="0" smtClean="0">
                <a:solidFill>
                  <a:srgbClr val="1F497D"/>
                </a:solidFill>
                <a:latin typeface="Calibri"/>
              </a:rPr>
              <a:t>19</a:t>
            </a:r>
            <a:r>
              <a:rPr lang="ru-RU" sz="2800" dirty="0" smtClean="0">
                <a:solidFill>
                  <a:schemeClr val="tx1"/>
                </a:solidFill>
                <a:latin typeface="Calibri"/>
              </a:rPr>
              <a:t> – </a:t>
            </a:r>
            <a:r>
              <a:rPr lang="ru-RU" sz="2800" b="1" dirty="0" smtClean="0">
                <a:solidFill>
                  <a:schemeClr val="tx1"/>
                </a:solidFill>
                <a:latin typeface="Calibri"/>
              </a:rPr>
              <a:t>Нормирование в сфере закупок </a:t>
            </a:r>
            <a:r>
              <a:rPr lang="ru-RU" sz="2800" dirty="0" smtClean="0">
                <a:solidFill>
                  <a:schemeClr val="tx1"/>
                </a:solidFill>
                <a:latin typeface="Calibri"/>
              </a:rPr>
              <a:t>для целей планирования и осуществления закупок</a:t>
            </a:r>
          </a:p>
          <a:p>
            <a:pPr marL="1617663" indent="-1617663"/>
            <a:endParaRPr lang="ru-RU" sz="1000" b="1" dirty="0">
              <a:solidFill>
                <a:schemeClr val="tx1"/>
              </a:solidFill>
              <a:latin typeface="Calibri"/>
            </a:endParaRPr>
          </a:p>
          <a:p>
            <a:pPr marL="1617663" indent="-1617663"/>
            <a:r>
              <a:rPr lang="ru-RU" sz="2800" b="1" dirty="0">
                <a:solidFill>
                  <a:srgbClr val="1F497D"/>
                </a:solidFill>
                <a:latin typeface="Calibri"/>
              </a:rPr>
              <a:t>Статья </a:t>
            </a:r>
            <a:r>
              <a:rPr lang="ru-RU" sz="2800" b="1" dirty="0" smtClean="0">
                <a:solidFill>
                  <a:srgbClr val="1F497D"/>
                </a:solidFill>
                <a:latin typeface="Calibri"/>
              </a:rPr>
              <a:t>23 </a:t>
            </a:r>
            <a:r>
              <a:rPr lang="ru-RU" sz="2800" b="1" dirty="0" smtClean="0">
                <a:solidFill>
                  <a:schemeClr val="tx1"/>
                </a:solidFill>
                <a:latin typeface="Calibri"/>
              </a:rPr>
              <a:t>– Идентификационный код закупки</a:t>
            </a:r>
            <a:endParaRPr lang="ru-RU" sz="2800" b="1" dirty="0" smtClean="0">
              <a:solidFill>
                <a:schemeClr val="tx2"/>
              </a:solidFill>
              <a:latin typeface="+mn-l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00" y="5762625"/>
            <a:ext cx="817816" cy="123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bject 18"/>
          <p:cNvSpPr txBox="1"/>
          <p:nvPr/>
        </p:nvSpPr>
        <p:spPr>
          <a:xfrm>
            <a:off x="1135316" y="5686425"/>
            <a:ext cx="9088184" cy="1311776"/>
          </a:xfrm>
          <a:prstGeom prst="rect">
            <a:avLst/>
          </a:prstGeom>
          <a:solidFill>
            <a:srgbClr val="E6E7E8"/>
          </a:solidFill>
        </p:spPr>
        <p:txBody>
          <a:bodyPr vert="horz" wrap="square" lIns="0" tIns="193040" rIns="0" bIns="0" rtlCol="0">
            <a:noAutofit/>
          </a:bodyPr>
          <a:lstStyle/>
          <a:p>
            <a:pPr indent="-84138">
              <a:defRPr/>
            </a:pPr>
            <a:r>
              <a:rPr lang="ru-RU" sz="2400" b="1" dirty="0" smtClean="0"/>
              <a:t>  Для закупок </a:t>
            </a:r>
            <a:r>
              <a:rPr lang="ru-RU" sz="2400" b="1" dirty="0" smtClean="0">
                <a:solidFill>
                  <a:srgbClr val="FF0000"/>
                </a:solidFill>
              </a:rPr>
              <a:t>на 2017 год </a:t>
            </a:r>
            <a:r>
              <a:rPr lang="ru-RU" sz="2400" b="1" dirty="0" smtClean="0"/>
              <a:t>и последующий период.</a:t>
            </a:r>
          </a:p>
          <a:p>
            <a:pPr marL="182563" indent="-182563"/>
            <a:r>
              <a:rPr lang="ru-RU" sz="2400" b="1" dirty="0" smtClean="0"/>
              <a:t>  Кроме требований к ТРУ (п.2 письма Минфина России </a:t>
            </a:r>
          </a:p>
          <a:p>
            <a:pPr marL="182563"/>
            <a:r>
              <a:rPr lang="ru-RU" sz="2400" b="1" dirty="0" smtClean="0"/>
              <a:t>от 25.03.2016 № </a:t>
            </a:r>
            <a:r>
              <a:rPr lang="ru-RU" sz="2400" dirty="0" smtClean="0"/>
              <a:t> </a:t>
            </a:r>
            <a:r>
              <a:rPr lang="ru-RU" sz="2400" b="1" dirty="0"/>
              <a:t>02-02-04/17096 </a:t>
            </a:r>
            <a:r>
              <a:rPr lang="ru-RU" sz="2400" b="1" dirty="0" smtClean="0"/>
              <a:t>)</a:t>
            </a:r>
            <a:endParaRPr lang="ru-RU" sz="2400" b="1" dirty="0"/>
          </a:p>
          <a:p>
            <a:pPr>
              <a:lnSpc>
                <a:spcPct val="100000"/>
              </a:lnSpc>
            </a:pPr>
            <a:endParaRPr sz="2400" dirty="0">
              <a:latin typeface="PTSansPro-CaptionBold"/>
              <a:cs typeface="PTSansPro-CaptionBold"/>
            </a:endParaRPr>
          </a:p>
        </p:txBody>
      </p:sp>
    </p:spTree>
    <p:extLst>
      <p:ext uri="{BB962C8B-B14F-4D97-AF65-F5344CB8AC3E}">
        <p14:creationId xmlns:p14="http://schemas.microsoft.com/office/powerpoint/2010/main" val="15491895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Планирование</a:t>
            </a:r>
            <a:endParaRPr lang="ru-RU" dirty="0"/>
          </a:p>
        </p:txBody>
      </p:sp>
      <p:graphicFrame>
        <p:nvGraphicFramePr>
          <p:cNvPr id="4" name="Объект 3"/>
          <p:cNvGraphicFramePr>
            <a:graphicFrameLocks noGrp="1"/>
          </p:cNvGraphicFramePr>
          <p:nvPr>
            <p:ph sz="quarter" idx="10"/>
            <p:extLst>
              <p:ext uri="{D42A27DB-BD31-4B8C-83A1-F6EECF244321}">
                <p14:modId xmlns:p14="http://schemas.microsoft.com/office/powerpoint/2010/main" val="4003482527"/>
              </p:ext>
            </p:extLst>
          </p:nvPr>
        </p:nvGraphicFramePr>
        <p:xfrm>
          <a:off x="278246" y="1203961"/>
          <a:ext cx="9978155" cy="25547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Группа 4"/>
          <p:cNvGrpSpPr/>
          <p:nvPr/>
        </p:nvGrpSpPr>
        <p:grpSpPr>
          <a:xfrm>
            <a:off x="7693760" y="4028729"/>
            <a:ext cx="2562642" cy="1371600"/>
            <a:chOff x="8573" y="755207"/>
            <a:chExt cx="2562642" cy="1537585"/>
          </a:xfrm>
          <a:solidFill>
            <a:schemeClr val="bg1">
              <a:lumMod val="95000"/>
            </a:schemeClr>
          </a:solidFill>
          <a:scene3d>
            <a:camera prst="orthographicFront"/>
            <a:lightRig rig="flat" dir="t"/>
          </a:scene3d>
        </p:grpSpPr>
        <p:sp>
          <p:nvSpPr>
            <p:cNvPr id="6" name="Скругленный прямоугольник 5"/>
            <p:cNvSpPr/>
            <p:nvPr/>
          </p:nvSpPr>
          <p:spPr>
            <a:xfrm>
              <a:off x="8573" y="755207"/>
              <a:ext cx="2562642" cy="1537585"/>
            </a:xfrm>
            <a:prstGeom prst="roundRect">
              <a:avLst>
                <a:gd name="adj" fmla="val 10000"/>
              </a:avLst>
            </a:prstGeom>
            <a:grpFill/>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7" name="Скругленный прямоугольник 4"/>
            <p:cNvSpPr/>
            <p:nvPr/>
          </p:nvSpPr>
          <p:spPr>
            <a:xfrm>
              <a:off x="53607" y="800241"/>
              <a:ext cx="2472574" cy="1447517"/>
            </a:xfrm>
            <a:prstGeom prst="rect">
              <a:avLst/>
            </a:prstGeom>
            <a:grpFill/>
            <a:sp3d/>
          </p:spPr>
          <p:style>
            <a:lnRef idx="0">
              <a:scrgbClr r="0" g="0" b="0"/>
            </a:lnRef>
            <a:fillRef idx="0">
              <a:scrgbClr r="0" g="0" b="0"/>
            </a:fillRef>
            <a:effectRef idx="0">
              <a:scrgbClr r="0" g="0" b="0"/>
            </a:effectRef>
            <a:fontRef idx="minor">
              <a:schemeClr val="dk1"/>
            </a:fontRef>
          </p:style>
          <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ru-RU" sz="2200" b="1" kern="1200" dirty="0" smtClean="0"/>
                <a:t>Форма обоснования для плана закупок</a:t>
              </a:r>
              <a:endParaRPr lang="ru-RU" sz="2200" b="1" kern="1200" dirty="0"/>
            </a:p>
          </p:txBody>
        </p:sp>
      </p:grpSp>
      <p:grpSp>
        <p:nvGrpSpPr>
          <p:cNvPr id="8" name="Группа 7"/>
          <p:cNvGrpSpPr/>
          <p:nvPr/>
        </p:nvGrpSpPr>
        <p:grpSpPr>
          <a:xfrm>
            <a:off x="241300" y="5705395"/>
            <a:ext cx="2853275" cy="1143000"/>
            <a:chOff x="8573" y="755207"/>
            <a:chExt cx="2562642" cy="1537585"/>
          </a:xfrm>
          <a:scene3d>
            <a:camera prst="orthographicFront"/>
            <a:lightRig rig="flat" dir="t"/>
          </a:scene3d>
        </p:grpSpPr>
        <p:sp>
          <p:nvSpPr>
            <p:cNvPr id="9" name="Скругленный прямоугольник 8"/>
            <p:cNvSpPr/>
            <p:nvPr/>
          </p:nvSpPr>
          <p:spPr>
            <a:xfrm>
              <a:off x="8573" y="755207"/>
              <a:ext cx="2562642" cy="1537585"/>
            </a:xfrm>
            <a:prstGeom prst="roundRect">
              <a:avLst>
                <a:gd name="adj" fmla="val 10000"/>
              </a:avLst>
            </a:prstGeom>
            <a:solidFill>
              <a:schemeClr val="bg1">
                <a:lumMod val="95000"/>
              </a:schemeClr>
            </a:solidFill>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10" name="Скругленный прямоугольник 4"/>
            <p:cNvSpPr/>
            <p:nvPr/>
          </p:nvSpPr>
          <p:spPr>
            <a:xfrm>
              <a:off x="53607" y="800241"/>
              <a:ext cx="2472574" cy="1492549"/>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ru-RU" sz="2600" b="1" kern="1200" dirty="0" smtClean="0"/>
                <a:t>Требования к ТРУ</a:t>
              </a:r>
              <a:endParaRPr lang="ru-RU" sz="2600" b="1" kern="1200" dirty="0"/>
            </a:p>
          </p:txBody>
        </p:sp>
      </p:grpSp>
      <p:grpSp>
        <p:nvGrpSpPr>
          <p:cNvPr id="11" name="Группа 10"/>
          <p:cNvGrpSpPr/>
          <p:nvPr/>
        </p:nvGrpSpPr>
        <p:grpSpPr>
          <a:xfrm>
            <a:off x="3898900" y="4019014"/>
            <a:ext cx="3124200" cy="1371600"/>
            <a:chOff x="8573" y="755207"/>
            <a:chExt cx="2562642" cy="1537585"/>
          </a:xfrm>
          <a:scene3d>
            <a:camera prst="orthographicFront"/>
            <a:lightRig rig="flat" dir="t"/>
          </a:scene3d>
        </p:grpSpPr>
        <p:sp>
          <p:nvSpPr>
            <p:cNvPr id="12" name="Скругленный прямоугольник 11"/>
            <p:cNvSpPr/>
            <p:nvPr/>
          </p:nvSpPr>
          <p:spPr>
            <a:xfrm>
              <a:off x="8573" y="755207"/>
              <a:ext cx="2562642" cy="1537585"/>
            </a:xfrm>
            <a:prstGeom prst="roundRect">
              <a:avLst>
                <a:gd name="adj" fmla="val 10000"/>
              </a:avLst>
            </a:prstGeom>
            <a:solidFill>
              <a:schemeClr val="bg1">
                <a:lumMod val="85000"/>
              </a:schemeClr>
            </a:solidFill>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13" name="Скругленный прямоугольник 4"/>
            <p:cNvSpPr/>
            <p:nvPr/>
          </p:nvSpPr>
          <p:spPr>
            <a:xfrm>
              <a:off x="53607" y="800241"/>
              <a:ext cx="2472574" cy="144751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ru-RU" sz="2800" b="1" kern="1200" dirty="0" smtClean="0"/>
                <a:t>План закупок</a:t>
              </a:r>
              <a:endParaRPr lang="ru-RU" sz="2800" b="1" kern="1200" dirty="0"/>
            </a:p>
          </p:txBody>
        </p:sp>
      </p:grpSp>
      <p:grpSp>
        <p:nvGrpSpPr>
          <p:cNvPr id="14" name="Группа 13"/>
          <p:cNvGrpSpPr/>
          <p:nvPr/>
        </p:nvGrpSpPr>
        <p:grpSpPr>
          <a:xfrm>
            <a:off x="3843034" y="5607994"/>
            <a:ext cx="3179129" cy="1371600"/>
            <a:chOff x="8573" y="755207"/>
            <a:chExt cx="2562642" cy="1537585"/>
          </a:xfrm>
          <a:scene3d>
            <a:camera prst="orthographicFront"/>
            <a:lightRig rig="flat" dir="t"/>
          </a:scene3d>
        </p:grpSpPr>
        <p:sp>
          <p:nvSpPr>
            <p:cNvPr id="15" name="Скругленный прямоугольник 14"/>
            <p:cNvSpPr/>
            <p:nvPr/>
          </p:nvSpPr>
          <p:spPr>
            <a:xfrm>
              <a:off x="8573" y="755207"/>
              <a:ext cx="2562642" cy="1537585"/>
            </a:xfrm>
            <a:prstGeom prst="roundRect">
              <a:avLst>
                <a:gd name="adj" fmla="val 10000"/>
              </a:avLst>
            </a:prstGeom>
            <a:solidFill>
              <a:schemeClr val="bg1">
                <a:lumMod val="85000"/>
              </a:schemeClr>
            </a:solidFill>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16" name="Скругленный прямоугольник 4"/>
            <p:cNvSpPr/>
            <p:nvPr/>
          </p:nvSpPr>
          <p:spPr>
            <a:xfrm>
              <a:off x="53607" y="800242"/>
              <a:ext cx="2472574" cy="144751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ru-RU" sz="2800" b="1" kern="1200" dirty="0" smtClean="0"/>
                <a:t>План-график</a:t>
              </a:r>
              <a:endParaRPr lang="ru-RU" sz="2800" b="1" kern="1200" dirty="0"/>
            </a:p>
          </p:txBody>
        </p:sp>
      </p:grpSp>
      <p:grpSp>
        <p:nvGrpSpPr>
          <p:cNvPr id="17" name="Группа 16"/>
          <p:cNvGrpSpPr/>
          <p:nvPr/>
        </p:nvGrpSpPr>
        <p:grpSpPr>
          <a:xfrm>
            <a:off x="241300" y="4086226"/>
            <a:ext cx="2853275" cy="1219201"/>
            <a:chOff x="8573" y="755207"/>
            <a:chExt cx="2562642" cy="1537585"/>
          </a:xfrm>
          <a:solidFill>
            <a:schemeClr val="bg1">
              <a:lumMod val="95000"/>
            </a:schemeClr>
          </a:solidFill>
          <a:scene3d>
            <a:camera prst="orthographicFront"/>
            <a:lightRig rig="flat" dir="t"/>
          </a:scene3d>
        </p:grpSpPr>
        <p:sp>
          <p:nvSpPr>
            <p:cNvPr id="18" name="Скругленный прямоугольник 17"/>
            <p:cNvSpPr/>
            <p:nvPr/>
          </p:nvSpPr>
          <p:spPr>
            <a:xfrm>
              <a:off x="8573" y="755207"/>
              <a:ext cx="2562642" cy="1537585"/>
            </a:xfrm>
            <a:prstGeom prst="roundRect">
              <a:avLst>
                <a:gd name="adj" fmla="val 10000"/>
              </a:avLst>
            </a:prstGeom>
            <a:grpFill/>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19" name="Скругленный прямоугольник 4"/>
            <p:cNvSpPr/>
            <p:nvPr/>
          </p:nvSpPr>
          <p:spPr>
            <a:xfrm>
              <a:off x="53607" y="800241"/>
              <a:ext cx="2472574" cy="1447517"/>
            </a:xfrm>
            <a:prstGeom prst="rect">
              <a:avLst/>
            </a:prstGeom>
            <a:grpFill/>
            <a:sp3d/>
          </p:spPr>
          <p:style>
            <a:lnRef idx="0">
              <a:scrgbClr r="0" g="0" b="0"/>
            </a:lnRef>
            <a:fillRef idx="0">
              <a:scrgbClr r="0" g="0" b="0"/>
            </a:fillRef>
            <a:effectRef idx="0">
              <a:scrgbClr r="0" g="0" b="0"/>
            </a:effectRef>
            <a:fontRef idx="minor">
              <a:schemeClr val="dk1"/>
            </a:fontRef>
          </p:style>
          <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ru-RU" sz="2600" b="1" kern="1200" dirty="0" smtClean="0"/>
                <a:t>Нормативные затраты</a:t>
              </a:r>
              <a:endParaRPr lang="ru-RU" sz="2600" b="1" kern="1200" dirty="0"/>
            </a:p>
          </p:txBody>
        </p:sp>
      </p:grpSp>
      <p:grpSp>
        <p:nvGrpSpPr>
          <p:cNvPr id="20" name="Группа 19"/>
          <p:cNvGrpSpPr/>
          <p:nvPr/>
        </p:nvGrpSpPr>
        <p:grpSpPr>
          <a:xfrm>
            <a:off x="7738794" y="5648166"/>
            <a:ext cx="2562642" cy="1291255"/>
            <a:chOff x="8573" y="755207"/>
            <a:chExt cx="2562642" cy="1537585"/>
          </a:xfrm>
          <a:solidFill>
            <a:schemeClr val="bg1">
              <a:lumMod val="95000"/>
            </a:schemeClr>
          </a:solidFill>
          <a:scene3d>
            <a:camera prst="orthographicFront"/>
            <a:lightRig rig="flat" dir="t"/>
          </a:scene3d>
        </p:grpSpPr>
        <p:sp>
          <p:nvSpPr>
            <p:cNvPr id="21" name="Скругленный прямоугольник 20"/>
            <p:cNvSpPr/>
            <p:nvPr/>
          </p:nvSpPr>
          <p:spPr>
            <a:xfrm>
              <a:off x="8573" y="755207"/>
              <a:ext cx="2562642" cy="1537585"/>
            </a:xfrm>
            <a:prstGeom prst="roundRect">
              <a:avLst>
                <a:gd name="adj" fmla="val 10000"/>
              </a:avLst>
            </a:prstGeom>
            <a:grpFill/>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22" name="Скругленный прямоугольник 4"/>
            <p:cNvSpPr/>
            <p:nvPr/>
          </p:nvSpPr>
          <p:spPr>
            <a:xfrm>
              <a:off x="53607" y="800241"/>
              <a:ext cx="2472574" cy="1447517"/>
            </a:xfrm>
            <a:prstGeom prst="rect">
              <a:avLst/>
            </a:prstGeom>
            <a:grpFill/>
            <a:sp3d/>
          </p:spPr>
          <p:style>
            <a:lnRef idx="0">
              <a:scrgbClr r="0" g="0" b="0"/>
            </a:lnRef>
            <a:fillRef idx="0">
              <a:scrgbClr r="0" g="0" b="0"/>
            </a:fillRef>
            <a:effectRef idx="0">
              <a:scrgbClr r="0" g="0" b="0"/>
            </a:effectRef>
            <a:fontRef idx="minor">
              <a:schemeClr val="dk1"/>
            </a:fontRef>
          </p:style>
          <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ru-RU" sz="2200" b="1" kern="1200" dirty="0" smtClean="0"/>
                <a:t>Форма обоснования для плана-графика</a:t>
              </a:r>
              <a:endParaRPr lang="ru-RU" sz="2200" b="1" kern="1200" dirty="0"/>
            </a:p>
          </p:txBody>
        </p:sp>
      </p:grpSp>
      <p:grpSp>
        <p:nvGrpSpPr>
          <p:cNvPr id="23" name="Группа 22"/>
          <p:cNvGrpSpPr/>
          <p:nvPr/>
        </p:nvGrpSpPr>
        <p:grpSpPr>
          <a:xfrm rot="5400000">
            <a:off x="5015060" y="3338095"/>
            <a:ext cx="663275" cy="635535"/>
            <a:chOff x="2672376" y="963047"/>
            <a:chExt cx="912756" cy="635535"/>
          </a:xfrm>
        </p:grpSpPr>
        <p:sp>
          <p:nvSpPr>
            <p:cNvPr id="24" name="Стрелка вправо 23"/>
            <p:cNvSpPr/>
            <p:nvPr/>
          </p:nvSpPr>
          <p:spPr>
            <a:xfrm rot="6409">
              <a:off x="2672376" y="963047"/>
              <a:ext cx="912756" cy="635535"/>
            </a:xfrm>
            <a:prstGeom prst="rightArrow">
              <a:avLst>
                <a:gd name="adj1" fmla="val 60000"/>
                <a:gd name="adj2" fmla="val 50000"/>
              </a:avLst>
            </a:prstGeom>
            <a:ln>
              <a:solidFill>
                <a:schemeClr val="tx2"/>
              </a:solidFill>
            </a:ln>
          </p:spPr>
          <p:style>
            <a:lnRef idx="0">
              <a:scrgbClr r="0" g="0" b="0"/>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sp>
        <p:sp>
          <p:nvSpPr>
            <p:cNvPr id="25" name="Стрелка вправо 4"/>
            <p:cNvSpPr/>
            <p:nvPr/>
          </p:nvSpPr>
          <p:spPr>
            <a:xfrm rot="6409">
              <a:off x="2672376" y="1089976"/>
              <a:ext cx="722096" cy="381321"/>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ru-RU" sz="2100" kern="1200"/>
            </a:p>
          </p:txBody>
        </p:sp>
      </p:grpSp>
      <p:grpSp>
        <p:nvGrpSpPr>
          <p:cNvPr id="26" name="Группа 25"/>
          <p:cNvGrpSpPr/>
          <p:nvPr/>
        </p:nvGrpSpPr>
        <p:grpSpPr>
          <a:xfrm rot="5400000">
            <a:off x="1356976" y="3350839"/>
            <a:ext cx="691131" cy="635535"/>
            <a:chOff x="2672376" y="963047"/>
            <a:chExt cx="912756" cy="635535"/>
          </a:xfrm>
        </p:grpSpPr>
        <p:sp>
          <p:nvSpPr>
            <p:cNvPr id="27" name="Стрелка вправо 26"/>
            <p:cNvSpPr/>
            <p:nvPr/>
          </p:nvSpPr>
          <p:spPr>
            <a:xfrm rot="6409">
              <a:off x="2672376" y="963047"/>
              <a:ext cx="912756" cy="635535"/>
            </a:xfrm>
            <a:prstGeom prst="rightArrow">
              <a:avLst>
                <a:gd name="adj1" fmla="val 60000"/>
                <a:gd name="adj2" fmla="val 50000"/>
              </a:avLst>
            </a:prstGeom>
            <a:ln>
              <a:solidFill>
                <a:schemeClr val="tx2"/>
              </a:solidFill>
            </a:ln>
          </p:spPr>
          <p:style>
            <a:lnRef idx="0">
              <a:scrgbClr r="0" g="0" b="0"/>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sp>
        <p:sp>
          <p:nvSpPr>
            <p:cNvPr id="28" name="Стрелка вправо 4"/>
            <p:cNvSpPr/>
            <p:nvPr/>
          </p:nvSpPr>
          <p:spPr>
            <a:xfrm rot="6409">
              <a:off x="2672376" y="1089976"/>
              <a:ext cx="722096" cy="381321"/>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ru-RU" sz="2100" kern="1200"/>
            </a:p>
          </p:txBody>
        </p:sp>
      </p:grpSp>
      <p:grpSp>
        <p:nvGrpSpPr>
          <p:cNvPr id="29" name="Группа 28"/>
          <p:cNvGrpSpPr/>
          <p:nvPr/>
        </p:nvGrpSpPr>
        <p:grpSpPr>
          <a:xfrm rot="5400000">
            <a:off x="8675140" y="3350839"/>
            <a:ext cx="689947" cy="635535"/>
            <a:chOff x="2672376" y="963047"/>
            <a:chExt cx="912756" cy="635535"/>
          </a:xfrm>
        </p:grpSpPr>
        <p:sp>
          <p:nvSpPr>
            <p:cNvPr id="30" name="Стрелка вправо 29"/>
            <p:cNvSpPr/>
            <p:nvPr/>
          </p:nvSpPr>
          <p:spPr>
            <a:xfrm rot="6409">
              <a:off x="2672376" y="963047"/>
              <a:ext cx="912756" cy="635535"/>
            </a:xfrm>
            <a:prstGeom prst="rightArrow">
              <a:avLst>
                <a:gd name="adj1" fmla="val 60000"/>
                <a:gd name="adj2" fmla="val 50000"/>
              </a:avLst>
            </a:prstGeom>
            <a:ln>
              <a:solidFill>
                <a:schemeClr val="tx2"/>
              </a:solidFill>
            </a:ln>
          </p:spPr>
          <p:style>
            <a:lnRef idx="0">
              <a:scrgbClr r="0" g="0" b="0"/>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sp>
        <p:sp>
          <p:nvSpPr>
            <p:cNvPr id="31" name="Стрелка вправо 4"/>
            <p:cNvSpPr/>
            <p:nvPr/>
          </p:nvSpPr>
          <p:spPr>
            <a:xfrm rot="6409">
              <a:off x="2672376" y="1089976"/>
              <a:ext cx="722096" cy="381321"/>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ru-RU" sz="2100" kern="1200"/>
            </a:p>
          </p:txBody>
        </p:sp>
      </p:grpSp>
      <p:sp>
        <p:nvSpPr>
          <p:cNvPr id="32" name="Нашивка 31"/>
          <p:cNvSpPr/>
          <p:nvPr/>
        </p:nvSpPr>
        <p:spPr>
          <a:xfrm>
            <a:off x="3289300" y="4472213"/>
            <a:ext cx="484632" cy="484632"/>
          </a:xfrm>
          <a:prstGeom prst="chevron">
            <a:avLst/>
          </a:prstGeom>
          <a:solidFill>
            <a:schemeClr val="tx2">
              <a:lumMod val="40000"/>
              <a:lumOff val="6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3" name="Нашивка 32"/>
          <p:cNvSpPr/>
          <p:nvPr/>
        </p:nvSpPr>
        <p:spPr>
          <a:xfrm>
            <a:off x="3275858" y="6051478"/>
            <a:ext cx="484632" cy="484632"/>
          </a:xfrm>
          <a:prstGeom prst="chevron">
            <a:avLst/>
          </a:prstGeom>
          <a:solidFill>
            <a:schemeClr val="tx2">
              <a:lumMod val="40000"/>
              <a:lumOff val="6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4" name="Нашивка 33"/>
          <p:cNvSpPr/>
          <p:nvPr/>
        </p:nvSpPr>
        <p:spPr>
          <a:xfrm rot="10800000">
            <a:off x="7131971" y="4472213"/>
            <a:ext cx="484632" cy="484632"/>
          </a:xfrm>
          <a:prstGeom prst="chevron">
            <a:avLst/>
          </a:prstGeom>
          <a:solidFill>
            <a:schemeClr val="tx2">
              <a:lumMod val="40000"/>
              <a:lumOff val="6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5" name="Нашивка 34"/>
          <p:cNvSpPr/>
          <p:nvPr/>
        </p:nvSpPr>
        <p:spPr>
          <a:xfrm rot="10800000">
            <a:off x="7195841" y="6051478"/>
            <a:ext cx="484632" cy="484632"/>
          </a:xfrm>
          <a:prstGeom prst="chevron">
            <a:avLst/>
          </a:prstGeom>
          <a:solidFill>
            <a:schemeClr val="tx2">
              <a:lumMod val="40000"/>
              <a:lumOff val="6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40279891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Нормирование закупок</a:t>
            </a:r>
            <a:endParaRPr lang="ru-RU" dirty="0"/>
          </a:p>
        </p:txBody>
      </p:sp>
      <p:graphicFrame>
        <p:nvGraphicFramePr>
          <p:cNvPr id="4" name="Объект 3"/>
          <p:cNvGraphicFramePr>
            <a:graphicFrameLocks noGrp="1"/>
          </p:cNvGraphicFramePr>
          <p:nvPr>
            <p:ph sz="quarter" idx="10"/>
            <p:extLst>
              <p:ext uri="{D42A27DB-BD31-4B8C-83A1-F6EECF244321}">
                <p14:modId xmlns:p14="http://schemas.microsoft.com/office/powerpoint/2010/main" val="3900104208"/>
              </p:ext>
            </p:extLst>
          </p:nvPr>
        </p:nvGraphicFramePr>
        <p:xfrm>
          <a:off x="403944" y="2252934"/>
          <a:ext cx="9677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146300" y="1667519"/>
            <a:ext cx="6192688" cy="523220"/>
          </a:xfrm>
          <a:prstGeom prst="rect">
            <a:avLst/>
          </a:prstGeom>
          <a:noFill/>
        </p:spPr>
        <p:txBody>
          <a:bodyPr wrap="square" rtlCol="0">
            <a:spAutoFit/>
          </a:bodyPr>
          <a:lstStyle/>
          <a:p>
            <a:pPr algn="ctr"/>
            <a:r>
              <a:rPr lang="ru-RU" sz="2800" dirty="0" smtClean="0">
                <a:solidFill>
                  <a:srgbClr val="FF0000"/>
                </a:solidFill>
              </a:rPr>
              <a:t>с 01.01.2016 г.</a:t>
            </a:r>
            <a:endParaRPr lang="ru-RU" sz="2800" dirty="0">
              <a:solidFill>
                <a:srgbClr val="FF0000"/>
              </a:solidFill>
            </a:endParaRPr>
          </a:p>
        </p:txBody>
      </p:sp>
      <p:sp>
        <p:nvSpPr>
          <p:cNvPr id="6" name="Прямоугольник 5"/>
          <p:cNvSpPr/>
          <p:nvPr/>
        </p:nvSpPr>
        <p:spPr>
          <a:xfrm>
            <a:off x="469900" y="1839154"/>
            <a:ext cx="2801729" cy="369332"/>
          </a:xfrm>
          <a:prstGeom prst="rect">
            <a:avLst/>
          </a:prstGeom>
        </p:spPr>
        <p:txBody>
          <a:bodyPr wrap="none">
            <a:spAutoFit/>
          </a:bodyPr>
          <a:lstStyle/>
          <a:p>
            <a:r>
              <a:rPr lang="ru-RU" i="1" dirty="0">
                <a:solidFill>
                  <a:srgbClr val="0070C0"/>
                </a:solidFill>
              </a:rPr>
              <a:t>ч.1 ст.19 Закона № 44-ФЗ </a:t>
            </a:r>
          </a:p>
        </p:txBody>
      </p:sp>
      <p:sp>
        <p:nvSpPr>
          <p:cNvPr id="7" name="TextBox 6"/>
          <p:cNvSpPr txBox="1"/>
          <p:nvPr/>
        </p:nvSpPr>
        <p:spPr>
          <a:xfrm>
            <a:off x="1500995" y="4086225"/>
            <a:ext cx="1728192" cy="461665"/>
          </a:xfrm>
          <a:prstGeom prst="rect">
            <a:avLst/>
          </a:prstGeom>
          <a:noFill/>
        </p:spPr>
        <p:txBody>
          <a:bodyPr wrap="square" rtlCol="0">
            <a:spAutoFit/>
          </a:bodyPr>
          <a:lstStyle/>
          <a:p>
            <a:r>
              <a:rPr lang="ru-RU" sz="2400" dirty="0">
                <a:solidFill>
                  <a:srgbClr val="FF0000"/>
                </a:solidFill>
              </a:rPr>
              <a:t>и</a:t>
            </a:r>
            <a:r>
              <a:rPr lang="ru-RU" sz="2400" dirty="0" smtClean="0">
                <a:solidFill>
                  <a:srgbClr val="FF0000"/>
                </a:solidFill>
              </a:rPr>
              <a:t> (или)</a:t>
            </a:r>
            <a:endParaRPr lang="ru-RU" sz="2400" dirty="0">
              <a:solidFill>
                <a:srgbClr val="FF0000"/>
              </a:solidFill>
            </a:endParaRPr>
          </a:p>
        </p:txBody>
      </p:sp>
    </p:spTree>
    <p:extLst>
      <p:ext uri="{BB962C8B-B14F-4D97-AF65-F5344CB8AC3E}">
        <p14:creationId xmlns:p14="http://schemas.microsoft.com/office/powerpoint/2010/main" val="3455194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На кого распространяется?</a:t>
            </a:r>
          </a:p>
        </p:txBody>
      </p:sp>
      <p:graphicFrame>
        <p:nvGraphicFramePr>
          <p:cNvPr id="4" name="Объект 4"/>
          <p:cNvGraphicFramePr>
            <a:graphicFrameLocks/>
          </p:cNvGraphicFramePr>
          <p:nvPr>
            <p:extLst>
              <p:ext uri="{D42A27DB-BD31-4B8C-83A1-F6EECF244321}">
                <p14:modId xmlns:p14="http://schemas.microsoft.com/office/powerpoint/2010/main" val="893258140"/>
              </p:ext>
            </p:extLst>
          </p:nvPr>
        </p:nvGraphicFramePr>
        <p:xfrm>
          <a:off x="477548" y="1571625"/>
          <a:ext cx="97536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bject 17"/>
          <p:cNvSpPr txBox="1"/>
          <p:nvPr/>
        </p:nvSpPr>
        <p:spPr>
          <a:xfrm>
            <a:off x="494156" y="5934583"/>
            <a:ext cx="564515" cy="972185"/>
          </a:xfrm>
          <a:prstGeom prst="rect">
            <a:avLst/>
          </a:prstGeom>
          <a:solidFill>
            <a:srgbClr val="CE171E"/>
          </a:solidFill>
        </p:spPr>
        <p:txBody>
          <a:bodyPr vert="horz" wrap="square" lIns="0" tIns="204470" rIns="0" bIns="0" rtlCol="0">
            <a:spAutoFit/>
          </a:bodyPr>
          <a:lstStyle/>
          <a:p>
            <a:pPr algn="ctr">
              <a:lnSpc>
                <a:spcPct val="100000"/>
              </a:lnSpc>
              <a:spcBef>
                <a:spcPts val="1610"/>
              </a:spcBef>
            </a:pPr>
            <a:r>
              <a:rPr sz="3600" b="1" dirty="0">
                <a:solidFill>
                  <a:srgbClr val="FFFFFF"/>
                </a:solidFill>
                <a:latin typeface="PTSansPro-CaptionBold"/>
                <a:cs typeface="PTSansPro-CaptionBold"/>
              </a:rPr>
              <a:t>!</a:t>
            </a:r>
            <a:endParaRPr sz="3600" dirty="0">
              <a:latin typeface="PTSansPro-CaptionBold"/>
              <a:cs typeface="PTSansPro-CaptionBold"/>
            </a:endParaRPr>
          </a:p>
        </p:txBody>
      </p:sp>
      <p:sp>
        <p:nvSpPr>
          <p:cNvPr id="6" name="object 18"/>
          <p:cNvSpPr txBox="1"/>
          <p:nvPr/>
        </p:nvSpPr>
        <p:spPr>
          <a:xfrm>
            <a:off x="1135316" y="5934583"/>
            <a:ext cx="9164384" cy="972185"/>
          </a:xfrm>
          <a:prstGeom prst="rect">
            <a:avLst/>
          </a:prstGeom>
          <a:solidFill>
            <a:srgbClr val="E6E7E8"/>
          </a:solidFill>
        </p:spPr>
        <p:txBody>
          <a:bodyPr vert="horz" wrap="square" lIns="0" tIns="193040" rIns="0" bIns="0" rtlCol="0">
            <a:noAutofit/>
          </a:bodyPr>
          <a:lstStyle/>
          <a:p>
            <a:pPr algn="ctr"/>
            <a:r>
              <a:rPr lang="ru-RU" sz="2200" b="1" dirty="0" smtClean="0"/>
              <a:t>  </a:t>
            </a:r>
            <a:r>
              <a:rPr lang="ru-RU" sz="2400" dirty="0"/>
              <a:t>Нормирование применяется по подведомственности.</a:t>
            </a:r>
          </a:p>
          <a:p>
            <a:pPr algn="ctr"/>
            <a:r>
              <a:rPr lang="ru-RU" sz="2400" dirty="0"/>
              <a:t>Формировать </a:t>
            </a:r>
            <a:r>
              <a:rPr lang="ru-RU" sz="2400" dirty="0">
                <a:solidFill>
                  <a:srgbClr val="FF0000"/>
                </a:solidFill>
              </a:rPr>
              <a:t>индивидуальные нормативы</a:t>
            </a:r>
            <a:r>
              <a:rPr lang="ru-RU" sz="2400" dirty="0"/>
              <a:t> должен каждый </a:t>
            </a:r>
            <a:r>
              <a:rPr lang="ru-RU" sz="2400" dirty="0" smtClean="0"/>
              <a:t>ГРБС.</a:t>
            </a:r>
            <a:endParaRPr lang="ru-RU" sz="2400" dirty="0"/>
          </a:p>
          <a:p>
            <a:pPr marL="107950">
              <a:lnSpc>
                <a:spcPct val="100000"/>
              </a:lnSpc>
            </a:pPr>
            <a:endParaRPr sz="2200" dirty="0">
              <a:latin typeface="PTSansPro-CaptionBold"/>
              <a:cs typeface="PTSansPro-CaptionBold"/>
            </a:endParaRPr>
          </a:p>
        </p:txBody>
      </p:sp>
    </p:spTree>
    <p:extLst>
      <p:ext uri="{BB962C8B-B14F-4D97-AF65-F5344CB8AC3E}">
        <p14:creationId xmlns:p14="http://schemas.microsoft.com/office/powerpoint/2010/main" val="208053170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Перечни ТРУ</a:t>
            </a:r>
            <a:endParaRPr lang="ru-RU" dirty="0"/>
          </a:p>
        </p:txBody>
      </p:sp>
      <mc:AlternateContent xmlns:mc="http://schemas.openxmlformats.org/markup-compatibility/2006" xmlns:a14="http://schemas.microsoft.com/office/drawing/2010/main">
        <mc:Choice Requires="a14">
          <p:graphicFrame>
            <p:nvGraphicFramePr>
              <p:cNvPr id="4" name="Объект 4"/>
              <p:cNvGraphicFramePr>
                <a:graphicFrameLocks noGrp="1"/>
              </p:cNvGraphicFramePr>
              <p:nvPr>
                <p:ph sz="quarter" idx="10"/>
                <p:extLst>
                  <p:ext uri="{D42A27DB-BD31-4B8C-83A1-F6EECF244321}">
                    <p14:modId xmlns:p14="http://schemas.microsoft.com/office/powerpoint/2010/main" val="2871249445"/>
                  </p:ext>
                </p:extLst>
              </p:nvPr>
            </p:nvGraphicFramePr>
            <p:xfrm>
              <a:off x="241300" y="1647825"/>
              <a:ext cx="102108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xmlns="">
          <p:graphicFrame>
            <p:nvGraphicFramePr>
              <p:cNvPr id="4" name="Объект 4"/>
              <p:cNvGraphicFramePr>
                <a:graphicFrameLocks noGrp="1"/>
              </p:cNvGraphicFramePr>
              <p:nvPr>
                <p:ph sz="quarter" idx="10"/>
                <p:extLst>
                  <p:ext uri="{D42A27DB-BD31-4B8C-83A1-F6EECF244321}">
                    <p14:modId xmlns:p14="http://schemas.microsoft.com/office/powerpoint/2010/main" val="2682343471"/>
                  </p:ext>
                </p:extLst>
              </p:nvPr>
            </p:nvGraphicFramePr>
            <p:xfrm>
              <a:off x="241300" y="1647825"/>
              <a:ext cx="10210800" cy="533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mc:Fallback>
      </mc:AlternateContent>
    </p:spTree>
    <p:extLst>
      <p:ext uri="{BB962C8B-B14F-4D97-AF65-F5344CB8AC3E}">
        <p14:creationId xmlns:p14="http://schemas.microsoft.com/office/powerpoint/2010/main" val="7015164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Где найти акты о нормировании</a:t>
            </a:r>
            <a:endParaRPr lang="ru-RU" dirty="0"/>
          </a:p>
        </p:txBody>
      </p:sp>
      <p:pic>
        <p:nvPicPr>
          <p:cNvPr id="4" name="Объект 3"/>
          <p:cNvPicPr>
            <a:picLocks noGrp="1"/>
          </p:cNvPicPr>
          <p:nvPr>
            <p:ph sz="quarter" idx="10"/>
          </p:nvPr>
        </p:nvPicPr>
        <p:blipFill rotWithShape="1">
          <a:blip r:embed="rId2"/>
          <a:srcRect l="20834" t="9488" r="23072" b="3077"/>
          <a:stretch/>
        </p:blipFill>
        <p:spPr bwMode="auto">
          <a:xfrm>
            <a:off x="241300" y="1647825"/>
            <a:ext cx="7086600" cy="5257800"/>
          </a:xfrm>
          <a:prstGeom prst="rect">
            <a:avLst/>
          </a:prstGeom>
          <a:ln>
            <a:noFill/>
          </a:ln>
          <a:extLst>
            <a:ext uri="{53640926-AAD7-44D8-BBD7-CCE9431645EC}">
              <a14:shadowObscured xmlns:a14="http://schemas.microsoft.com/office/drawing/2010/main"/>
            </a:ext>
          </a:extLst>
        </p:spPr>
      </p:pic>
      <p:sp>
        <p:nvSpPr>
          <p:cNvPr id="5" name="TextBox 4"/>
          <p:cNvSpPr txBox="1"/>
          <p:nvPr/>
        </p:nvSpPr>
        <p:spPr>
          <a:xfrm>
            <a:off x="7251700" y="2105025"/>
            <a:ext cx="3276600" cy="4247317"/>
          </a:xfrm>
          <a:prstGeom prst="rect">
            <a:avLst/>
          </a:prstGeom>
          <a:noFill/>
        </p:spPr>
        <p:txBody>
          <a:bodyPr wrap="square" rtlCol="0">
            <a:spAutoFit/>
          </a:bodyPr>
          <a:lstStyle/>
          <a:p>
            <a:r>
              <a:rPr lang="ru-RU" sz="2200" b="1" dirty="0"/>
              <a:t>ч</a:t>
            </a:r>
            <a:r>
              <a:rPr lang="ru-RU" sz="2200" b="1" dirty="0" smtClean="0"/>
              <a:t>.6 ст.19 Закона № 44-ФЗ</a:t>
            </a:r>
          </a:p>
          <a:p>
            <a:endParaRPr lang="ru-RU" sz="2200" b="1" dirty="0" smtClean="0"/>
          </a:p>
          <a:p>
            <a:pPr marL="285750" indent="-285750"/>
            <a:r>
              <a:rPr lang="ru-RU" sz="2200" b="1" dirty="0" smtClean="0"/>
              <a:t> </a:t>
            </a:r>
            <a:r>
              <a:rPr lang="ru-RU" sz="2200" dirty="0" smtClean="0"/>
              <a:t>-</a:t>
            </a:r>
            <a:r>
              <a:rPr lang="ru-RU" sz="2200" b="1" dirty="0" smtClean="0"/>
              <a:t>  </a:t>
            </a:r>
            <a:r>
              <a:rPr lang="ru-RU" sz="2200" dirty="0" smtClean="0"/>
              <a:t>Правила нормирования;</a:t>
            </a:r>
          </a:p>
          <a:p>
            <a:pPr marL="285750" indent="-285750">
              <a:buFontTx/>
              <a:buChar char="-"/>
            </a:pPr>
            <a:r>
              <a:rPr lang="ru-RU" sz="2200" dirty="0" smtClean="0"/>
              <a:t>Требования </a:t>
            </a:r>
            <a:r>
              <a:rPr lang="ru-RU" sz="2200" dirty="0"/>
              <a:t>к отдельным видам товаров, работ, </a:t>
            </a:r>
            <a:r>
              <a:rPr lang="ru-RU" sz="2200" dirty="0" smtClean="0"/>
              <a:t>услуг;</a:t>
            </a:r>
          </a:p>
          <a:p>
            <a:pPr marL="285750" indent="-285750">
              <a:buFontTx/>
              <a:buChar char="-"/>
            </a:pPr>
            <a:r>
              <a:rPr lang="ru-RU" sz="2200" dirty="0"/>
              <a:t>Н</a:t>
            </a:r>
            <a:r>
              <a:rPr lang="ru-RU" sz="2200" dirty="0" smtClean="0"/>
              <a:t>ормативные </a:t>
            </a:r>
            <a:r>
              <a:rPr lang="ru-RU" sz="2200" dirty="0"/>
              <a:t>затраты </a:t>
            </a:r>
            <a:endParaRPr lang="ru-RU" sz="2200" dirty="0" smtClean="0"/>
          </a:p>
          <a:p>
            <a:pPr marL="285750" indent="-285750">
              <a:buFontTx/>
              <a:buChar char="-"/>
            </a:pPr>
            <a:endParaRPr lang="ru-RU" sz="2000" dirty="0"/>
          </a:p>
          <a:p>
            <a:pPr algn="ctr"/>
            <a:r>
              <a:rPr lang="ru-RU" sz="2800" dirty="0" smtClean="0"/>
              <a:t>подлежат </a:t>
            </a:r>
          </a:p>
          <a:p>
            <a:pPr algn="ctr"/>
            <a:r>
              <a:rPr lang="ru-RU" sz="2800" dirty="0" smtClean="0"/>
              <a:t>размещению </a:t>
            </a:r>
            <a:r>
              <a:rPr lang="ru-RU" sz="2800" dirty="0"/>
              <a:t>в </a:t>
            </a:r>
            <a:r>
              <a:rPr lang="ru-RU" sz="2800" dirty="0" smtClean="0"/>
              <a:t>ЕИС</a:t>
            </a:r>
            <a:endParaRPr lang="ru-RU" sz="2800" dirty="0"/>
          </a:p>
          <a:p>
            <a:endParaRPr lang="ru-RU" dirty="0"/>
          </a:p>
        </p:txBody>
      </p:sp>
    </p:spTree>
    <p:extLst>
      <p:ext uri="{BB962C8B-B14F-4D97-AF65-F5344CB8AC3E}">
        <p14:creationId xmlns:p14="http://schemas.microsoft.com/office/powerpoint/2010/main" val="14541536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НПА по планированию</a:t>
            </a:r>
            <a:endParaRPr lang="ru-RU" dirty="0"/>
          </a:p>
        </p:txBody>
      </p:sp>
      <p:graphicFrame>
        <p:nvGraphicFramePr>
          <p:cNvPr id="4" name="Объект 4"/>
          <p:cNvGraphicFramePr>
            <a:graphicFrameLocks noGrp="1"/>
          </p:cNvGraphicFramePr>
          <p:nvPr>
            <p:ph idx="4294967295"/>
            <p:extLst>
              <p:ext uri="{D42A27DB-BD31-4B8C-83A1-F6EECF244321}">
                <p14:modId xmlns:p14="http://schemas.microsoft.com/office/powerpoint/2010/main" val="1096283821"/>
              </p:ext>
            </p:extLst>
          </p:nvPr>
        </p:nvGraphicFramePr>
        <p:xfrm>
          <a:off x="241300" y="1419225"/>
          <a:ext cx="10134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35095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Сроки подготовки плана закупок</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3649359619"/>
              </p:ext>
            </p:extLst>
          </p:nvPr>
        </p:nvGraphicFramePr>
        <p:xfrm>
          <a:off x="317500" y="1571625"/>
          <a:ext cx="9906000" cy="5343893"/>
        </p:xfrm>
        <a:graphic>
          <a:graphicData uri="http://schemas.openxmlformats.org/drawingml/2006/table">
            <a:tbl>
              <a:tblPr firstRow="1" bandRow="1">
                <a:tableStyleId>{2D5ABB26-0587-4C30-8999-92F81FD0307C}</a:tableStyleId>
              </a:tblPr>
              <a:tblGrid>
                <a:gridCol w="2247580"/>
                <a:gridCol w="2414068"/>
                <a:gridCol w="2663798"/>
                <a:gridCol w="2580554"/>
              </a:tblGrid>
              <a:tr h="675447">
                <a:tc>
                  <a:txBody>
                    <a:bodyPr/>
                    <a:lstStyle/>
                    <a:p>
                      <a:endParaRPr lang="ru-RU" sz="1800" dirty="0">
                        <a:latin typeface="Arial" panose="020B0604020202020204" pitchFamily="34" charset="0"/>
                        <a:cs typeface="Arial" panose="020B0604020202020204" pitchFamily="34" charset="0"/>
                      </a:endParaRPr>
                    </a:p>
                  </a:txBody>
                  <a:tcPr marL="91431" marR="91431" marT="45725" marB="4572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dirty="0" err="1" smtClean="0">
                          <a:latin typeface="Arial" panose="020B0604020202020204" pitchFamily="34" charset="0"/>
                          <a:cs typeface="Arial" panose="020B0604020202020204" pitchFamily="34" charset="0"/>
                        </a:rPr>
                        <a:t>Гос</a:t>
                      </a:r>
                      <a:r>
                        <a:rPr lang="ru-RU" sz="1800" dirty="0" smtClean="0">
                          <a:latin typeface="Arial" panose="020B0604020202020204" pitchFamily="34" charset="0"/>
                          <a:cs typeface="Arial" panose="020B0604020202020204" pitchFamily="34" charset="0"/>
                        </a:rPr>
                        <a:t>/</a:t>
                      </a:r>
                      <a:r>
                        <a:rPr lang="ru-RU" sz="1800" dirty="0" err="1" smtClean="0">
                          <a:latin typeface="Arial" panose="020B0604020202020204" pitchFamily="34" charset="0"/>
                          <a:cs typeface="Arial" panose="020B0604020202020204" pitchFamily="34" charset="0"/>
                        </a:rPr>
                        <a:t>мун</a:t>
                      </a:r>
                      <a:r>
                        <a:rPr lang="ru-RU" sz="1800" dirty="0" smtClean="0">
                          <a:latin typeface="Arial" panose="020B0604020202020204" pitchFamily="34" charset="0"/>
                          <a:cs typeface="Arial" panose="020B0604020202020204" pitchFamily="34" charset="0"/>
                        </a:rPr>
                        <a:t>. заказчики</a:t>
                      </a:r>
                      <a:endParaRPr lang="ru-RU" sz="180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dirty="0" smtClean="0">
                          <a:latin typeface="Arial" panose="020B0604020202020204" pitchFamily="34" charset="0"/>
                          <a:cs typeface="Arial" panose="020B0604020202020204" pitchFamily="34" charset="0"/>
                        </a:rPr>
                        <a:t>Бюджетные учреждения </a:t>
                      </a:r>
                      <a:endParaRPr lang="ru-RU" sz="180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dirty="0" smtClean="0">
                          <a:latin typeface="Arial" panose="020B0604020202020204" pitchFamily="34" charset="0"/>
                          <a:cs typeface="Arial" panose="020B0604020202020204" pitchFamily="34" charset="0"/>
                        </a:rPr>
                        <a:t>Учреждения</a:t>
                      </a:r>
                    </a:p>
                    <a:p>
                      <a:pPr algn="ctr"/>
                      <a:r>
                        <a:rPr lang="ru-RU" sz="1800" dirty="0" smtClean="0">
                          <a:latin typeface="Arial" panose="020B0604020202020204" pitchFamily="34" charset="0"/>
                          <a:cs typeface="Arial" panose="020B0604020202020204" pitchFamily="34" charset="0"/>
                        </a:rPr>
                        <a:t> (по ч.4 и ч.6 ст.15)</a:t>
                      </a:r>
                      <a:endParaRPr lang="ru-RU" sz="180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556452">
                <a:tc>
                  <a:txBody>
                    <a:bodyPr/>
                    <a:lstStyle/>
                    <a:p>
                      <a:r>
                        <a:rPr lang="ru-RU" sz="1800" b="1" dirty="0" smtClean="0">
                          <a:latin typeface="Arial" panose="020B0604020202020204" pitchFamily="34" charset="0"/>
                          <a:cs typeface="Arial" panose="020B0604020202020204" pitchFamily="34" charset="0"/>
                        </a:rPr>
                        <a:t>Формирование</a:t>
                      </a:r>
                    </a:p>
                    <a:p>
                      <a:r>
                        <a:rPr lang="ru-RU" sz="1800" b="1" dirty="0" smtClean="0">
                          <a:latin typeface="Arial" panose="020B0604020202020204" pitchFamily="34" charset="0"/>
                          <a:cs typeface="Arial" panose="020B0604020202020204" pitchFamily="34" charset="0"/>
                        </a:rPr>
                        <a:t>В сроки</a:t>
                      </a:r>
                      <a:r>
                        <a:rPr lang="ru-RU" sz="1800" b="1" baseline="0" dirty="0" smtClean="0">
                          <a:latin typeface="Arial" panose="020B0604020202020204" pitchFamily="34" charset="0"/>
                          <a:cs typeface="Arial" panose="020B0604020202020204" pitchFamily="34" charset="0"/>
                        </a:rPr>
                        <a:t> установленные ГРБС</a:t>
                      </a:r>
                      <a:r>
                        <a:rPr lang="ru-RU" sz="1800" b="1" dirty="0" smtClean="0">
                          <a:latin typeface="Arial" panose="020B0604020202020204" pitchFamily="34" charset="0"/>
                          <a:cs typeface="Arial" panose="020B0604020202020204" pitchFamily="34" charset="0"/>
                        </a:rPr>
                        <a:t> </a:t>
                      </a:r>
                      <a:endParaRPr lang="ru-RU" sz="1800" b="1" dirty="0">
                        <a:latin typeface="Arial" panose="020B0604020202020204" pitchFamily="34" charset="0"/>
                        <a:cs typeface="Arial" panose="020B0604020202020204" pitchFamily="34" charset="0"/>
                      </a:endParaRPr>
                    </a:p>
                  </a:txBody>
                  <a:tcPr marL="91431" marR="91431" marT="45725" marB="4572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i="1" u="sng" dirty="0" smtClean="0">
                          <a:latin typeface="Arial" panose="020B0604020202020204" pitchFamily="34" charset="0"/>
                          <a:cs typeface="Arial" panose="020B0604020202020204" pitchFamily="34" charset="0"/>
                        </a:rPr>
                        <a:t>не позднее </a:t>
                      </a:r>
                    </a:p>
                    <a:p>
                      <a:pPr algn="ctr"/>
                      <a:r>
                        <a:rPr lang="ru-RU" sz="1800" i="1" u="sng" dirty="0" smtClean="0">
                          <a:latin typeface="Arial" panose="020B0604020202020204" pitchFamily="34" charset="0"/>
                          <a:cs typeface="Arial" panose="020B0604020202020204" pitchFamily="34" charset="0"/>
                        </a:rPr>
                        <a:t>1 июля/августа </a:t>
                      </a:r>
                    </a:p>
                    <a:p>
                      <a:pPr algn="ctr"/>
                      <a:r>
                        <a:rPr lang="ru-RU" sz="1800" i="1" u="sng" dirty="0" smtClean="0">
                          <a:latin typeface="Arial" panose="020B0604020202020204" pitchFamily="34" charset="0"/>
                          <a:cs typeface="Arial" panose="020B0604020202020204" pitchFamily="34" charset="0"/>
                        </a:rPr>
                        <a:t>ГРБС</a:t>
                      </a:r>
                      <a:endParaRPr lang="ru-RU" sz="1800" b="0" i="1" u="sng"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i="1" u="sng" dirty="0" smtClean="0">
                          <a:latin typeface="Arial" panose="020B0604020202020204" pitchFamily="34" charset="0"/>
                          <a:cs typeface="Arial" panose="020B0604020202020204" pitchFamily="34" charset="0"/>
                        </a:rPr>
                        <a:t>не позднее </a:t>
                      </a:r>
                    </a:p>
                    <a:p>
                      <a:pPr algn="ctr"/>
                      <a:r>
                        <a:rPr lang="ru-RU" sz="1800" i="1" u="sng" dirty="0" smtClean="0">
                          <a:latin typeface="Arial" panose="020B0604020202020204" pitchFamily="34" charset="0"/>
                          <a:cs typeface="Arial" panose="020B0604020202020204" pitchFamily="34" charset="0"/>
                        </a:rPr>
                        <a:t>1 июля/августа учредителю</a:t>
                      </a:r>
                      <a:endParaRPr lang="ru-RU" sz="1800" b="0" i="1" u="sng" dirty="0" smtClean="0">
                        <a:latin typeface="Arial" panose="020B0604020202020204" pitchFamily="34" charset="0"/>
                        <a:cs typeface="Arial" panose="020B0604020202020204" pitchFamily="34" charset="0"/>
                      </a:endParaRPr>
                    </a:p>
                    <a:p>
                      <a:pPr algn="just"/>
                      <a:endParaRPr lang="ru-RU" sz="1800" b="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b="0" dirty="0" smtClean="0">
                          <a:latin typeface="Arial" panose="020B0604020202020204" pitchFamily="34" charset="0"/>
                          <a:cs typeface="Arial" panose="020B0604020202020204" pitchFamily="34" charset="0"/>
                        </a:rPr>
                        <a:t>после согласования решения</a:t>
                      </a:r>
                      <a:r>
                        <a:rPr lang="ru-RU" sz="1800" b="0" baseline="0" dirty="0" smtClean="0">
                          <a:latin typeface="Arial" panose="020B0604020202020204" pitchFamily="34" charset="0"/>
                          <a:cs typeface="Arial" panose="020B0604020202020204" pitchFamily="34" charset="0"/>
                        </a:rPr>
                        <a:t> </a:t>
                      </a:r>
                      <a:r>
                        <a:rPr lang="ru-RU" sz="1800" b="0" dirty="0" smtClean="0">
                          <a:latin typeface="Arial" panose="020B0604020202020204" pitchFamily="34" charset="0"/>
                          <a:cs typeface="Arial" panose="020B0604020202020204" pitchFamily="34" charset="0"/>
                        </a:rPr>
                        <a:t>о предоставлении субсидии/бюджетных</a:t>
                      </a:r>
                      <a:r>
                        <a:rPr lang="ru-RU" sz="1800" b="0" baseline="0" dirty="0" smtClean="0">
                          <a:latin typeface="Arial" panose="020B0604020202020204" pitchFamily="34" charset="0"/>
                          <a:cs typeface="Arial" panose="020B0604020202020204" pitchFamily="34" charset="0"/>
                        </a:rPr>
                        <a:t> инвестиций</a:t>
                      </a:r>
                      <a:r>
                        <a:rPr lang="ru-RU" sz="1800" b="0" dirty="0" smtClean="0">
                          <a:latin typeface="Arial" panose="020B0604020202020204" pitchFamily="34" charset="0"/>
                          <a:cs typeface="Arial" panose="020B0604020202020204" pitchFamily="34" charset="0"/>
                        </a:rPr>
                        <a:t> </a:t>
                      </a:r>
                      <a:endParaRPr lang="ru-RU" sz="1800" b="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62784">
                <a:tc>
                  <a:txBody>
                    <a:bodyPr/>
                    <a:lstStyle/>
                    <a:p>
                      <a:r>
                        <a:rPr lang="ru-RU" sz="1800" b="1" dirty="0" smtClean="0">
                          <a:latin typeface="Arial" panose="020B0604020202020204" pitchFamily="34" charset="0"/>
                          <a:cs typeface="Arial" panose="020B0604020202020204" pitchFamily="34" charset="0"/>
                        </a:rPr>
                        <a:t>Корректировка</a:t>
                      </a:r>
                    </a:p>
                    <a:p>
                      <a:r>
                        <a:rPr lang="ru-RU" sz="1800" b="1" dirty="0" smtClean="0">
                          <a:latin typeface="Arial" panose="020B0604020202020204" pitchFamily="34" charset="0"/>
                          <a:cs typeface="Arial" panose="020B0604020202020204" pitchFamily="34" charset="0"/>
                        </a:rPr>
                        <a:t>(при необходимости)</a:t>
                      </a:r>
                      <a:endParaRPr lang="ru-RU" sz="1800" b="1" dirty="0">
                        <a:latin typeface="Arial" panose="020B0604020202020204" pitchFamily="34" charset="0"/>
                        <a:cs typeface="Arial" panose="020B0604020202020204" pitchFamily="34" charset="0"/>
                      </a:endParaRPr>
                    </a:p>
                  </a:txBody>
                  <a:tcPr marL="91431" marR="91431" marT="45725" marB="4572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b="0" dirty="0" smtClean="0">
                          <a:latin typeface="Arial" panose="020B0604020202020204" pitchFamily="34" charset="0"/>
                          <a:cs typeface="Arial" panose="020B0604020202020204" pitchFamily="34" charset="0"/>
                        </a:rPr>
                        <a:t>по</a:t>
                      </a:r>
                      <a:r>
                        <a:rPr lang="ru-RU" sz="1800" b="0" baseline="0" dirty="0" smtClean="0">
                          <a:latin typeface="Arial" panose="020B0604020202020204" pitchFamily="34" charset="0"/>
                          <a:cs typeface="Arial" panose="020B0604020202020204" pitchFamily="34" charset="0"/>
                        </a:rPr>
                        <a:t> согласованию с ГРБС при составлении проекта бюджета</a:t>
                      </a:r>
                      <a:endParaRPr lang="ru-RU" sz="1800" b="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b="0" dirty="0" smtClean="0">
                          <a:latin typeface="Arial" panose="020B0604020202020204" pitchFamily="34" charset="0"/>
                          <a:cs typeface="Arial" panose="020B0604020202020204" pitchFamily="34" charset="0"/>
                        </a:rPr>
                        <a:t>по согласованию с учредителем при составлении проекта ФХД</a:t>
                      </a:r>
                      <a:endParaRPr lang="ru-RU" sz="1800" b="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b="0" dirty="0" smtClean="0">
                          <a:latin typeface="Arial" panose="020B0604020202020204" pitchFamily="34" charset="0"/>
                          <a:cs typeface="Arial" panose="020B0604020202020204" pitchFamily="34" charset="0"/>
                        </a:rPr>
                        <a:t>уточнения</a:t>
                      </a:r>
                      <a:r>
                        <a:rPr lang="ru-RU" sz="1800" b="0" baseline="0" dirty="0" smtClean="0">
                          <a:latin typeface="Arial" panose="020B0604020202020204" pitchFamily="34" charset="0"/>
                          <a:cs typeface="Arial" panose="020B0604020202020204" pitchFamily="34" charset="0"/>
                        </a:rPr>
                        <a:t> и заключения соглашения/доведения средств на счет</a:t>
                      </a:r>
                      <a:endParaRPr lang="ru-RU" sz="1800" b="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62784">
                <a:tc>
                  <a:txBody>
                    <a:bodyPr/>
                    <a:lstStyle/>
                    <a:p>
                      <a:r>
                        <a:rPr lang="ru-RU" sz="1800" b="1" dirty="0" smtClean="0">
                          <a:latin typeface="Arial" panose="020B0604020202020204" pitchFamily="34" charset="0"/>
                          <a:cs typeface="Arial" panose="020B0604020202020204" pitchFamily="34" charset="0"/>
                        </a:rPr>
                        <a:t>Утверждение </a:t>
                      </a:r>
                    </a:p>
                    <a:p>
                      <a:r>
                        <a:rPr lang="ru-RU" sz="1800" b="1" dirty="0" smtClean="0">
                          <a:latin typeface="Arial" panose="020B0604020202020204" pitchFamily="34" charset="0"/>
                          <a:cs typeface="Arial" panose="020B0604020202020204" pitchFamily="34" charset="0"/>
                        </a:rPr>
                        <a:t>в</a:t>
                      </a:r>
                      <a:r>
                        <a:rPr lang="ru-RU" sz="1800" b="1" baseline="0" dirty="0" smtClean="0">
                          <a:latin typeface="Arial" panose="020B0604020202020204" pitchFamily="34" charset="0"/>
                          <a:cs typeface="Arial" panose="020B0604020202020204" pitchFamily="34" charset="0"/>
                        </a:rPr>
                        <a:t> течение 10 рабочих дней...</a:t>
                      </a:r>
                      <a:endParaRPr lang="ru-RU" sz="1800" b="1" dirty="0">
                        <a:latin typeface="Arial" panose="020B0604020202020204" pitchFamily="34" charset="0"/>
                        <a:cs typeface="Arial" panose="020B0604020202020204" pitchFamily="34" charset="0"/>
                      </a:endParaRPr>
                    </a:p>
                  </a:txBody>
                  <a:tcPr marL="91431" marR="91431" marT="45725" marB="4572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i="1" u="sng" dirty="0" smtClean="0">
                          <a:latin typeface="Arial" panose="020B0604020202020204" pitchFamily="34" charset="0"/>
                          <a:cs typeface="Arial" panose="020B0604020202020204" pitchFamily="34" charset="0"/>
                        </a:rPr>
                        <a:t>доведения лимитов</a:t>
                      </a:r>
                    </a:p>
                    <a:p>
                      <a:pPr algn="ctr"/>
                      <a:r>
                        <a:rPr lang="ru-RU" sz="1800" b="0" i="1" u="sng" dirty="0" smtClean="0">
                          <a:latin typeface="Arial" panose="020B0604020202020204" pitchFamily="34" charset="0"/>
                          <a:cs typeface="Arial" panose="020B0604020202020204" pitchFamily="34" charset="0"/>
                        </a:rPr>
                        <a:t>+ уведомить</a:t>
                      </a:r>
                      <a:r>
                        <a:rPr lang="ru-RU" sz="1800" b="0" i="1" u="sng" baseline="0" dirty="0" smtClean="0">
                          <a:latin typeface="Arial" panose="020B0604020202020204" pitchFamily="34" charset="0"/>
                          <a:cs typeface="Arial" panose="020B0604020202020204" pitchFamily="34" charset="0"/>
                        </a:rPr>
                        <a:t> ГРБС</a:t>
                      </a:r>
                      <a:endParaRPr lang="ru-RU" sz="1800" b="0" i="1" u="sng"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i="1" u="sng" dirty="0" smtClean="0">
                          <a:latin typeface="Arial" panose="020B0604020202020204" pitchFamily="34" charset="0"/>
                          <a:cs typeface="Arial" panose="020B0604020202020204" pitchFamily="34" charset="0"/>
                        </a:rPr>
                        <a:t>утверждения плана ФХД</a:t>
                      </a:r>
                    </a:p>
                    <a:p>
                      <a:pPr algn="ctr"/>
                      <a:r>
                        <a:rPr lang="ru-RU" sz="1800" b="0" i="1" u="sng" dirty="0" smtClean="0">
                          <a:latin typeface="Arial" panose="020B0604020202020204" pitchFamily="34" charset="0"/>
                          <a:cs typeface="Arial" panose="020B0604020202020204" pitchFamily="34" charset="0"/>
                        </a:rPr>
                        <a:t>+ уведомить учредителя</a:t>
                      </a:r>
                      <a:endParaRPr lang="ru-RU" sz="1800" b="0" i="1" u="sng"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b="0" i="1" u="sng" baseline="0" dirty="0" smtClean="0">
                          <a:latin typeface="Arial" panose="020B0604020202020204" pitchFamily="34" charset="0"/>
                          <a:cs typeface="Arial" panose="020B0604020202020204" pitchFamily="34" charset="0"/>
                        </a:rPr>
                        <a:t>заключения соглашения/</a:t>
                      </a:r>
                    </a:p>
                    <a:p>
                      <a:pPr algn="ctr"/>
                      <a:r>
                        <a:rPr lang="ru-RU" sz="1800" b="0" i="1" u="sng" baseline="0" dirty="0" smtClean="0">
                          <a:latin typeface="Arial" panose="020B0604020202020204" pitchFamily="34" charset="0"/>
                          <a:cs typeface="Arial" panose="020B0604020202020204" pitchFamily="34" charset="0"/>
                        </a:rPr>
                        <a:t>доведения средств на счет</a:t>
                      </a:r>
                      <a:endParaRPr lang="ru-RU" sz="1800" b="0" i="1" u="sng"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86426">
                <a:tc>
                  <a:txBody>
                    <a:bodyPr/>
                    <a:lstStyle/>
                    <a:p>
                      <a:r>
                        <a:rPr lang="ru-RU" sz="1800" b="1" dirty="0" smtClean="0">
                          <a:latin typeface="Arial" panose="020B0604020202020204" pitchFamily="34" charset="0"/>
                          <a:cs typeface="Arial" panose="020B0604020202020204" pitchFamily="34" charset="0"/>
                        </a:rPr>
                        <a:t>Размещение </a:t>
                      </a:r>
                      <a:endParaRPr lang="ru-RU" sz="1800" b="1" dirty="0">
                        <a:latin typeface="Arial" panose="020B0604020202020204" pitchFamily="34" charset="0"/>
                        <a:cs typeface="Arial" panose="020B0604020202020204" pitchFamily="34" charset="0"/>
                      </a:endParaRPr>
                    </a:p>
                  </a:txBody>
                  <a:tcPr marL="91431" marR="91431" marT="45725" marB="4572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r>
                        <a:rPr lang="ru-RU" sz="1800" kern="1200" dirty="0" smtClean="0">
                          <a:effectLst/>
                          <a:latin typeface="Arial" panose="020B0604020202020204" pitchFamily="34" charset="0"/>
                          <a:cs typeface="Arial" panose="020B0604020202020204" pitchFamily="34" charset="0"/>
                        </a:rPr>
                        <a:t>в течение 3 р. дней со дня утверждения или изменения плана</a:t>
                      </a:r>
                      <a:endParaRPr lang="ru-RU" sz="1800" b="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ru-RU" sz="1600" b="0" dirty="0">
                        <a:latin typeface="Arial" pitchFamily="34" charset="0"/>
                        <a:cs typeface="Arial" pitchFamily="34" charset="0"/>
                      </a:endParaRPr>
                    </a:p>
                  </a:txBody>
                  <a:tcPr/>
                </a:tc>
                <a:tc hMerge="1">
                  <a:txBody>
                    <a:bodyPr/>
                    <a:lstStyle/>
                    <a:p>
                      <a:pPr algn="ctr"/>
                      <a:endParaRPr lang="ru-RU" sz="2000" b="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897784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Состав плана закупок</a:t>
            </a:r>
            <a:endParaRPr lang="ru-RU" dirty="0"/>
          </a:p>
        </p:txBody>
      </p:sp>
      <p:sp>
        <p:nvSpPr>
          <p:cNvPr id="4" name="Содержимое 2"/>
          <p:cNvSpPr>
            <a:spLocks noGrp="1"/>
          </p:cNvSpPr>
          <p:nvPr>
            <p:ph sz="quarter" idx="10"/>
          </p:nvPr>
        </p:nvSpPr>
        <p:spPr>
          <a:xfrm>
            <a:off x="165100" y="1571625"/>
            <a:ext cx="10210800" cy="5334000"/>
          </a:xfrm>
        </p:spPr>
        <p:txBody>
          <a:bodyPr/>
          <a:lstStyle/>
          <a:p>
            <a:pPr marL="285750" indent="-285750" algn="just">
              <a:buClr>
                <a:schemeClr val="tx2"/>
              </a:buClr>
              <a:buFont typeface="Wingdings" pitchFamily="2" charset="2"/>
              <a:buChar char="Ø"/>
              <a:defRPr/>
            </a:pPr>
            <a:r>
              <a:rPr lang="ru-RU" sz="2400" b="1" dirty="0" smtClean="0">
                <a:latin typeface="Arial" panose="020B0604020202020204" pitchFamily="34" charset="0"/>
              </a:rPr>
              <a:t>Идентификационный код* </a:t>
            </a:r>
            <a:r>
              <a:rPr lang="ru-RU" sz="2400" dirty="0" smtClean="0">
                <a:latin typeface="Arial" panose="020B0604020202020204" pitchFamily="34" charset="0"/>
              </a:rPr>
              <a:t>закупки  (ст. 23):</a:t>
            </a:r>
          </a:p>
          <a:p>
            <a:pPr marL="285750" indent="-285750" algn="just">
              <a:buClr>
                <a:schemeClr val="tx2"/>
              </a:buClr>
              <a:buFont typeface="Arial" pitchFamily="34" charset="0"/>
              <a:buChar char="•"/>
              <a:defRPr/>
            </a:pPr>
            <a:r>
              <a:rPr lang="ru-RU" sz="2400" dirty="0">
                <a:latin typeface="Arial" panose="020B0604020202020204" pitchFamily="34" charset="0"/>
              </a:rPr>
              <a:t>Приказ Минэкономразвития России от 29.06.2015 № 422 «Об утверждении Порядка формирования идентификационного кода закупки»</a:t>
            </a:r>
          </a:p>
          <a:p>
            <a:pPr marL="0" indent="-341313" algn="just">
              <a:spcBef>
                <a:spcPts val="500"/>
              </a:spcBef>
              <a:buClr>
                <a:schemeClr val="tx2"/>
              </a:buClr>
              <a:buSzPct val="90000"/>
              <a:buFont typeface="Wingdings" pitchFamily="2" charset="2"/>
              <a:buChar char="Ø"/>
              <a:defRPr/>
            </a:pPr>
            <a:r>
              <a:rPr lang="ru-RU" sz="2400" b="1" dirty="0" smtClean="0">
                <a:latin typeface="Arial" panose="020B0604020202020204" pitchFamily="34" charset="0"/>
              </a:rPr>
              <a:t>Цель осуществления закупки</a:t>
            </a:r>
            <a:r>
              <a:rPr lang="ru-RU" sz="2400" dirty="0" smtClean="0">
                <a:latin typeface="Arial" panose="020B0604020202020204" pitchFamily="34" charset="0"/>
              </a:rPr>
              <a:t>**</a:t>
            </a:r>
          </a:p>
          <a:p>
            <a:pPr marL="0" indent="-341313" algn="just">
              <a:spcBef>
                <a:spcPts val="500"/>
              </a:spcBef>
              <a:buClr>
                <a:schemeClr val="tx2"/>
              </a:buClr>
              <a:buSzPct val="90000"/>
              <a:buFont typeface="Wingdings" pitchFamily="2" charset="2"/>
              <a:buChar char="Ø"/>
              <a:defRPr/>
            </a:pPr>
            <a:r>
              <a:rPr lang="ru-RU" sz="2400" b="1" dirty="0" smtClean="0">
                <a:latin typeface="Arial" panose="020B0604020202020204" pitchFamily="34" charset="0"/>
              </a:rPr>
              <a:t>Наименование объекта закупки***</a:t>
            </a:r>
          </a:p>
          <a:p>
            <a:pPr marL="0" indent="-341313" algn="just">
              <a:spcBef>
                <a:spcPts val="500"/>
              </a:spcBef>
              <a:buClr>
                <a:schemeClr val="tx2"/>
              </a:buClr>
              <a:buSzPct val="90000"/>
              <a:buFont typeface="Wingdings" pitchFamily="2" charset="2"/>
              <a:buChar char="Ø"/>
              <a:defRPr/>
            </a:pPr>
            <a:r>
              <a:rPr lang="ru-RU" sz="2400" b="1" dirty="0" smtClean="0">
                <a:latin typeface="Arial" panose="020B0604020202020204" pitchFamily="34" charset="0"/>
              </a:rPr>
              <a:t>Планируемый год размещения извещения/контракта</a:t>
            </a:r>
          </a:p>
          <a:p>
            <a:pPr marL="0" indent="-341313" algn="just">
              <a:spcBef>
                <a:spcPts val="500"/>
              </a:spcBef>
              <a:buClr>
                <a:schemeClr val="tx2"/>
              </a:buClr>
              <a:buSzPct val="90000"/>
              <a:buFont typeface="Wingdings" pitchFamily="2" charset="2"/>
              <a:buChar char="Ø"/>
              <a:defRPr/>
            </a:pPr>
            <a:r>
              <a:rPr lang="ru-RU" sz="2400" b="1" dirty="0">
                <a:latin typeface="Arial" panose="020B0604020202020204" pitchFamily="34" charset="0"/>
              </a:rPr>
              <a:t>О</a:t>
            </a:r>
            <a:r>
              <a:rPr lang="ru-RU" sz="2400" b="1" dirty="0" smtClean="0">
                <a:latin typeface="Arial" panose="020B0604020202020204" pitchFamily="34" charset="0"/>
              </a:rPr>
              <a:t>бъем финансового обеспечения</a:t>
            </a:r>
            <a:r>
              <a:rPr lang="ru-RU" sz="2400" dirty="0" smtClean="0">
                <a:latin typeface="Arial" panose="020B0604020202020204" pitchFamily="34" charset="0"/>
              </a:rPr>
              <a:t> (платежи)</a:t>
            </a:r>
          </a:p>
          <a:p>
            <a:pPr marL="0" indent="-341313" algn="just">
              <a:spcBef>
                <a:spcPts val="500"/>
              </a:spcBef>
              <a:buClr>
                <a:schemeClr val="tx2"/>
              </a:buClr>
              <a:buSzPct val="90000"/>
              <a:buFont typeface="Wingdings" pitchFamily="2" charset="2"/>
              <a:buChar char="Ø"/>
              <a:defRPr/>
            </a:pPr>
            <a:r>
              <a:rPr lang="ru-RU" sz="2400" b="1" dirty="0">
                <a:latin typeface="Arial" panose="020B0604020202020204" pitchFamily="34" charset="0"/>
              </a:rPr>
              <a:t>С</a:t>
            </a:r>
            <a:r>
              <a:rPr lang="ru-RU" sz="2400" b="1" dirty="0" smtClean="0">
                <a:latin typeface="Arial" panose="020B0604020202020204" pitchFamily="34" charset="0"/>
              </a:rPr>
              <a:t>роки (</a:t>
            </a:r>
            <a:r>
              <a:rPr lang="ru-RU" sz="2400" b="1" u="sng" dirty="0" smtClean="0">
                <a:latin typeface="Arial" panose="020B0604020202020204" pitchFamily="34" charset="0"/>
              </a:rPr>
              <a:t>периодичность</a:t>
            </a:r>
            <a:r>
              <a:rPr lang="ru-RU" sz="2400" b="1" dirty="0" smtClean="0">
                <a:latin typeface="Arial" panose="020B0604020202020204" pitchFamily="34" charset="0"/>
              </a:rPr>
              <a:t>) </a:t>
            </a:r>
            <a:r>
              <a:rPr lang="ru-RU" sz="2400" dirty="0" smtClean="0">
                <a:latin typeface="Arial" panose="020B0604020202020204" pitchFamily="34" charset="0"/>
              </a:rPr>
              <a:t>осуществления закупок</a:t>
            </a:r>
          </a:p>
          <a:p>
            <a:pPr marL="0" indent="-341313" algn="just">
              <a:spcBef>
                <a:spcPts val="500"/>
              </a:spcBef>
              <a:buClr>
                <a:schemeClr val="tx2"/>
              </a:buClr>
              <a:buSzPct val="90000"/>
              <a:buFont typeface="Wingdings" pitchFamily="2" charset="2"/>
              <a:buChar char="Ø"/>
              <a:defRPr/>
            </a:pPr>
            <a:r>
              <a:rPr lang="ru-RU" sz="2400" b="1" dirty="0" smtClean="0">
                <a:latin typeface="Arial" panose="020B0604020202020204" pitchFamily="34" charset="0"/>
              </a:rPr>
              <a:t>Сведения о КОУ и 2-х этапных конкурсах </a:t>
            </a:r>
            <a:r>
              <a:rPr lang="ru-RU" sz="2400" dirty="0" smtClean="0">
                <a:latin typeface="Arial" panose="020B0604020202020204" pitchFamily="34" charset="0"/>
              </a:rPr>
              <a:t>(да/нет)</a:t>
            </a:r>
          </a:p>
          <a:p>
            <a:pPr marL="0" indent="-341313" algn="just">
              <a:spcBef>
                <a:spcPts val="500"/>
              </a:spcBef>
              <a:buClr>
                <a:schemeClr val="tx2"/>
              </a:buClr>
              <a:buSzPct val="90000"/>
              <a:buFont typeface="Wingdings" pitchFamily="2" charset="2"/>
              <a:buChar char="Ø"/>
              <a:defRPr/>
            </a:pPr>
            <a:r>
              <a:rPr lang="ru-RU" sz="2400" b="1" dirty="0" smtClean="0">
                <a:latin typeface="Arial" panose="020B0604020202020204" pitchFamily="34" charset="0"/>
              </a:rPr>
              <a:t>Обязательное общественное обсуждение </a:t>
            </a:r>
            <a:r>
              <a:rPr lang="ru-RU" sz="2400" dirty="0" smtClean="0">
                <a:latin typeface="Arial" panose="020B0604020202020204" pitchFamily="34" charset="0"/>
              </a:rPr>
              <a:t>(да/нет)</a:t>
            </a:r>
          </a:p>
          <a:p>
            <a:pPr marL="0" indent="-341313" algn="just">
              <a:spcBef>
                <a:spcPts val="500"/>
              </a:spcBef>
              <a:buClr>
                <a:schemeClr val="tx2"/>
              </a:buClr>
              <a:buSzPct val="90000"/>
              <a:buFont typeface="Wingdings" pitchFamily="2" charset="2"/>
              <a:buChar char="Ø"/>
              <a:defRPr/>
            </a:pPr>
            <a:r>
              <a:rPr lang="ru-RU" sz="2400" b="1" dirty="0" smtClean="0">
                <a:latin typeface="Arial" panose="020B0604020202020204" pitchFamily="34" charset="0"/>
              </a:rPr>
              <a:t>Дата, содержание и обоснование изменений</a:t>
            </a:r>
          </a:p>
          <a:p>
            <a:endParaRPr lang="ru-RU" sz="2400" dirty="0">
              <a:latin typeface="Arial" panose="020B0604020202020204" pitchFamily="34" charset="0"/>
            </a:endParaRPr>
          </a:p>
        </p:txBody>
      </p:sp>
    </p:spTree>
    <p:extLst>
      <p:ext uri="{BB962C8B-B14F-4D97-AF65-F5344CB8AC3E}">
        <p14:creationId xmlns:p14="http://schemas.microsoft.com/office/powerpoint/2010/main" val="373928817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*Идентификационный код закупки</a:t>
            </a:r>
            <a:endParaRPr lang="ru-RU" dirty="0"/>
          </a:p>
        </p:txBody>
      </p:sp>
      <p:sp>
        <p:nvSpPr>
          <p:cNvPr id="3" name="Объект 2"/>
          <p:cNvSpPr>
            <a:spLocks noGrp="1"/>
          </p:cNvSpPr>
          <p:nvPr>
            <p:ph sz="quarter" idx="10"/>
          </p:nvPr>
        </p:nvSpPr>
        <p:spPr>
          <a:xfrm>
            <a:off x="165100" y="1571625"/>
            <a:ext cx="10287000" cy="5029200"/>
          </a:xfrm>
        </p:spPr>
        <p:txBody>
          <a:bodyPr/>
          <a:lstStyle/>
          <a:p>
            <a:pPr algn="ctr"/>
            <a:r>
              <a:rPr lang="ru-RU" sz="2400" dirty="0">
                <a:latin typeface="+mn-lt"/>
              </a:rPr>
              <a:t>Приказ Минэкономразвития России от 29.06.2015 </a:t>
            </a:r>
            <a:r>
              <a:rPr lang="ru-RU" sz="2400" dirty="0" smtClean="0">
                <a:latin typeface="+mn-lt"/>
              </a:rPr>
              <a:t>№ </a:t>
            </a:r>
            <a:r>
              <a:rPr lang="ru-RU" sz="2400" dirty="0">
                <a:latin typeface="+mn-lt"/>
              </a:rPr>
              <a:t>422 </a:t>
            </a:r>
            <a:r>
              <a:rPr lang="ru-RU" sz="2400" dirty="0" smtClean="0">
                <a:latin typeface="+mn-lt"/>
              </a:rPr>
              <a:t>«Об </a:t>
            </a:r>
            <a:r>
              <a:rPr lang="ru-RU" sz="2400" dirty="0">
                <a:latin typeface="+mn-lt"/>
              </a:rPr>
              <a:t>утверждении Порядка формирования идентификационного кода </a:t>
            </a:r>
            <a:r>
              <a:rPr lang="ru-RU" sz="2400" dirty="0" smtClean="0">
                <a:latin typeface="+mn-lt"/>
              </a:rPr>
              <a:t>закупки»</a:t>
            </a:r>
          </a:p>
          <a:p>
            <a:pPr marL="342900" indent="-342900" algn="just">
              <a:buClr>
                <a:schemeClr val="tx2"/>
              </a:buClr>
              <a:buFont typeface="Wingdings" panose="05000000000000000000" pitchFamily="2" charset="2"/>
              <a:buChar char="Ø"/>
            </a:pPr>
            <a:r>
              <a:rPr lang="ru-RU" sz="2400" dirty="0" smtClean="0">
                <a:latin typeface="+mn-lt"/>
              </a:rPr>
              <a:t>36-значный код</a:t>
            </a:r>
          </a:p>
          <a:p>
            <a:pPr marL="342900" indent="-342900" algn="just">
              <a:buClr>
                <a:schemeClr val="tx2"/>
              </a:buClr>
              <a:buFont typeface="Wingdings" panose="05000000000000000000" pitchFamily="2" charset="2"/>
              <a:buChar char="Ø"/>
            </a:pPr>
            <a:r>
              <a:rPr lang="ru-RU" sz="2400" dirty="0" smtClean="0">
                <a:latin typeface="+mn-lt"/>
              </a:rPr>
              <a:t>Формируется заказчиком</a:t>
            </a:r>
          </a:p>
          <a:p>
            <a:pPr marL="342900" indent="-342900" algn="just">
              <a:buClr>
                <a:schemeClr val="tx2"/>
              </a:buClr>
              <a:buFont typeface="Wingdings" panose="05000000000000000000" pitchFamily="2" charset="2"/>
              <a:buChar char="Ø"/>
            </a:pPr>
            <a:r>
              <a:rPr lang="ru-RU" sz="2400" dirty="0" smtClean="0">
                <a:latin typeface="+mn-lt"/>
              </a:rPr>
              <a:t>Соответствует каждой закупке</a:t>
            </a:r>
          </a:p>
          <a:p>
            <a:pPr algn="ctr"/>
            <a:endParaRPr lang="ru-RU" sz="2400" dirty="0">
              <a:latin typeface="+mn-lt"/>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136856797"/>
              </p:ext>
            </p:extLst>
          </p:nvPr>
        </p:nvGraphicFramePr>
        <p:xfrm>
          <a:off x="546100" y="3705225"/>
          <a:ext cx="9677412" cy="370840"/>
        </p:xfrm>
        <a:graphic>
          <a:graphicData uri="http://schemas.openxmlformats.org/drawingml/2006/table">
            <a:tbl>
              <a:tblPr firstRow="1" bandRow="1">
                <a:tableStyleId>{BC89EF96-8CEA-46FF-86C4-4CE0E7609802}</a:tableStyleId>
              </a:tblPr>
              <a:tblGrid>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gridCol w="268817"/>
              </a:tblGrid>
              <a:tr h="370840">
                <a:tc>
                  <a:txBody>
                    <a:bodyPr/>
                    <a:lstStyle/>
                    <a:p>
                      <a:r>
                        <a:rPr lang="ru-RU" dirty="0" smtClean="0">
                          <a:solidFill>
                            <a:schemeClr val="tx2"/>
                          </a:solidFill>
                        </a:rPr>
                        <a:t>1</a:t>
                      </a:r>
                      <a:endParaRPr lang="ru-RU" dirty="0">
                        <a:solidFill>
                          <a:schemeClr val="tx2"/>
                        </a:solidFill>
                      </a:endParaRPr>
                    </a:p>
                  </a:txBody>
                  <a:tcPr/>
                </a:tc>
                <a:tc>
                  <a:txBody>
                    <a:bodyPr/>
                    <a:lstStyle/>
                    <a:p>
                      <a:r>
                        <a:rPr lang="ru-RU" dirty="0" smtClean="0">
                          <a:solidFill>
                            <a:schemeClr val="tx2"/>
                          </a:solidFill>
                        </a:rPr>
                        <a:t>7</a:t>
                      </a:r>
                      <a:endParaRPr lang="ru-RU" dirty="0">
                        <a:solidFill>
                          <a:schemeClr val="tx2"/>
                        </a:solidFill>
                      </a:endParaRPr>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t>х</a:t>
                      </a:r>
                      <a:endParaRPr lang="ru-RU" dirty="0"/>
                    </a:p>
                  </a:txBody>
                  <a:tcPr/>
                </a:tc>
                <a:tc>
                  <a:txBody>
                    <a:bodyPr/>
                    <a:lstStyle/>
                    <a:p>
                      <a:r>
                        <a:rPr lang="ru-RU" dirty="0" smtClean="0">
                          <a:solidFill>
                            <a:srgbClr val="C00000"/>
                          </a:solidFill>
                        </a:rPr>
                        <a:t>0</a:t>
                      </a:r>
                      <a:endParaRPr lang="ru-RU" dirty="0">
                        <a:solidFill>
                          <a:srgbClr val="C00000"/>
                        </a:solidFill>
                      </a:endParaRPr>
                    </a:p>
                  </a:txBody>
                  <a:tcPr/>
                </a:tc>
                <a:tc>
                  <a:txBody>
                    <a:bodyPr/>
                    <a:lstStyle/>
                    <a:p>
                      <a:r>
                        <a:rPr lang="ru-RU" dirty="0" smtClean="0">
                          <a:solidFill>
                            <a:srgbClr val="C00000"/>
                          </a:solidFill>
                        </a:rPr>
                        <a:t>0</a:t>
                      </a:r>
                      <a:endParaRPr lang="ru-RU" dirty="0">
                        <a:solidFill>
                          <a:srgbClr val="C00000"/>
                        </a:solidFill>
                      </a:endParaRPr>
                    </a:p>
                  </a:txBody>
                  <a:tcPr/>
                </a:tc>
                <a:tc>
                  <a:txBody>
                    <a:bodyPr/>
                    <a:lstStyle/>
                    <a:p>
                      <a:r>
                        <a:rPr lang="ru-RU" dirty="0" smtClean="0">
                          <a:solidFill>
                            <a:srgbClr val="C00000"/>
                          </a:solidFill>
                        </a:rPr>
                        <a:t>0</a:t>
                      </a:r>
                      <a:endParaRPr lang="ru-RU" dirty="0">
                        <a:solidFill>
                          <a:srgbClr val="C00000"/>
                        </a:solidFill>
                      </a:endParaRPr>
                    </a:p>
                  </a:txBody>
                  <a:tcPr/>
                </a:tc>
                <a:tc>
                  <a:txBody>
                    <a:bodyPr/>
                    <a:lstStyle/>
                    <a:p>
                      <a:r>
                        <a:rPr lang="ru-RU" dirty="0" smtClean="0">
                          <a:solidFill>
                            <a:srgbClr val="C00000"/>
                          </a:solidFill>
                        </a:rPr>
                        <a:t>1</a:t>
                      </a:r>
                      <a:endParaRPr lang="ru-RU" dirty="0">
                        <a:solidFill>
                          <a:srgbClr val="C00000"/>
                        </a:solidFill>
                      </a:endParaRPr>
                    </a:p>
                  </a:txBody>
                  <a:tcPr/>
                </a:tc>
                <a:tc>
                  <a:txBody>
                    <a:bodyPr/>
                    <a:lstStyle/>
                    <a:p>
                      <a:r>
                        <a:rPr lang="ru-RU" dirty="0" smtClean="0">
                          <a:solidFill>
                            <a:srgbClr val="00B050"/>
                          </a:solidFill>
                        </a:rPr>
                        <a:t>9</a:t>
                      </a:r>
                      <a:endParaRPr lang="ru-RU" dirty="0">
                        <a:solidFill>
                          <a:srgbClr val="00B050"/>
                        </a:solidFill>
                      </a:endParaRPr>
                    </a:p>
                  </a:txBody>
                  <a:tcPr/>
                </a:tc>
                <a:tc>
                  <a:txBody>
                    <a:bodyPr/>
                    <a:lstStyle/>
                    <a:p>
                      <a:r>
                        <a:rPr lang="ru-RU" dirty="0" smtClean="0">
                          <a:solidFill>
                            <a:srgbClr val="00B050"/>
                          </a:solidFill>
                        </a:rPr>
                        <a:t>9</a:t>
                      </a:r>
                      <a:endParaRPr lang="ru-RU" dirty="0">
                        <a:solidFill>
                          <a:srgbClr val="00B050"/>
                        </a:solidFill>
                      </a:endParaRPr>
                    </a:p>
                  </a:txBody>
                  <a:tcPr/>
                </a:tc>
                <a:tc>
                  <a:txBody>
                    <a:bodyPr/>
                    <a:lstStyle/>
                    <a:p>
                      <a:r>
                        <a:rPr lang="ru-RU" dirty="0" smtClean="0">
                          <a:solidFill>
                            <a:srgbClr val="00B050"/>
                          </a:solidFill>
                        </a:rPr>
                        <a:t>9</a:t>
                      </a:r>
                      <a:endParaRPr lang="ru-RU" dirty="0">
                        <a:solidFill>
                          <a:srgbClr val="00B050"/>
                        </a:solidFill>
                      </a:endParaRPr>
                    </a:p>
                  </a:txBody>
                  <a:tcPr/>
                </a:tc>
                <a:tc>
                  <a:txBody>
                    <a:bodyPr/>
                    <a:lstStyle/>
                    <a:p>
                      <a:r>
                        <a:rPr lang="ru-RU" dirty="0" smtClean="0">
                          <a:solidFill>
                            <a:srgbClr val="FF0000"/>
                          </a:solidFill>
                        </a:rPr>
                        <a:t>3</a:t>
                      </a:r>
                      <a:endParaRPr lang="ru-RU" dirty="0">
                        <a:solidFill>
                          <a:srgbClr val="FF0000"/>
                        </a:solidFill>
                      </a:endParaRPr>
                    </a:p>
                  </a:txBody>
                  <a:tcPr/>
                </a:tc>
                <a:tc>
                  <a:txBody>
                    <a:bodyPr/>
                    <a:lstStyle/>
                    <a:p>
                      <a:r>
                        <a:rPr lang="ru-RU" dirty="0" smtClean="0">
                          <a:solidFill>
                            <a:srgbClr val="FF0000"/>
                          </a:solidFill>
                        </a:rPr>
                        <a:t>1</a:t>
                      </a:r>
                      <a:endParaRPr lang="ru-RU" dirty="0">
                        <a:solidFill>
                          <a:srgbClr val="FF0000"/>
                        </a:solidFill>
                      </a:endParaRPr>
                    </a:p>
                  </a:txBody>
                  <a:tcPr/>
                </a:tc>
                <a:tc>
                  <a:txBody>
                    <a:bodyPr/>
                    <a:lstStyle/>
                    <a:p>
                      <a:r>
                        <a:rPr lang="ru-RU" dirty="0" smtClean="0">
                          <a:solidFill>
                            <a:srgbClr val="FF0000"/>
                          </a:solidFill>
                        </a:rPr>
                        <a:t>0</a:t>
                      </a:r>
                      <a:endParaRPr lang="ru-RU" dirty="0">
                        <a:solidFill>
                          <a:srgbClr val="FF0000"/>
                        </a:solidFill>
                      </a:endParaRPr>
                    </a:p>
                  </a:txBody>
                  <a:tcPr/>
                </a:tc>
                <a:tc>
                  <a:txBody>
                    <a:bodyPr/>
                    <a:lstStyle/>
                    <a:p>
                      <a:r>
                        <a:rPr lang="ru-RU" dirty="0" smtClean="0">
                          <a:solidFill>
                            <a:srgbClr val="FF0000"/>
                          </a:solidFill>
                        </a:rPr>
                        <a:t>1</a:t>
                      </a:r>
                      <a:endParaRPr lang="ru-RU" dirty="0">
                        <a:solidFill>
                          <a:srgbClr val="FF0000"/>
                        </a:solidFill>
                      </a:endParaRPr>
                    </a:p>
                  </a:txBody>
                  <a:tcPr/>
                </a:tc>
                <a:tc>
                  <a:txBody>
                    <a:bodyPr/>
                    <a:lstStyle/>
                    <a:p>
                      <a:r>
                        <a:rPr lang="ru-RU" dirty="0" smtClean="0"/>
                        <a:t>2</a:t>
                      </a:r>
                      <a:endParaRPr lang="ru-RU" dirty="0"/>
                    </a:p>
                  </a:txBody>
                  <a:tcPr/>
                </a:tc>
                <a:tc>
                  <a:txBody>
                    <a:bodyPr/>
                    <a:lstStyle/>
                    <a:p>
                      <a:r>
                        <a:rPr lang="ru-RU" dirty="0" smtClean="0"/>
                        <a:t>4</a:t>
                      </a:r>
                      <a:endParaRPr lang="ru-RU" dirty="0"/>
                    </a:p>
                  </a:txBody>
                  <a:tcPr/>
                </a:tc>
                <a:tc>
                  <a:txBody>
                    <a:bodyPr/>
                    <a:lstStyle/>
                    <a:p>
                      <a:r>
                        <a:rPr lang="ru-RU" dirty="0" smtClean="0"/>
                        <a:t>4</a:t>
                      </a:r>
                      <a:endParaRPr lang="ru-RU" dirty="0"/>
                    </a:p>
                  </a:txBody>
                  <a:tcPr/>
                </a:tc>
              </a:tr>
            </a:tbl>
          </a:graphicData>
        </a:graphic>
      </p:graphicFrame>
      <p:sp>
        <p:nvSpPr>
          <p:cNvPr id="9" name="Правая фигурная скобка 8"/>
          <p:cNvSpPr/>
          <p:nvPr/>
        </p:nvSpPr>
        <p:spPr>
          <a:xfrm rot="5400000">
            <a:off x="641350" y="4050909"/>
            <a:ext cx="381000" cy="571500"/>
          </a:xfrm>
          <a:prstGeom prst="righ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0" name="TextBox 9"/>
          <p:cNvSpPr txBox="1"/>
          <p:nvPr/>
        </p:nvSpPr>
        <p:spPr>
          <a:xfrm>
            <a:off x="181533" y="4559544"/>
            <a:ext cx="1451488" cy="400110"/>
          </a:xfrm>
          <a:prstGeom prst="rect">
            <a:avLst/>
          </a:prstGeom>
          <a:noFill/>
        </p:spPr>
        <p:txBody>
          <a:bodyPr wrap="none" rtlCol="0">
            <a:spAutoFit/>
          </a:bodyPr>
          <a:lstStyle/>
          <a:p>
            <a:r>
              <a:rPr lang="ru-RU" sz="2000" dirty="0" smtClean="0"/>
              <a:t>Год закупки</a:t>
            </a:r>
            <a:endParaRPr lang="ru-RU" sz="2000" dirty="0"/>
          </a:p>
        </p:txBody>
      </p:sp>
      <p:sp>
        <p:nvSpPr>
          <p:cNvPr id="11" name="Правая фигурная скобка 10"/>
          <p:cNvSpPr/>
          <p:nvPr/>
        </p:nvSpPr>
        <p:spPr>
          <a:xfrm rot="5400000">
            <a:off x="3571142" y="1684801"/>
            <a:ext cx="381000" cy="530371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2" name="TextBox 11"/>
          <p:cNvSpPr txBox="1"/>
          <p:nvPr/>
        </p:nvSpPr>
        <p:spPr>
          <a:xfrm>
            <a:off x="1917700" y="4575223"/>
            <a:ext cx="4372479" cy="707886"/>
          </a:xfrm>
          <a:prstGeom prst="rect">
            <a:avLst/>
          </a:prstGeom>
          <a:noFill/>
        </p:spPr>
        <p:txBody>
          <a:bodyPr wrap="none" rtlCol="0">
            <a:spAutoFit/>
          </a:bodyPr>
          <a:lstStyle/>
          <a:p>
            <a:pPr algn="ctr"/>
            <a:r>
              <a:rPr lang="ru-RU" sz="2000" dirty="0" smtClean="0"/>
              <a:t>Идентификационный код заказчика</a:t>
            </a:r>
          </a:p>
          <a:p>
            <a:pPr algn="ctr"/>
            <a:r>
              <a:rPr lang="ru-RU" sz="2000" dirty="0"/>
              <a:t>п</a:t>
            </a:r>
            <a:r>
              <a:rPr lang="ru-RU" sz="2000" dirty="0" smtClean="0"/>
              <a:t>риказ Минфин от 18.12.2013 № 127н</a:t>
            </a:r>
            <a:endParaRPr lang="ru-RU" sz="2000" dirty="0"/>
          </a:p>
        </p:txBody>
      </p:sp>
      <p:sp>
        <p:nvSpPr>
          <p:cNvPr id="13" name="Правая фигурная скобка 12"/>
          <p:cNvSpPr/>
          <p:nvPr/>
        </p:nvSpPr>
        <p:spPr>
          <a:xfrm rot="5400000">
            <a:off x="6794500" y="3768089"/>
            <a:ext cx="381000" cy="1143000"/>
          </a:xfrm>
          <a:prstGeom prst="rightBrace">
            <a:avLst>
              <a:gd name="adj1" fmla="val 8333"/>
              <a:gd name="adj2" fmla="val 48769"/>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4" name="TextBox 13"/>
          <p:cNvSpPr txBox="1"/>
          <p:nvPr/>
        </p:nvSpPr>
        <p:spPr>
          <a:xfrm>
            <a:off x="6198691" y="4600442"/>
            <a:ext cx="1454185" cy="1323439"/>
          </a:xfrm>
          <a:prstGeom prst="rect">
            <a:avLst/>
          </a:prstGeom>
          <a:noFill/>
        </p:spPr>
        <p:txBody>
          <a:bodyPr wrap="square" rtlCol="0">
            <a:spAutoFit/>
          </a:bodyPr>
          <a:lstStyle/>
          <a:p>
            <a:pPr algn="ctr"/>
            <a:r>
              <a:rPr lang="ru-RU" sz="2000" dirty="0"/>
              <a:t>Н</a:t>
            </a:r>
            <a:r>
              <a:rPr lang="ru-RU" sz="2000" dirty="0" smtClean="0"/>
              <a:t>омер закупки</a:t>
            </a:r>
          </a:p>
          <a:p>
            <a:pPr algn="ctr"/>
            <a:r>
              <a:rPr lang="ru-RU" sz="2000" dirty="0"/>
              <a:t>в</a:t>
            </a:r>
            <a:r>
              <a:rPr lang="ru-RU" sz="2000" dirty="0" smtClean="0"/>
              <a:t> плане закупок</a:t>
            </a:r>
            <a:endParaRPr lang="ru-RU" sz="2000" dirty="0"/>
          </a:p>
        </p:txBody>
      </p:sp>
      <p:sp>
        <p:nvSpPr>
          <p:cNvPr id="16" name="Правая фигурная скобка 15"/>
          <p:cNvSpPr/>
          <p:nvPr/>
        </p:nvSpPr>
        <p:spPr>
          <a:xfrm rot="5400000">
            <a:off x="7748349" y="3954953"/>
            <a:ext cx="381000" cy="759303"/>
          </a:xfrm>
          <a:prstGeom prst="rightBrace">
            <a:avLst/>
          </a:prstGeom>
          <a:ln>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7" name="TextBox 16"/>
          <p:cNvSpPr txBox="1"/>
          <p:nvPr/>
        </p:nvSpPr>
        <p:spPr>
          <a:xfrm>
            <a:off x="7211756" y="4600442"/>
            <a:ext cx="1454185" cy="1323439"/>
          </a:xfrm>
          <a:prstGeom prst="rect">
            <a:avLst/>
          </a:prstGeom>
          <a:noFill/>
        </p:spPr>
        <p:txBody>
          <a:bodyPr wrap="square" rtlCol="0">
            <a:spAutoFit/>
          </a:bodyPr>
          <a:lstStyle/>
          <a:p>
            <a:pPr algn="ctr"/>
            <a:r>
              <a:rPr lang="ru-RU" sz="2000" dirty="0"/>
              <a:t>Н</a:t>
            </a:r>
            <a:r>
              <a:rPr lang="ru-RU" sz="2000" dirty="0" smtClean="0"/>
              <a:t>омер закупки</a:t>
            </a:r>
          </a:p>
          <a:p>
            <a:pPr algn="ctr"/>
            <a:r>
              <a:rPr lang="ru-RU" sz="2000" dirty="0"/>
              <a:t>в</a:t>
            </a:r>
            <a:r>
              <a:rPr lang="ru-RU" sz="2000" dirty="0" smtClean="0"/>
              <a:t> плане графике</a:t>
            </a:r>
            <a:endParaRPr lang="ru-RU" sz="2000" dirty="0"/>
          </a:p>
        </p:txBody>
      </p:sp>
      <p:sp>
        <p:nvSpPr>
          <p:cNvPr id="18" name="Правая фигурная скобка 17"/>
          <p:cNvSpPr/>
          <p:nvPr/>
        </p:nvSpPr>
        <p:spPr>
          <a:xfrm rot="5400000">
            <a:off x="8699501" y="3750944"/>
            <a:ext cx="381000" cy="1143000"/>
          </a:xfrm>
          <a:prstGeom prst="rightBrace">
            <a:avLst>
              <a:gd name="adj1" fmla="val 8333"/>
              <a:gd name="adj2" fmla="val 48769"/>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9" name="TextBox 18"/>
          <p:cNvSpPr txBox="1"/>
          <p:nvPr/>
        </p:nvSpPr>
        <p:spPr>
          <a:xfrm>
            <a:off x="8318501" y="4600442"/>
            <a:ext cx="1454185" cy="1938992"/>
          </a:xfrm>
          <a:prstGeom prst="rect">
            <a:avLst/>
          </a:prstGeom>
          <a:noFill/>
        </p:spPr>
        <p:txBody>
          <a:bodyPr wrap="square" rtlCol="0">
            <a:spAutoFit/>
          </a:bodyPr>
          <a:lstStyle/>
          <a:p>
            <a:pPr algn="ctr"/>
            <a:r>
              <a:rPr lang="ru-RU" sz="2000" dirty="0" smtClean="0"/>
              <a:t>Код </a:t>
            </a:r>
          </a:p>
          <a:p>
            <a:pPr algn="ctr"/>
            <a:r>
              <a:rPr lang="ru-RU" sz="2000" dirty="0" smtClean="0"/>
              <a:t>ОКПД2</a:t>
            </a:r>
          </a:p>
          <a:p>
            <a:pPr algn="ctr"/>
            <a:r>
              <a:rPr lang="ru-RU" sz="2000" dirty="0" smtClean="0"/>
              <a:t>Мебель для </a:t>
            </a:r>
          </a:p>
          <a:p>
            <a:pPr algn="ctr"/>
            <a:r>
              <a:rPr lang="ru-RU" sz="2000" dirty="0"/>
              <a:t>о</a:t>
            </a:r>
            <a:r>
              <a:rPr lang="ru-RU" sz="2000" dirty="0" smtClean="0"/>
              <a:t>фисов </a:t>
            </a:r>
          </a:p>
          <a:p>
            <a:pPr algn="ctr"/>
            <a:r>
              <a:rPr lang="ru-RU" sz="2000" dirty="0" smtClean="0"/>
              <a:t>…</a:t>
            </a:r>
            <a:endParaRPr lang="ru-RU" sz="2000" dirty="0"/>
          </a:p>
        </p:txBody>
      </p:sp>
      <p:sp>
        <p:nvSpPr>
          <p:cNvPr id="20" name="Правая фигурная скобка 19"/>
          <p:cNvSpPr/>
          <p:nvPr/>
        </p:nvSpPr>
        <p:spPr>
          <a:xfrm rot="5400000">
            <a:off x="9655147" y="3942793"/>
            <a:ext cx="381000" cy="759303"/>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21" name="TextBox 20"/>
          <p:cNvSpPr txBox="1"/>
          <p:nvPr/>
        </p:nvSpPr>
        <p:spPr>
          <a:xfrm>
            <a:off x="9385300" y="4600442"/>
            <a:ext cx="990600" cy="400110"/>
          </a:xfrm>
          <a:prstGeom prst="rect">
            <a:avLst/>
          </a:prstGeom>
          <a:noFill/>
        </p:spPr>
        <p:txBody>
          <a:bodyPr wrap="square" rtlCol="0">
            <a:spAutoFit/>
          </a:bodyPr>
          <a:lstStyle/>
          <a:p>
            <a:pPr algn="ctr"/>
            <a:r>
              <a:rPr lang="ru-RU" sz="2000" dirty="0" smtClean="0"/>
              <a:t>КВР</a:t>
            </a:r>
            <a:endParaRPr lang="ru-RU" sz="2000" dirty="0"/>
          </a:p>
        </p:txBody>
      </p:sp>
      <p:pic>
        <p:nvPicPr>
          <p:cNvPr id="2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00" y="6067425"/>
            <a:ext cx="817816" cy="930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object 18"/>
          <p:cNvSpPr txBox="1"/>
          <p:nvPr/>
        </p:nvSpPr>
        <p:spPr>
          <a:xfrm>
            <a:off x="1135316" y="6067425"/>
            <a:ext cx="7335584" cy="839343"/>
          </a:xfrm>
          <a:prstGeom prst="rect">
            <a:avLst/>
          </a:prstGeom>
          <a:solidFill>
            <a:srgbClr val="E6E7E8"/>
          </a:solidFill>
        </p:spPr>
        <p:txBody>
          <a:bodyPr vert="horz" wrap="square" lIns="0" tIns="193040" rIns="0" bIns="0" rtlCol="0">
            <a:noAutofit/>
          </a:bodyPr>
          <a:lstStyle/>
          <a:p>
            <a:pPr marL="84138" indent="-84138">
              <a:defRPr/>
            </a:pPr>
            <a:r>
              <a:rPr lang="ru-RU" sz="2200" b="1" dirty="0" smtClean="0"/>
              <a:t>  Письмо МЭР от </a:t>
            </a:r>
            <a:r>
              <a:rPr lang="ru-RU" sz="2200" b="1" dirty="0"/>
              <a:t>18 сентября 2015 г. </a:t>
            </a:r>
            <a:r>
              <a:rPr lang="ru-RU" sz="2200" b="1" dirty="0" smtClean="0"/>
              <a:t>№ </a:t>
            </a:r>
            <a:r>
              <a:rPr lang="ru-RU" sz="2200" b="1" dirty="0"/>
              <a:t>Д28и-2694 </a:t>
            </a:r>
          </a:p>
          <a:p>
            <a:pPr marL="107950">
              <a:lnSpc>
                <a:spcPct val="100000"/>
              </a:lnSpc>
            </a:pPr>
            <a:endParaRPr sz="2200" dirty="0">
              <a:latin typeface="PTSansPro-CaptionBold"/>
              <a:cs typeface="PTSansPro-CaptionBold"/>
            </a:endParaRPr>
          </a:p>
        </p:txBody>
      </p:sp>
    </p:spTree>
    <p:extLst>
      <p:ext uri="{BB962C8B-B14F-4D97-AF65-F5344CB8AC3E}">
        <p14:creationId xmlns:p14="http://schemas.microsoft.com/office/powerpoint/2010/main" val="18447542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dirty="0" smtClean="0"/>
              <a:t>Применение профессиональных стандартов с 1 июля 2016 г. </a:t>
            </a:r>
            <a:endParaRPr lang="ru-RU" dirty="0"/>
          </a:p>
        </p:txBody>
      </p:sp>
      <p:sp>
        <p:nvSpPr>
          <p:cNvPr id="3" name="Объект 2"/>
          <p:cNvSpPr>
            <a:spLocks noGrp="1"/>
          </p:cNvSpPr>
          <p:nvPr>
            <p:ph sz="quarter" idx="10"/>
          </p:nvPr>
        </p:nvSpPr>
        <p:spPr/>
        <p:txBody>
          <a:bodyPr/>
          <a:lstStyle/>
          <a:p>
            <a:r>
              <a:rPr lang="ru-RU" sz="2000" b="1" dirty="0" smtClean="0">
                <a:solidFill>
                  <a:srgbClr val="C00000"/>
                </a:solidFill>
              </a:rPr>
              <a:t>Действующие стандарты в сфере закупок:</a:t>
            </a:r>
          </a:p>
          <a:p>
            <a:pPr marL="285750" indent="-285750">
              <a:buFont typeface="Wingdings" panose="05000000000000000000" pitchFamily="2" charset="2"/>
              <a:buChar char="q"/>
            </a:pPr>
            <a:r>
              <a:rPr lang="ru-RU" sz="2000" dirty="0" smtClean="0"/>
              <a:t>Приказ </a:t>
            </a:r>
            <a:r>
              <a:rPr lang="ru-RU" sz="2000" dirty="0"/>
              <a:t>Минтруда России от 10.09.2015 N 625н</a:t>
            </a:r>
          </a:p>
          <a:p>
            <a:r>
              <a:rPr lang="ru-RU" sz="2000" dirty="0"/>
              <a:t>"Об утверждении профессионального стандарта "Специалист в сфере закупок"</a:t>
            </a:r>
          </a:p>
          <a:p>
            <a:pPr marL="285750" indent="-285750">
              <a:buFont typeface="Wingdings" panose="05000000000000000000" pitchFamily="2" charset="2"/>
              <a:buChar char="q"/>
            </a:pPr>
            <a:r>
              <a:rPr lang="ru-RU" sz="2000" dirty="0" smtClean="0"/>
              <a:t>Приказ </a:t>
            </a:r>
            <a:r>
              <a:rPr lang="ru-RU" sz="2000" dirty="0"/>
              <a:t>Минтруда России от 10.09.2015 N 626н</a:t>
            </a:r>
          </a:p>
          <a:p>
            <a:r>
              <a:rPr lang="ru-RU" sz="2000" dirty="0"/>
              <a:t>"Об утверждении профессионального стандарта "Эксперт в сфере </a:t>
            </a:r>
            <a:r>
              <a:rPr lang="ru-RU" sz="2000" dirty="0" smtClean="0"/>
              <a:t>закупок«</a:t>
            </a:r>
          </a:p>
          <a:p>
            <a:endParaRPr lang="ru-RU" sz="2000" dirty="0"/>
          </a:p>
          <a:p>
            <a:pPr algn="just"/>
            <a:r>
              <a:rPr lang="ru-RU" sz="2000" b="1" dirty="0" smtClean="0">
                <a:solidFill>
                  <a:srgbClr val="C00000"/>
                </a:solidFill>
              </a:rPr>
              <a:t>Статья </a:t>
            </a:r>
            <a:r>
              <a:rPr lang="ru-RU" sz="2000" b="1" dirty="0">
                <a:solidFill>
                  <a:srgbClr val="C00000"/>
                </a:solidFill>
              </a:rPr>
              <a:t>195.1. Понятия квалификации работника, </a:t>
            </a:r>
          </a:p>
          <a:p>
            <a:pPr algn="just"/>
            <a:r>
              <a:rPr lang="ru-RU" sz="2000" b="1" dirty="0" smtClean="0">
                <a:solidFill>
                  <a:srgbClr val="C00000"/>
                </a:solidFill>
              </a:rPr>
              <a:t>профессионального стандарта</a:t>
            </a:r>
          </a:p>
          <a:p>
            <a:pPr algn="just"/>
            <a:endParaRPr lang="ru-RU" sz="2000" b="1" dirty="0">
              <a:solidFill>
                <a:srgbClr val="C00000"/>
              </a:solidFill>
            </a:endParaRPr>
          </a:p>
          <a:p>
            <a:pPr algn="just"/>
            <a:r>
              <a:rPr lang="ru-RU" sz="2000" b="1" dirty="0" smtClean="0"/>
              <a:t>Профессиональный </a:t>
            </a:r>
            <a:r>
              <a:rPr lang="ru-RU" sz="2000" b="1" dirty="0"/>
              <a:t>стандарт </a:t>
            </a:r>
            <a:r>
              <a:rPr lang="ru-RU" sz="2000" dirty="0"/>
              <a:t>- характеристика квалификации, необходимой работнику для осуществления определенного вида профессиональной деятельности </a:t>
            </a:r>
            <a:r>
              <a:rPr lang="ru-RU" sz="2000" dirty="0" smtClean="0"/>
              <a:t>(</a:t>
            </a:r>
            <a:r>
              <a:rPr lang="ru-RU" sz="2000" dirty="0"/>
              <a:t>с 1 июля 2016 г. – «</a:t>
            </a:r>
            <a:r>
              <a:rPr lang="ru-RU" sz="2000" i="1" dirty="0"/>
              <a:t>,</a:t>
            </a:r>
            <a:r>
              <a:rPr lang="ru-RU" sz="2000" dirty="0"/>
              <a:t> </a:t>
            </a:r>
            <a:r>
              <a:rPr lang="ru-RU" sz="2000" i="1" dirty="0"/>
              <a:t>в том числе выполнения трудовой функции</a:t>
            </a:r>
            <a:r>
              <a:rPr lang="ru-RU" sz="2000" dirty="0"/>
              <a:t>») </a:t>
            </a:r>
            <a:endParaRPr lang="ru-RU" sz="2000" dirty="0" smtClean="0"/>
          </a:p>
          <a:p>
            <a:pPr algn="just"/>
            <a:endParaRPr lang="ru-RU" sz="2000" dirty="0"/>
          </a:p>
          <a:p>
            <a:pPr algn="just"/>
            <a:r>
              <a:rPr lang="ru-RU" sz="2000" b="1" dirty="0"/>
              <a:t>Квалификация работника </a:t>
            </a:r>
            <a:r>
              <a:rPr lang="ru-RU" sz="2000" dirty="0"/>
              <a:t>- уровень </a:t>
            </a:r>
            <a:r>
              <a:rPr lang="ru-RU" sz="2000" i="1" u="sng" dirty="0"/>
              <a:t>знаний, умений, профессиональных навыков и опыта работы</a:t>
            </a:r>
            <a:r>
              <a:rPr lang="ru-RU" sz="2000" u="sng" dirty="0"/>
              <a:t> </a:t>
            </a:r>
            <a:r>
              <a:rPr lang="ru-RU" sz="2000" dirty="0"/>
              <a:t>работника.</a:t>
            </a:r>
          </a:p>
          <a:p>
            <a:pPr algn="just"/>
            <a:endParaRPr lang="ru-RU" dirty="0"/>
          </a:p>
          <a:p>
            <a:endParaRPr lang="ru-RU" dirty="0"/>
          </a:p>
          <a:p>
            <a:endParaRPr lang="ru-RU" dirty="0"/>
          </a:p>
        </p:txBody>
      </p:sp>
    </p:spTree>
    <p:extLst>
      <p:ext uri="{BB962C8B-B14F-4D97-AF65-F5344CB8AC3E}">
        <p14:creationId xmlns:p14="http://schemas.microsoft.com/office/powerpoint/2010/main" val="126989696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Arial" panose="020B0604020202020204" pitchFamily="34" charset="0"/>
              </a:rPr>
              <a:t>**Цели </a:t>
            </a:r>
            <a:r>
              <a:rPr lang="ru-RU" dirty="0">
                <a:latin typeface="Arial" panose="020B0604020202020204" pitchFamily="34" charset="0"/>
              </a:rPr>
              <a:t>осуществления закупок (ст. 13)</a:t>
            </a:r>
            <a:endParaRPr lang="ru-RU" dirty="0"/>
          </a:p>
        </p:txBody>
      </p:sp>
      <p:sp>
        <p:nvSpPr>
          <p:cNvPr id="3" name="Объект 2"/>
          <p:cNvSpPr>
            <a:spLocks noGrp="1"/>
          </p:cNvSpPr>
          <p:nvPr>
            <p:ph sz="quarter" idx="10"/>
          </p:nvPr>
        </p:nvSpPr>
        <p:spPr/>
        <p:txBody>
          <a:bodyPr/>
          <a:lstStyle/>
          <a:p>
            <a:pPr algn="just"/>
            <a:r>
              <a:rPr lang="ru-RU" sz="2200" dirty="0">
                <a:latin typeface="Arial" panose="020B0604020202020204" pitchFamily="34" charset="0"/>
              </a:rPr>
              <a:t>1) достижение целей и реализация мероприятий, предусмотренных государственными программами РФ (в том числе ФЦП, иными </a:t>
            </a:r>
            <a:r>
              <a:rPr lang="ru-RU" sz="2200" b="1" dirty="0">
                <a:latin typeface="Arial" panose="020B0604020202020204" pitchFamily="34" charset="0"/>
              </a:rPr>
              <a:t>документами стратегического и программно-целевого планирования </a:t>
            </a:r>
            <a:r>
              <a:rPr lang="ru-RU" sz="2200" dirty="0">
                <a:latin typeface="Arial" panose="020B0604020202020204" pitchFamily="34" charset="0"/>
              </a:rPr>
              <a:t>РФ), государственными программами субъектов РФ (в том числе РЦП, иными документами стратегического и программно-целевого планирования субъектов РФ), муниципальными программами</a:t>
            </a:r>
          </a:p>
          <a:p>
            <a:pPr algn="just"/>
            <a:r>
              <a:rPr lang="ru-RU" sz="2200" dirty="0">
                <a:latin typeface="Arial" panose="020B0604020202020204" pitchFamily="34" charset="0"/>
              </a:rPr>
              <a:t>2) </a:t>
            </a:r>
            <a:r>
              <a:rPr lang="ru-RU" sz="2200" b="1" dirty="0">
                <a:latin typeface="Arial" panose="020B0604020202020204" pitchFamily="34" charset="0"/>
              </a:rPr>
              <a:t>исполнение международных обязательств </a:t>
            </a:r>
            <a:r>
              <a:rPr lang="ru-RU" sz="2200" dirty="0">
                <a:latin typeface="Arial" panose="020B0604020202020204" pitchFamily="34" charset="0"/>
              </a:rPr>
              <a:t>РФ, реализации межгосударственных целевых программ, участником которых является РФ</a:t>
            </a:r>
          </a:p>
          <a:p>
            <a:pPr algn="just"/>
            <a:r>
              <a:rPr lang="ru-RU" sz="2200" dirty="0">
                <a:latin typeface="Arial" panose="020B0604020202020204" pitchFamily="34" charset="0"/>
              </a:rPr>
              <a:t>3) </a:t>
            </a:r>
            <a:r>
              <a:rPr lang="ru-RU" sz="2200" b="1" dirty="0">
                <a:latin typeface="Arial" panose="020B0604020202020204" pitchFamily="34" charset="0"/>
              </a:rPr>
              <a:t>выполнение функций и полномочий </a:t>
            </a:r>
            <a:r>
              <a:rPr lang="ru-RU" sz="2200" dirty="0">
                <a:latin typeface="Arial" panose="020B0604020202020204" pitchFamily="34" charset="0"/>
              </a:rPr>
              <a:t>государственных органов РФ, органов управления государственными внебюджетными фондами РФ, государственных органов субъектов РФ, органов управления территориальными внебюджетными фондами, муниципальных органов</a:t>
            </a:r>
          </a:p>
          <a:p>
            <a:endParaRPr lang="ru-RU" sz="2200" dirty="0"/>
          </a:p>
        </p:txBody>
      </p:sp>
    </p:spTree>
    <p:extLst>
      <p:ext uri="{BB962C8B-B14F-4D97-AF65-F5344CB8AC3E}">
        <p14:creationId xmlns:p14="http://schemas.microsoft.com/office/powerpoint/2010/main" val="337513333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Arial" panose="020B0604020202020204" pitchFamily="34" charset="0"/>
                <a:ea typeface="Verdana" panose="020B0604030504040204" pitchFamily="34" charset="0"/>
                <a:cs typeface="Arial" panose="020B0604020202020204" pitchFamily="34" charset="0"/>
              </a:rPr>
              <a:t>***Каталог </a:t>
            </a:r>
            <a:r>
              <a:rPr lang="ru-RU" dirty="0">
                <a:latin typeface="Arial" panose="020B0604020202020204" pitchFamily="34" charset="0"/>
                <a:ea typeface="Verdana" panose="020B0604030504040204" pitchFamily="34" charset="0"/>
                <a:cs typeface="Arial" panose="020B0604020202020204" pitchFamily="34" charset="0"/>
              </a:rPr>
              <a:t>товаров, работ, услуг</a:t>
            </a:r>
            <a:endParaRPr lang="ru-RU" dirty="0">
              <a:latin typeface="Arial" panose="020B0604020202020204" pitchFamily="34" charset="0"/>
              <a:cs typeface="Arial" panose="020B0604020202020204" pitchFamily="34" charset="0"/>
            </a:endParaRPr>
          </a:p>
        </p:txBody>
      </p:sp>
      <p:sp>
        <p:nvSpPr>
          <p:cNvPr id="3" name="Объект 2"/>
          <p:cNvSpPr>
            <a:spLocks noGrp="1"/>
          </p:cNvSpPr>
          <p:nvPr>
            <p:ph sz="quarter" idx="10"/>
          </p:nvPr>
        </p:nvSpPr>
        <p:spPr/>
        <p:txBody>
          <a:bodyPr/>
          <a:lstStyle/>
          <a:p>
            <a:pPr algn="just"/>
            <a:r>
              <a:rPr lang="ru-RU" sz="3200" dirty="0">
                <a:latin typeface="Arial" panose="020B0604020202020204" pitchFamily="34" charset="0"/>
                <a:cs typeface="Arial" panose="020B0604020202020204" pitchFamily="34" charset="0"/>
              </a:rPr>
              <a:t>Минэкономразвития России осуществляет формирование и ведение в ЕИС каталога ТРУ.</a:t>
            </a:r>
          </a:p>
          <a:p>
            <a:pPr algn="just"/>
            <a:r>
              <a:rPr lang="ru-RU" sz="3200" dirty="0">
                <a:latin typeface="Arial" panose="020B0604020202020204" pitchFamily="34" charset="0"/>
                <a:cs typeface="Arial" panose="020B0604020202020204" pitchFamily="34" charset="0"/>
              </a:rPr>
              <a:t>Наименование объекта закупки указывается в соответствии с каталогом ТРУ (</a:t>
            </a:r>
            <a:r>
              <a:rPr lang="ru-RU" sz="3200" dirty="0">
                <a:solidFill>
                  <a:srgbClr val="FF0000"/>
                </a:solidFill>
                <a:latin typeface="Arial" panose="020B0604020202020204" pitchFamily="34" charset="0"/>
                <a:cs typeface="Arial" panose="020B0604020202020204" pitchFamily="34" charset="0"/>
              </a:rPr>
              <a:t>с 01.01.2017</a:t>
            </a:r>
            <a:r>
              <a:rPr lang="ru-RU" sz="3200" dirty="0" smtClean="0">
                <a:latin typeface="Arial" panose="020B0604020202020204" pitchFamily="34" charset="0"/>
                <a:cs typeface="Arial" panose="020B0604020202020204" pitchFamily="34" charset="0"/>
              </a:rPr>
              <a:t>).</a:t>
            </a:r>
          </a:p>
          <a:p>
            <a:pPr algn="just"/>
            <a:endParaRPr lang="ru-RU" sz="3200" dirty="0">
              <a:latin typeface="Arial" panose="020B0604020202020204" pitchFamily="34" charset="0"/>
              <a:cs typeface="Arial" panose="020B0604020202020204" pitchFamily="34" charset="0"/>
            </a:endParaRPr>
          </a:p>
          <a:p>
            <a:pPr algn="just"/>
            <a:r>
              <a:rPr lang="ru-RU" sz="3200" dirty="0">
                <a:latin typeface="Arial" panose="020B0604020202020204" pitchFamily="34" charset="0"/>
                <a:cs typeface="Arial" panose="020B0604020202020204" pitchFamily="34" charset="0"/>
              </a:rPr>
              <a:t>Код каталога учитывается при формировании идентификационного кода закупки наряду с КБК, классификаторами (</a:t>
            </a:r>
            <a:r>
              <a:rPr lang="ru-RU" sz="3200" dirty="0">
                <a:solidFill>
                  <a:srgbClr val="FF0000"/>
                </a:solidFill>
                <a:latin typeface="Arial" panose="020B0604020202020204" pitchFamily="34" charset="0"/>
                <a:cs typeface="Arial" panose="020B0604020202020204" pitchFamily="34" charset="0"/>
              </a:rPr>
              <a:t>с 01.01.2017</a:t>
            </a:r>
            <a:r>
              <a:rPr lang="ru-RU" sz="3200" dirty="0">
                <a:latin typeface="Arial" panose="020B0604020202020204" pitchFamily="34" charset="0"/>
                <a:cs typeface="Arial" panose="020B0604020202020204" pitchFamily="34" charset="0"/>
              </a:rPr>
              <a:t>).</a:t>
            </a:r>
          </a:p>
          <a:p>
            <a:endParaRPr lang="ru-R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17242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Состав плана закупок</a:t>
            </a:r>
          </a:p>
        </p:txBody>
      </p:sp>
      <p:sp>
        <p:nvSpPr>
          <p:cNvPr id="4" name="Объект 2"/>
          <p:cNvSpPr>
            <a:spLocks noGrp="1"/>
          </p:cNvSpPr>
          <p:nvPr>
            <p:ph sz="quarter" idx="10"/>
          </p:nvPr>
        </p:nvSpPr>
        <p:spPr>
          <a:xfrm>
            <a:off x="241300" y="1647825"/>
            <a:ext cx="10134600" cy="5257800"/>
          </a:xfrm>
        </p:spPr>
        <p:txBody>
          <a:bodyPr>
            <a:noAutofit/>
          </a:bodyPr>
          <a:lstStyle/>
          <a:p>
            <a:pPr marL="274638" indent="-274638" algn="just">
              <a:spcBef>
                <a:spcPts val="900"/>
              </a:spcBef>
              <a:buFontTx/>
              <a:buChar char="-"/>
            </a:pPr>
            <a:r>
              <a:rPr lang="ru-RU" sz="2200" b="1" dirty="0">
                <a:latin typeface="Arial" panose="020B0604020202020204" pitchFamily="34" charset="0"/>
              </a:rPr>
              <a:t>В</a:t>
            </a:r>
            <a:r>
              <a:rPr lang="ru-RU" sz="2200" b="1" dirty="0" smtClean="0">
                <a:latin typeface="Arial" panose="020B0604020202020204" pitchFamily="34" charset="0"/>
              </a:rPr>
              <a:t>ключается информация </a:t>
            </a:r>
            <a:r>
              <a:rPr lang="ru-RU" sz="2200" dirty="0" smtClean="0">
                <a:latin typeface="Arial" panose="020B0604020202020204" pitchFamily="34" charset="0"/>
              </a:rPr>
              <a:t>о закупках:</a:t>
            </a:r>
          </a:p>
          <a:p>
            <a:pPr marL="342900" indent="-342900" algn="just">
              <a:spcBef>
                <a:spcPts val="900"/>
              </a:spcBef>
              <a:buClr>
                <a:schemeClr val="tx2"/>
              </a:buClr>
              <a:buFont typeface="Wingdings" panose="05000000000000000000" pitchFamily="2" charset="2"/>
              <a:buChar char="Ø"/>
            </a:pPr>
            <a:r>
              <a:rPr lang="ru-RU" sz="2200" dirty="0" smtClean="0">
                <a:latin typeface="Arial" panose="020B0604020202020204" pitchFamily="34" charset="0"/>
              </a:rPr>
              <a:t> извещение планируется разместить в очередном финансовом году и (или) плановом периоде;</a:t>
            </a:r>
          </a:p>
          <a:p>
            <a:pPr marL="342900" indent="-342900" algn="just">
              <a:spcBef>
                <a:spcPts val="900"/>
              </a:spcBef>
              <a:buClr>
                <a:schemeClr val="tx2"/>
              </a:buClr>
              <a:buFont typeface="Wingdings" panose="05000000000000000000" pitchFamily="2" charset="2"/>
              <a:buChar char="Ø"/>
            </a:pPr>
            <a:r>
              <a:rPr lang="ru-RU" sz="2200" dirty="0">
                <a:latin typeface="Arial" panose="020B0604020202020204" pitchFamily="34" charset="0"/>
              </a:rPr>
              <a:t>у</a:t>
            </a:r>
            <a:r>
              <a:rPr lang="ru-RU" sz="2200" dirty="0" smtClean="0">
                <a:latin typeface="Arial" panose="020B0604020202020204" pitchFamily="34" charset="0"/>
              </a:rPr>
              <a:t> единственного поставщика, контракты с которым планируются к заключению в течение планируемого периода.</a:t>
            </a:r>
          </a:p>
          <a:p>
            <a:pPr marL="342900" indent="-342900" algn="just">
              <a:spcBef>
                <a:spcPts val="900"/>
              </a:spcBef>
              <a:buClr>
                <a:schemeClr val="tx2"/>
              </a:buClr>
              <a:buFont typeface="Wingdings" panose="05000000000000000000" pitchFamily="2" charset="2"/>
              <a:buChar char="Ø"/>
            </a:pPr>
            <a:r>
              <a:rPr lang="ru-RU" sz="2200" dirty="0" smtClean="0">
                <a:latin typeface="Arial" panose="020B0604020202020204" pitchFamily="34" charset="0"/>
              </a:rPr>
              <a:t>Содержит </a:t>
            </a:r>
            <a:r>
              <a:rPr lang="ru-RU" sz="2200" b="1" dirty="0" smtClean="0">
                <a:latin typeface="Arial" panose="020B0604020202020204" pitchFamily="34" charset="0"/>
              </a:rPr>
              <a:t>Приложения</a:t>
            </a:r>
            <a:r>
              <a:rPr lang="ru-RU" sz="2200" dirty="0" smtClean="0">
                <a:latin typeface="Arial" panose="020B0604020202020204" pitchFamily="34" charset="0"/>
              </a:rPr>
              <a:t>, предусматривающие </a:t>
            </a:r>
            <a:r>
              <a:rPr lang="ru-RU" sz="2200" b="1" dirty="0" smtClean="0">
                <a:latin typeface="Arial" panose="020B0604020202020204" pitchFamily="34" charset="0"/>
              </a:rPr>
              <a:t>обоснования</a:t>
            </a:r>
            <a:r>
              <a:rPr lang="ru-RU" sz="2200" dirty="0" smtClean="0">
                <a:latin typeface="Arial" panose="020B0604020202020204" pitchFamily="34" charset="0"/>
              </a:rPr>
              <a:t> по каждому объекту закупки (форма ПП РФ № 555);</a:t>
            </a:r>
          </a:p>
          <a:p>
            <a:pPr marL="342900" indent="-342900" algn="just">
              <a:spcBef>
                <a:spcPts val="900"/>
              </a:spcBef>
              <a:buClr>
                <a:schemeClr val="tx2"/>
              </a:buClr>
              <a:buFont typeface="Wingdings" panose="05000000000000000000" pitchFamily="2" charset="2"/>
              <a:buChar char="Ø"/>
            </a:pPr>
            <a:r>
              <a:rPr lang="ru-RU" sz="2200" dirty="0" smtClean="0">
                <a:latin typeface="Arial" panose="020B0604020202020204" pitchFamily="34" charset="0"/>
              </a:rPr>
              <a:t> В случае осуществления бюджетных инвестиций (ч.6 ст.15) формирование, утверждение и ведение плана закупок осуществляется от лица соответствующего органа, передавшего полномочия. </a:t>
            </a:r>
          </a:p>
          <a:p>
            <a:pPr marL="342900" indent="-342900" algn="just">
              <a:spcBef>
                <a:spcPts val="900"/>
              </a:spcBef>
              <a:buClr>
                <a:schemeClr val="tx2"/>
              </a:buClr>
              <a:buFont typeface="Wingdings" panose="05000000000000000000" pitchFamily="2" charset="2"/>
              <a:buChar char="Ø"/>
            </a:pPr>
            <a:r>
              <a:rPr lang="ru-RU" sz="2200" dirty="0" smtClean="0">
                <a:latin typeface="Arial" panose="020B0604020202020204" pitchFamily="34" charset="0"/>
              </a:rPr>
              <a:t>Итоги плана обобщаются </a:t>
            </a:r>
            <a:r>
              <a:rPr lang="ru-RU" sz="2200" b="1" dirty="0" smtClean="0">
                <a:latin typeface="Arial" panose="020B0604020202020204" pitchFamily="34" charset="0"/>
              </a:rPr>
              <a:t>по каждому коду КБК в разрезе 3 лет</a:t>
            </a:r>
          </a:p>
          <a:p>
            <a:pPr marL="342900" indent="-342900" algn="just">
              <a:spcBef>
                <a:spcPts val="900"/>
              </a:spcBef>
              <a:buClr>
                <a:schemeClr val="tx2"/>
              </a:buClr>
              <a:buFont typeface="Wingdings" panose="05000000000000000000" pitchFamily="2" charset="2"/>
              <a:buChar char="Ø"/>
            </a:pPr>
            <a:r>
              <a:rPr lang="ru-RU" sz="2200" dirty="0" smtClean="0">
                <a:latin typeface="Arial" panose="020B0604020202020204" pitchFamily="34" charset="0"/>
              </a:rPr>
              <a:t>Закупки по п.7 ч.2 ст.83, пп.4, 5, 26, 33 ч.1 ст.93 включаются с разбивкой по каждому КБК.</a:t>
            </a:r>
          </a:p>
          <a:p>
            <a:pPr marL="274638" indent="-274638" algn="just">
              <a:spcBef>
                <a:spcPts val="900"/>
              </a:spcBef>
              <a:buFontTx/>
              <a:buChar char="-"/>
            </a:pPr>
            <a:endParaRPr lang="ru-RU" sz="2200" dirty="0" smtClean="0">
              <a:latin typeface="Arial" panose="020B0604020202020204" pitchFamily="34" charset="0"/>
            </a:endParaRPr>
          </a:p>
          <a:p>
            <a:pPr marL="274638" indent="-274638" algn="just">
              <a:spcBef>
                <a:spcPts val="900"/>
              </a:spcBef>
              <a:buFontTx/>
              <a:buChar char="-"/>
            </a:pPr>
            <a:endParaRPr lang="ru-RU" sz="2200" dirty="0">
              <a:latin typeface="Arial" panose="020B0604020202020204" pitchFamily="34" charset="0"/>
            </a:endParaRPr>
          </a:p>
        </p:txBody>
      </p:sp>
    </p:spTree>
    <p:extLst>
      <p:ext uri="{BB962C8B-B14F-4D97-AF65-F5344CB8AC3E}">
        <p14:creationId xmlns:p14="http://schemas.microsoft.com/office/powerpoint/2010/main" val="213534534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599525"/>
            <a:ext cx="8498520" cy="507831"/>
          </a:xfrm>
        </p:spPr>
        <p:txBody>
          <a:bodyPr/>
          <a:lstStyle/>
          <a:p>
            <a:r>
              <a:rPr lang="ru-RU" dirty="0" smtClean="0"/>
              <a:t>План закупок на 2017-2019 годы</a:t>
            </a:r>
            <a:endParaRPr lang="ru-RU" dirty="0"/>
          </a:p>
        </p:txBody>
      </p:sp>
      <p:sp>
        <p:nvSpPr>
          <p:cNvPr id="3" name="Объект 2"/>
          <p:cNvSpPr>
            <a:spLocks noGrp="1"/>
          </p:cNvSpPr>
          <p:nvPr>
            <p:ph sz="quarter" idx="10"/>
          </p:nvPr>
        </p:nvSpPr>
        <p:spPr/>
        <p:txBody>
          <a:bodyPr/>
          <a:lstStyle/>
          <a:p>
            <a:endParaRPr lang="ru-R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900" y="1533757"/>
            <a:ext cx="9829800" cy="551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283059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Изменение плана закупок</a:t>
            </a:r>
            <a:endParaRPr lang="ru-RU" dirty="0"/>
          </a:p>
        </p:txBody>
      </p:sp>
      <p:sp>
        <p:nvSpPr>
          <p:cNvPr id="4" name="Содержимое 2"/>
          <p:cNvSpPr>
            <a:spLocks noGrp="1"/>
          </p:cNvSpPr>
          <p:nvPr>
            <p:ph sz="quarter" idx="10"/>
          </p:nvPr>
        </p:nvSpPr>
        <p:spPr>
          <a:xfrm>
            <a:off x="241300" y="1571625"/>
            <a:ext cx="10058400" cy="5029200"/>
          </a:xfrm>
        </p:spPr>
        <p:txBody>
          <a:bodyPr/>
          <a:lstStyle/>
          <a:p>
            <a:pPr marL="285750" indent="-285750" algn="just">
              <a:buClr>
                <a:schemeClr val="tx2"/>
              </a:buClr>
              <a:buFont typeface="Wingdings" pitchFamily="2" charset="2"/>
              <a:buChar char="Ø"/>
              <a:defRPr/>
            </a:pPr>
            <a:r>
              <a:rPr lang="ru-RU" sz="2200" dirty="0">
                <a:latin typeface="Arial" panose="020B0604020202020204" pitchFamily="34" charset="0"/>
              </a:rPr>
              <a:t>П</a:t>
            </a:r>
            <a:r>
              <a:rPr lang="ru-RU" sz="2200" dirty="0" smtClean="0">
                <a:latin typeface="Arial" panose="020B0604020202020204" pitchFamily="34" charset="0"/>
              </a:rPr>
              <a:t>риведения их в соответствие </a:t>
            </a:r>
            <a:r>
              <a:rPr lang="ru-RU" sz="2200" b="1" dirty="0" smtClean="0">
                <a:latin typeface="Arial" panose="020B0604020202020204" pitchFamily="34" charset="0"/>
              </a:rPr>
              <a:t>в связи с изменением</a:t>
            </a:r>
            <a:r>
              <a:rPr lang="ru-RU" sz="2200" dirty="0" smtClean="0">
                <a:latin typeface="Arial" panose="020B0604020202020204" pitchFamily="34" charset="0"/>
              </a:rPr>
              <a:t>:</a:t>
            </a:r>
          </a:p>
          <a:p>
            <a:pPr marL="285750" indent="-285750" algn="just">
              <a:buFont typeface="Arial" pitchFamily="34" charset="0"/>
              <a:buChar char="•"/>
              <a:defRPr/>
            </a:pPr>
            <a:r>
              <a:rPr lang="ru-RU" sz="2200" dirty="0" smtClean="0">
                <a:latin typeface="Arial" panose="020B0604020202020204" pitchFamily="34" charset="0"/>
              </a:rPr>
              <a:t> </a:t>
            </a:r>
            <a:r>
              <a:rPr lang="ru-RU" sz="2200" b="1" dirty="0" smtClean="0">
                <a:latin typeface="Arial" panose="020B0604020202020204" pitchFamily="34" charset="0"/>
              </a:rPr>
              <a:t>целей</a:t>
            </a:r>
            <a:r>
              <a:rPr lang="ru-RU" sz="2200" dirty="0" smtClean="0">
                <a:latin typeface="Arial" panose="020B0604020202020204" pitchFamily="34" charset="0"/>
              </a:rPr>
              <a:t> осуществления закупок, </a:t>
            </a:r>
          </a:p>
          <a:p>
            <a:pPr marL="285750" indent="-285750" algn="just">
              <a:buFont typeface="Arial" pitchFamily="34" charset="0"/>
              <a:buChar char="•"/>
              <a:defRPr/>
            </a:pPr>
            <a:r>
              <a:rPr lang="ru-RU" sz="2200" b="1" dirty="0" smtClean="0">
                <a:latin typeface="Arial" panose="020B0604020202020204" pitchFamily="34" charset="0"/>
              </a:rPr>
              <a:t>требований</a:t>
            </a:r>
            <a:r>
              <a:rPr lang="ru-RU" sz="2200" dirty="0" smtClean="0">
                <a:latin typeface="Arial" panose="020B0604020202020204" pitchFamily="34" charset="0"/>
              </a:rPr>
              <a:t> </a:t>
            </a:r>
            <a:r>
              <a:rPr lang="ru-RU" sz="2200" b="1" dirty="0" smtClean="0">
                <a:latin typeface="Arial" panose="020B0604020202020204" pitchFamily="34" charset="0"/>
              </a:rPr>
              <a:t>к</a:t>
            </a:r>
            <a:r>
              <a:rPr lang="ru-RU" sz="2200" dirty="0" smtClean="0">
                <a:latin typeface="Arial" panose="020B0604020202020204" pitchFamily="34" charset="0"/>
              </a:rPr>
              <a:t> закупаемой </a:t>
            </a:r>
            <a:r>
              <a:rPr lang="ru-RU" sz="2200" b="1" dirty="0" smtClean="0">
                <a:latin typeface="Arial" panose="020B0604020202020204" pitchFamily="34" charset="0"/>
              </a:rPr>
              <a:t>продукции </a:t>
            </a:r>
            <a:r>
              <a:rPr lang="ru-RU" sz="2200" dirty="0" smtClean="0">
                <a:latin typeface="Arial" panose="020B0604020202020204" pitchFamily="34" charset="0"/>
              </a:rPr>
              <a:t>(в т.ч. предельной цены) и (или) </a:t>
            </a:r>
            <a:r>
              <a:rPr lang="ru-RU" sz="2200" b="1" dirty="0" smtClean="0">
                <a:latin typeface="Arial" panose="020B0604020202020204" pitchFamily="34" charset="0"/>
              </a:rPr>
              <a:t>нормативных затрат </a:t>
            </a:r>
            <a:r>
              <a:rPr lang="ru-RU" sz="2200" dirty="0" smtClean="0">
                <a:latin typeface="Arial" panose="020B0604020202020204" pitchFamily="34" charset="0"/>
              </a:rPr>
              <a:t>на обеспечение функций заказчиков;</a:t>
            </a:r>
          </a:p>
          <a:p>
            <a:pPr marL="285750" indent="-285750" algn="just">
              <a:buClr>
                <a:schemeClr val="tx2"/>
              </a:buClr>
              <a:buFont typeface="Wingdings" pitchFamily="2" charset="2"/>
              <a:buChar char="Ø"/>
              <a:defRPr/>
            </a:pPr>
            <a:r>
              <a:rPr lang="ru-RU" sz="2200" dirty="0" smtClean="0">
                <a:latin typeface="Arial" panose="020B0604020202020204" pitchFamily="34" charset="0"/>
              </a:rPr>
              <a:t>И</a:t>
            </a:r>
            <a:r>
              <a:rPr lang="ru-RU" sz="2200" b="1" dirty="0" smtClean="0">
                <a:latin typeface="Arial" panose="020B0604020202020204" pitchFamily="34" charset="0"/>
              </a:rPr>
              <a:t>зменения в закон (решение) о бюджете</a:t>
            </a:r>
            <a:r>
              <a:rPr lang="ru-RU" sz="2200" dirty="0" smtClean="0">
                <a:latin typeface="Arial" panose="020B0604020202020204" pitchFamily="34" charset="0"/>
              </a:rPr>
              <a:t>;</a:t>
            </a:r>
          </a:p>
          <a:p>
            <a:pPr marL="285750" indent="-285750" algn="just">
              <a:buClr>
                <a:schemeClr val="tx2"/>
              </a:buClr>
              <a:buFont typeface="Wingdings" pitchFamily="2" charset="2"/>
              <a:buChar char="Ø"/>
              <a:defRPr/>
            </a:pPr>
            <a:r>
              <a:rPr lang="ru-RU" sz="2200" b="1" dirty="0" smtClean="0">
                <a:latin typeface="Arial" panose="020B0604020202020204" pitchFamily="34" charset="0"/>
              </a:rPr>
              <a:t>Реализация законов </a:t>
            </a:r>
            <a:r>
              <a:rPr lang="ru-RU" sz="2200" dirty="0" smtClean="0">
                <a:latin typeface="Arial" panose="020B0604020202020204" pitchFamily="34" charset="0"/>
              </a:rPr>
              <a:t>(местных НПА), решений (поручений) Президента РФ, Правительства РФ, высших исполнительных органов власти в субъекте РФ;</a:t>
            </a:r>
          </a:p>
          <a:p>
            <a:pPr marL="285750" indent="-285750" algn="just">
              <a:buClr>
                <a:schemeClr val="tx2"/>
              </a:buClr>
              <a:buFont typeface="Wingdings" pitchFamily="2" charset="2"/>
              <a:buChar char="Ø"/>
              <a:defRPr/>
            </a:pPr>
            <a:r>
              <a:rPr lang="ru-RU" sz="2200" dirty="0" smtClean="0">
                <a:latin typeface="Arial" panose="020B0604020202020204" pitchFamily="34" charset="0"/>
              </a:rPr>
              <a:t>Изменение доведенных лимитов;</a:t>
            </a:r>
          </a:p>
          <a:p>
            <a:pPr marL="285750" indent="-285750" algn="just">
              <a:buClr>
                <a:schemeClr val="tx2"/>
              </a:buClr>
              <a:buFont typeface="Wingdings" pitchFamily="2" charset="2"/>
              <a:buChar char="Ø"/>
              <a:defRPr/>
            </a:pPr>
            <a:r>
              <a:rPr lang="ru-RU" sz="2200" dirty="0" smtClean="0">
                <a:latin typeface="Arial" panose="020B0604020202020204" pitchFamily="34" charset="0"/>
              </a:rPr>
              <a:t>В результате обязательного общественного обсуждения;</a:t>
            </a:r>
          </a:p>
          <a:p>
            <a:pPr marL="285750" indent="-285750" algn="just">
              <a:buClr>
                <a:schemeClr val="tx2"/>
              </a:buClr>
              <a:buFont typeface="Wingdings" pitchFamily="2" charset="2"/>
              <a:buChar char="Ø"/>
              <a:defRPr/>
            </a:pPr>
            <a:r>
              <a:rPr lang="ru-RU" sz="2200" dirty="0" smtClean="0">
                <a:latin typeface="Arial" panose="020B0604020202020204" pitchFamily="34" charset="0"/>
              </a:rPr>
              <a:t>Использование </a:t>
            </a:r>
            <a:r>
              <a:rPr lang="ru-RU" sz="2200" b="1" dirty="0" smtClean="0">
                <a:latin typeface="Arial" panose="020B0604020202020204" pitchFamily="34" charset="0"/>
              </a:rPr>
              <a:t>экономии</a:t>
            </a:r>
            <a:r>
              <a:rPr lang="ru-RU" sz="2200" dirty="0" smtClean="0">
                <a:latin typeface="Arial" panose="020B0604020202020204" pitchFamily="34" charset="0"/>
              </a:rPr>
              <a:t>;</a:t>
            </a:r>
          </a:p>
          <a:p>
            <a:pPr marL="285750" indent="-285750" algn="just">
              <a:buClr>
                <a:schemeClr val="tx2"/>
              </a:buClr>
              <a:buFont typeface="Wingdings" pitchFamily="2" charset="2"/>
              <a:buChar char="Ø"/>
              <a:defRPr/>
            </a:pPr>
            <a:r>
              <a:rPr lang="ru-RU" sz="2200" dirty="0" smtClean="0">
                <a:latin typeface="Arial" panose="020B0604020202020204" pitchFamily="34" charset="0"/>
              </a:rPr>
              <a:t>Выдача предписания;</a:t>
            </a:r>
          </a:p>
          <a:p>
            <a:pPr marL="285750" indent="-285750" algn="just">
              <a:buClr>
                <a:schemeClr val="tx2"/>
              </a:buClr>
              <a:buFont typeface="Wingdings" pitchFamily="2" charset="2"/>
              <a:buChar char="Ø"/>
              <a:defRPr/>
            </a:pPr>
            <a:r>
              <a:rPr lang="ru-RU" sz="2200" dirty="0" smtClean="0">
                <a:latin typeface="Arial" panose="020B0604020202020204" pitchFamily="34" charset="0"/>
              </a:rPr>
              <a:t>Изменение сроков и (или) периодичности приобретения ТРУ;</a:t>
            </a:r>
          </a:p>
          <a:p>
            <a:pPr marL="285750" indent="-285750" algn="just">
              <a:buClr>
                <a:schemeClr val="tx2"/>
              </a:buClr>
              <a:buFont typeface="Wingdings" pitchFamily="2" charset="2"/>
              <a:buChar char="Ø"/>
              <a:defRPr/>
            </a:pPr>
            <a:r>
              <a:rPr lang="ru-RU" sz="2200" dirty="0" smtClean="0">
                <a:latin typeface="Arial" panose="020B0604020202020204" pitchFamily="34" charset="0"/>
              </a:rPr>
              <a:t>Возникновение обстоятельств, предвидеть которые на дату утверждения плана закупок невозможно.</a:t>
            </a:r>
          </a:p>
          <a:p>
            <a:pPr marL="0" indent="0" algn="ctr">
              <a:defRPr/>
            </a:pPr>
            <a:r>
              <a:rPr lang="ru-RU" sz="2200" dirty="0" smtClean="0">
                <a:latin typeface="Arial" panose="020B0604020202020204" pitchFamily="34" charset="0"/>
              </a:rPr>
              <a:t>Иные случаи установленные на региональном/местном уровне </a:t>
            </a:r>
          </a:p>
          <a:p>
            <a:endParaRPr lang="ru-RU" sz="2200" dirty="0">
              <a:latin typeface="Arial" panose="020B0604020202020204" pitchFamily="34" charset="0"/>
            </a:endParaRPr>
          </a:p>
        </p:txBody>
      </p:sp>
    </p:spTree>
    <p:extLst>
      <p:ext uri="{BB962C8B-B14F-4D97-AF65-F5344CB8AC3E}">
        <p14:creationId xmlns:p14="http://schemas.microsoft.com/office/powerpoint/2010/main" val="40622281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Сроки подготовки плана-графика</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2662466632"/>
              </p:ext>
            </p:extLst>
          </p:nvPr>
        </p:nvGraphicFramePr>
        <p:xfrm>
          <a:off x="241300" y="1495425"/>
          <a:ext cx="10210799" cy="5518360"/>
        </p:xfrm>
        <a:graphic>
          <a:graphicData uri="http://schemas.openxmlformats.org/drawingml/2006/table">
            <a:tbl>
              <a:tblPr firstRow="1" bandRow="1">
                <a:tableStyleId>{2D5ABB26-0587-4C30-8999-92F81FD0307C}</a:tableStyleId>
              </a:tblPr>
              <a:tblGrid>
                <a:gridCol w="2316736"/>
                <a:gridCol w="2488346"/>
                <a:gridCol w="2745761"/>
                <a:gridCol w="2659956"/>
              </a:tblGrid>
              <a:tr h="760167">
                <a:tc>
                  <a:txBody>
                    <a:bodyPr/>
                    <a:lstStyle/>
                    <a:p>
                      <a:endParaRPr lang="ru-RU" sz="1800" dirty="0">
                        <a:latin typeface="Arial" panose="020B0604020202020204" pitchFamily="34" charset="0"/>
                        <a:cs typeface="Arial" panose="020B0604020202020204" pitchFamily="34" charset="0"/>
                      </a:endParaRPr>
                    </a:p>
                  </a:txBody>
                  <a:tcPr marL="91431" marR="91431" marT="45725" marB="4572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dirty="0" err="1" smtClean="0">
                          <a:latin typeface="Arial" panose="020B0604020202020204" pitchFamily="34" charset="0"/>
                          <a:cs typeface="Arial" panose="020B0604020202020204" pitchFamily="34" charset="0"/>
                        </a:rPr>
                        <a:t>Гос</a:t>
                      </a:r>
                      <a:r>
                        <a:rPr lang="ru-RU" sz="1800" dirty="0" smtClean="0">
                          <a:latin typeface="Arial" panose="020B0604020202020204" pitchFamily="34" charset="0"/>
                          <a:cs typeface="Arial" panose="020B0604020202020204" pitchFamily="34" charset="0"/>
                        </a:rPr>
                        <a:t>/</a:t>
                      </a:r>
                      <a:r>
                        <a:rPr lang="ru-RU" sz="1800" dirty="0" err="1" smtClean="0">
                          <a:latin typeface="Arial" panose="020B0604020202020204" pitchFamily="34" charset="0"/>
                          <a:cs typeface="Arial" panose="020B0604020202020204" pitchFamily="34" charset="0"/>
                        </a:rPr>
                        <a:t>мун</a:t>
                      </a:r>
                      <a:r>
                        <a:rPr lang="ru-RU" sz="1800" dirty="0" smtClean="0">
                          <a:latin typeface="Arial" panose="020B0604020202020204" pitchFamily="34" charset="0"/>
                          <a:cs typeface="Arial" panose="020B0604020202020204" pitchFamily="34" charset="0"/>
                        </a:rPr>
                        <a:t>. заказчики</a:t>
                      </a:r>
                      <a:endParaRPr lang="ru-RU" sz="180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dirty="0" smtClean="0">
                          <a:latin typeface="Arial" panose="020B0604020202020204" pitchFamily="34" charset="0"/>
                          <a:cs typeface="Arial" panose="020B0604020202020204" pitchFamily="34" charset="0"/>
                        </a:rPr>
                        <a:t>Бюджетные учреждения </a:t>
                      </a:r>
                      <a:endParaRPr lang="ru-RU" sz="180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dirty="0" smtClean="0">
                          <a:latin typeface="Arial" panose="020B0604020202020204" pitchFamily="34" charset="0"/>
                          <a:cs typeface="Arial" panose="020B0604020202020204" pitchFamily="34" charset="0"/>
                        </a:rPr>
                        <a:t>Учреждения</a:t>
                      </a:r>
                    </a:p>
                    <a:p>
                      <a:pPr algn="ctr"/>
                      <a:r>
                        <a:rPr lang="ru-RU" sz="1800" dirty="0" smtClean="0">
                          <a:latin typeface="Arial" panose="020B0604020202020204" pitchFamily="34" charset="0"/>
                          <a:cs typeface="Arial" panose="020B0604020202020204" pitchFamily="34" charset="0"/>
                        </a:rPr>
                        <a:t> (по ч.4 и ч.6 ст.15)</a:t>
                      </a:r>
                      <a:endParaRPr lang="ru-RU" sz="180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586424">
                <a:tc>
                  <a:txBody>
                    <a:bodyPr/>
                    <a:lstStyle/>
                    <a:p>
                      <a:r>
                        <a:rPr lang="ru-RU" sz="1800" b="1" dirty="0" smtClean="0">
                          <a:latin typeface="Arial" panose="020B0604020202020204" pitchFamily="34" charset="0"/>
                          <a:cs typeface="Arial" panose="020B0604020202020204" pitchFamily="34" charset="0"/>
                        </a:rPr>
                        <a:t>Формирование</a:t>
                      </a:r>
                    </a:p>
                    <a:p>
                      <a:r>
                        <a:rPr lang="ru-RU" sz="1800" b="1" dirty="0" smtClean="0">
                          <a:latin typeface="Arial" panose="020B0604020202020204" pitchFamily="34" charset="0"/>
                          <a:cs typeface="Arial" panose="020B0604020202020204" pitchFamily="34" charset="0"/>
                        </a:rPr>
                        <a:t>В сроки</a:t>
                      </a:r>
                      <a:r>
                        <a:rPr lang="ru-RU" sz="1800" b="1" baseline="0" dirty="0" smtClean="0">
                          <a:latin typeface="Arial" panose="020B0604020202020204" pitchFamily="34" charset="0"/>
                          <a:cs typeface="Arial" panose="020B0604020202020204" pitchFamily="34" charset="0"/>
                        </a:rPr>
                        <a:t> установленные</a:t>
                      </a:r>
                      <a:endParaRPr lang="ru-RU" sz="1800" b="1" dirty="0">
                        <a:latin typeface="Arial" panose="020B0604020202020204" pitchFamily="34" charset="0"/>
                        <a:cs typeface="Arial" panose="020B0604020202020204" pitchFamily="34" charset="0"/>
                      </a:endParaRPr>
                    </a:p>
                  </a:txBody>
                  <a:tcPr marL="91431" marR="91431" marT="45725" marB="4572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i="1" u="sng" dirty="0" smtClean="0">
                          <a:latin typeface="Arial" panose="020B0604020202020204" pitchFamily="34" charset="0"/>
                          <a:cs typeface="Arial" panose="020B0604020202020204" pitchFamily="34" charset="0"/>
                        </a:rPr>
                        <a:t>ГРБС</a:t>
                      </a:r>
                    </a:p>
                    <a:p>
                      <a:pPr algn="ctr"/>
                      <a:r>
                        <a:rPr lang="ru-RU" sz="1800" i="1" u="sng" dirty="0" smtClean="0">
                          <a:latin typeface="Arial" panose="020B0604020202020204" pitchFamily="34" charset="0"/>
                          <a:cs typeface="Arial" panose="020B0604020202020204" pitchFamily="34" charset="0"/>
                        </a:rPr>
                        <a:t>после внесения закона о бюджета на рассмотрение в ГД</a:t>
                      </a:r>
                      <a:endParaRPr lang="ru-RU" sz="1800" b="0" i="1" u="sng"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i="1" u="sng" dirty="0" smtClean="0">
                          <a:latin typeface="Arial" panose="020B0604020202020204" pitchFamily="34" charset="0"/>
                          <a:cs typeface="Arial" panose="020B0604020202020204" pitchFamily="34" charset="0"/>
                        </a:rPr>
                        <a:t>Учредителем</a:t>
                      </a:r>
                      <a:endParaRPr lang="ru-RU" sz="1800" b="0" i="1" u="sng"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ru-RU" sz="1800" i="1" u="sng" dirty="0" smtClean="0">
                          <a:latin typeface="Arial" panose="020B0604020202020204" pitchFamily="34" charset="0"/>
                          <a:cs typeface="Arial" panose="020B0604020202020204" pitchFamily="34" charset="0"/>
                        </a:rPr>
                        <a:t>после внесения закона о бюджета на рассмотрение в ГД</a:t>
                      </a:r>
                      <a:endParaRPr lang="ru-RU" sz="1800" b="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i="1" u="sng" dirty="0" smtClean="0">
                          <a:latin typeface="Arial" panose="020B0604020202020204" pitchFamily="34" charset="0"/>
                          <a:cs typeface="Arial" panose="020B0604020202020204" pitchFamily="34" charset="0"/>
                        </a:rPr>
                        <a:t>после внесения закона о бюджета на рассмотрение в ГД</a:t>
                      </a:r>
                      <a:endParaRPr lang="ru-RU" sz="1800" b="0" i="1" u="sng"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156770">
                <a:tc>
                  <a:txBody>
                    <a:bodyPr/>
                    <a:lstStyle/>
                    <a:p>
                      <a:r>
                        <a:rPr lang="ru-RU" sz="1800" b="1" dirty="0" smtClean="0">
                          <a:latin typeface="Arial" panose="020B0604020202020204" pitchFamily="34" charset="0"/>
                          <a:cs typeface="Arial" panose="020B0604020202020204" pitchFamily="34" charset="0"/>
                        </a:rPr>
                        <a:t>Уточнение</a:t>
                      </a:r>
                    </a:p>
                    <a:p>
                      <a:r>
                        <a:rPr lang="ru-RU" sz="1800" b="1" dirty="0" smtClean="0">
                          <a:latin typeface="Arial" panose="020B0604020202020204" pitchFamily="34" charset="0"/>
                          <a:cs typeface="Arial" panose="020B0604020202020204" pitchFamily="34" charset="0"/>
                        </a:rPr>
                        <a:t>(при необходимости)</a:t>
                      </a:r>
                      <a:endParaRPr lang="ru-RU" sz="1800" b="1" dirty="0">
                        <a:latin typeface="Arial" panose="020B0604020202020204" pitchFamily="34" charset="0"/>
                        <a:cs typeface="Arial" panose="020B0604020202020204" pitchFamily="34" charset="0"/>
                      </a:endParaRPr>
                    </a:p>
                  </a:txBody>
                  <a:tcPr marL="91431" marR="91431" marT="45725" marB="4572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b="0" dirty="0" smtClean="0">
                          <a:latin typeface="Arial" panose="020B0604020202020204" pitchFamily="34" charset="0"/>
                          <a:cs typeface="Arial" panose="020B0604020202020204" pitchFamily="34" charset="0"/>
                        </a:rPr>
                        <a:t>Уточнения и доведения лимитов</a:t>
                      </a:r>
                      <a:endParaRPr lang="ru-RU" sz="1800" b="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b="0" dirty="0" smtClean="0">
                          <a:latin typeface="Arial" panose="020B0604020202020204" pitchFamily="34" charset="0"/>
                          <a:cs typeface="Arial" panose="020B0604020202020204" pitchFamily="34" charset="0"/>
                        </a:rPr>
                        <a:t>Уточнения и утверждения плана ФХД</a:t>
                      </a:r>
                      <a:endParaRPr lang="ru-RU" sz="1800" b="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b="0" dirty="0" smtClean="0">
                          <a:latin typeface="Arial" panose="020B0604020202020204" pitchFamily="34" charset="0"/>
                          <a:cs typeface="Arial" panose="020B0604020202020204" pitchFamily="34" charset="0"/>
                        </a:rPr>
                        <a:t>уточнения</a:t>
                      </a:r>
                      <a:r>
                        <a:rPr lang="ru-RU" sz="1800" b="0" baseline="0" dirty="0" smtClean="0">
                          <a:latin typeface="Arial" panose="020B0604020202020204" pitchFamily="34" charset="0"/>
                          <a:cs typeface="Arial" panose="020B0604020202020204" pitchFamily="34" charset="0"/>
                        </a:rPr>
                        <a:t> и заключения соглашения/доведения средств на счет</a:t>
                      </a:r>
                      <a:endParaRPr lang="ru-RU" sz="1800" b="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88972">
                <a:tc>
                  <a:txBody>
                    <a:bodyPr/>
                    <a:lstStyle/>
                    <a:p>
                      <a:r>
                        <a:rPr lang="ru-RU" sz="1800" b="1" dirty="0" smtClean="0">
                          <a:latin typeface="Arial" panose="020B0604020202020204" pitchFamily="34" charset="0"/>
                          <a:cs typeface="Arial" panose="020B0604020202020204" pitchFamily="34" charset="0"/>
                        </a:rPr>
                        <a:t>Утверждение </a:t>
                      </a:r>
                    </a:p>
                    <a:p>
                      <a:r>
                        <a:rPr lang="ru-RU" sz="1800" b="1" dirty="0" smtClean="0">
                          <a:latin typeface="Arial" panose="020B0604020202020204" pitchFamily="34" charset="0"/>
                          <a:cs typeface="Arial" panose="020B0604020202020204" pitchFamily="34" charset="0"/>
                        </a:rPr>
                        <a:t>в</a:t>
                      </a:r>
                      <a:r>
                        <a:rPr lang="ru-RU" sz="1800" b="1" baseline="0" dirty="0" smtClean="0">
                          <a:latin typeface="Arial" panose="020B0604020202020204" pitchFamily="34" charset="0"/>
                          <a:cs typeface="Arial" panose="020B0604020202020204" pitchFamily="34" charset="0"/>
                        </a:rPr>
                        <a:t> течение 10 рабочих дней...</a:t>
                      </a:r>
                      <a:endParaRPr lang="ru-RU" sz="1800" b="1" dirty="0">
                        <a:latin typeface="Arial" panose="020B0604020202020204" pitchFamily="34" charset="0"/>
                        <a:cs typeface="Arial" panose="020B0604020202020204" pitchFamily="34" charset="0"/>
                      </a:endParaRPr>
                    </a:p>
                  </a:txBody>
                  <a:tcPr marL="91431" marR="91431" marT="45725" marB="4572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i="1" u="sng" dirty="0" smtClean="0">
                          <a:latin typeface="Arial" panose="020B0604020202020204" pitchFamily="34" charset="0"/>
                          <a:cs typeface="Arial" panose="020B0604020202020204" pitchFamily="34" charset="0"/>
                        </a:rPr>
                        <a:t>доведения лимитов</a:t>
                      </a: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i="1" u="sng" dirty="0" smtClean="0">
                          <a:latin typeface="Arial" panose="020B0604020202020204" pitchFamily="34" charset="0"/>
                          <a:cs typeface="Arial" panose="020B0604020202020204" pitchFamily="34" charset="0"/>
                        </a:rPr>
                        <a:t>утверждения плана ФХД</a:t>
                      </a: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1800" b="0" i="1" u="sng" baseline="0" dirty="0" smtClean="0">
                          <a:latin typeface="Arial" panose="020B0604020202020204" pitchFamily="34" charset="0"/>
                          <a:cs typeface="Arial" panose="020B0604020202020204" pitchFamily="34" charset="0"/>
                        </a:rPr>
                        <a:t>заключения соглашения/</a:t>
                      </a:r>
                    </a:p>
                    <a:p>
                      <a:pPr algn="ctr"/>
                      <a:r>
                        <a:rPr lang="ru-RU" sz="1800" b="0" i="1" u="sng" baseline="0" dirty="0" smtClean="0">
                          <a:latin typeface="Arial" panose="020B0604020202020204" pitchFamily="34" charset="0"/>
                          <a:cs typeface="Arial" panose="020B0604020202020204" pitchFamily="34" charset="0"/>
                        </a:rPr>
                        <a:t>доведения средств на счет</a:t>
                      </a:r>
                      <a:endParaRPr lang="ru-RU" sz="1800" b="0" i="1" u="sng"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94067">
                <a:tc>
                  <a:txBody>
                    <a:bodyPr/>
                    <a:lstStyle/>
                    <a:p>
                      <a:r>
                        <a:rPr lang="ru-RU" sz="1800" b="1" dirty="0" smtClean="0">
                          <a:latin typeface="Arial" panose="020B0604020202020204" pitchFamily="34" charset="0"/>
                          <a:cs typeface="Arial" panose="020B0604020202020204" pitchFamily="34" charset="0"/>
                        </a:rPr>
                        <a:t>Размещение </a:t>
                      </a:r>
                      <a:endParaRPr lang="ru-RU" sz="1800" b="1" dirty="0">
                        <a:latin typeface="Arial" panose="020B0604020202020204" pitchFamily="34" charset="0"/>
                        <a:cs typeface="Arial" panose="020B0604020202020204" pitchFamily="34" charset="0"/>
                      </a:endParaRPr>
                    </a:p>
                  </a:txBody>
                  <a:tcPr marL="91431" marR="91431" marT="45725" marB="4572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r>
                        <a:rPr lang="ru-RU" sz="1800" kern="1200" dirty="0" smtClean="0">
                          <a:effectLst/>
                          <a:latin typeface="Arial" panose="020B0604020202020204" pitchFamily="34" charset="0"/>
                          <a:cs typeface="Arial" panose="020B0604020202020204" pitchFamily="34" charset="0"/>
                        </a:rPr>
                        <a:t>в течение 3 р. дней со дня утверждения или изменения плана-графика</a:t>
                      </a:r>
                      <a:endParaRPr lang="ru-RU" sz="1800" b="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ru-RU" sz="1600" b="0" dirty="0">
                        <a:latin typeface="Arial" pitchFamily="34" charset="0"/>
                        <a:cs typeface="Arial" pitchFamily="34" charset="0"/>
                      </a:endParaRPr>
                    </a:p>
                  </a:txBody>
                  <a:tcPr/>
                </a:tc>
                <a:tc hMerge="1">
                  <a:txBody>
                    <a:bodyPr/>
                    <a:lstStyle/>
                    <a:p>
                      <a:pPr algn="ctr"/>
                      <a:endParaRPr lang="ru-RU" sz="2000" b="0" dirty="0">
                        <a:latin typeface="Arial" panose="020B0604020202020204" pitchFamily="34" charset="0"/>
                        <a:cs typeface="Arial" panose="020B0604020202020204" pitchFamily="34" charset="0"/>
                      </a:endParaRPr>
                    </a:p>
                  </a:txBody>
                  <a:tcPr marL="91431" marR="91431"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7824197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Состав плана-графика</a:t>
            </a:r>
            <a:endParaRPr lang="ru-RU" dirty="0"/>
          </a:p>
        </p:txBody>
      </p:sp>
      <p:sp>
        <p:nvSpPr>
          <p:cNvPr id="3" name="Объект 2"/>
          <p:cNvSpPr>
            <a:spLocks noGrp="1"/>
          </p:cNvSpPr>
          <p:nvPr>
            <p:ph sz="quarter" idx="10"/>
          </p:nvPr>
        </p:nvSpPr>
        <p:spPr>
          <a:xfrm>
            <a:off x="241300" y="1495425"/>
            <a:ext cx="10287000" cy="5029200"/>
          </a:xfrm>
        </p:spPr>
        <p:txBody>
          <a:bodyPr/>
          <a:lstStyle/>
          <a:p>
            <a:pPr marL="285750" indent="-285750">
              <a:buClr>
                <a:schemeClr val="tx2"/>
              </a:buClr>
              <a:buFont typeface="Wingdings" panose="05000000000000000000" pitchFamily="2" charset="2"/>
              <a:buChar char="Ø"/>
              <a:defRPr/>
            </a:pPr>
            <a:r>
              <a:rPr lang="ru-RU" sz="2300" dirty="0">
                <a:latin typeface="Arial" panose="020B0604020202020204" pitchFamily="34" charset="0"/>
              </a:rPr>
              <a:t>СГОЗ (</a:t>
            </a:r>
            <a:r>
              <a:rPr lang="ru-RU" sz="2300" dirty="0" err="1">
                <a:latin typeface="Arial" panose="020B0604020202020204" pitchFamily="34" charset="0"/>
              </a:rPr>
              <a:t>справочно</a:t>
            </a:r>
            <a:r>
              <a:rPr lang="ru-RU" sz="2300" dirty="0">
                <a:latin typeface="Arial" panose="020B0604020202020204" pitchFamily="34" charset="0"/>
              </a:rPr>
              <a:t>);</a:t>
            </a:r>
          </a:p>
          <a:p>
            <a:pPr marL="285750" indent="-285750">
              <a:buClr>
                <a:schemeClr val="tx2"/>
              </a:buClr>
              <a:buFont typeface="Wingdings" panose="05000000000000000000" pitchFamily="2" charset="2"/>
              <a:buChar char="Ø"/>
              <a:defRPr/>
            </a:pPr>
            <a:r>
              <a:rPr lang="ru-RU" sz="2300" dirty="0">
                <a:latin typeface="Arial" panose="020B0604020202020204" pitchFamily="34" charset="0"/>
              </a:rPr>
              <a:t>ИКЗ;</a:t>
            </a:r>
          </a:p>
          <a:p>
            <a:pPr marL="285750" indent="-285750">
              <a:buClr>
                <a:schemeClr val="tx2"/>
              </a:buClr>
              <a:buFont typeface="Wingdings" panose="05000000000000000000" pitchFamily="2" charset="2"/>
              <a:buChar char="Ø"/>
              <a:defRPr/>
            </a:pPr>
            <a:r>
              <a:rPr lang="ru-RU" sz="2300" dirty="0">
                <a:latin typeface="Arial" panose="020B0604020202020204" pitchFamily="34" charset="0"/>
              </a:rPr>
              <a:t>наименование и описание объекта закупки, его характеристики </a:t>
            </a:r>
            <a:r>
              <a:rPr lang="ru-RU" sz="2300" dirty="0">
                <a:solidFill>
                  <a:srgbClr val="003399"/>
                </a:solidFill>
                <a:latin typeface="Arial" panose="020B0604020202020204" pitchFamily="34" charset="0"/>
              </a:rPr>
              <a:t>(ст. 33)</a:t>
            </a:r>
          </a:p>
          <a:p>
            <a:pPr marL="285750" indent="-285750">
              <a:buClr>
                <a:schemeClr val="tx2"/>
              </a:buClr>
              <a:buFont typeface="Wingdings" panose="05000000000000000000" pitchFamily="2" charset="2"/>
              <a:buChar char="Ø"/>
              <a:defRPr/>
            </a:pPr>
            <a:r>
              <a:rPr lang="ru-RU" sz="2300" dirty="0">
                <a:latin typeface="Arial" panose="020B0604020202020204" pitchFamily="34" charset="0"/>
              </a:rPr>
              <a:t>НМЦК (тыс. рублей)</a:t>
            </a:r>
          </a:p>
          <a:p>
            <a:pPr marL="285750" indent="-285750">
              <a:buClr>
                <a:schemeClr val="tx2"/>
              </a:buClr>
              <a:buFont typeface="Wingdings" panose="05000000000000000000" pitchFamily="2" charset="2"/>
              <a:buChar char="Ø"/>
              <a:tabLst>
                <a:tab pos="534988" algn="l"/>
                <a:tab pos="896938" algn="l"/>
                <a:tab pos="1165225" algn="l"/>
              </a:tabLst>
              <a:defRPr/>
            </a:pPr>
            <a:r>
              <a:rPr lang="ru-RU" sz="2300" dirty="0">
                <a:latin typeface="Arial" panose="020B0604020202020204" pitchFamily="34" charset="0"/>
              </a:rPr>
              <a:t>Размер аванса (%) </a:t>
            </a:r>
          </a:p>
          <a:p>
            <a:pPr marL="285750" indent="-285750">
              <a:buClr>
                <a:schemeClr val="tx2"/>
              </a:buClr>
              <a:buFont typeface="Wingdings" panose="05000000000000000000" pitchFamily="2" charset="2"/>
              <a:buChar char="Ø"/>
              <a:tabLst>
                <a:tab pos="534988" algn="l"/>
                <a:tab pos="896938" algn="l"/>
                <a:tab pos="1165225" algn="l"/>
              </a:tabLst>
              <a:defRPr/>
            </a:pPr>
            <a:r>
              <a:rPr lang="ru-RU" sz="2300" dirty="0">
                <a:latin typeface="Arial" panose="020B0604020202020204" pitchFamily="34" charset="0"/>
              </a:rPr>
              <a:t>Этапы оплаты (суммы планируемых платежей) на весь период</a:t>
            </a:r>
          </a:p>
          <a:p>
            <a:pPr marL="285750" indent="-285750">
              <a:buClr>
                <a:schemeClr val="tx2"/>
              </a:buClr>
              <a:buFont typeface="Wingdings" panose="05000000000000000000" pitchFamily="2" charset="2"/>
              <a:buChar char="Ø"/>
              <a:tabLst>
                <a:tab pos="534988" algn="l"/>
                <a:tab pos="896938" algn="l"/>
                <a:tab pos="1165225" algn="l"/>
              </a:tabLst>
              <a:defRPr/>
            </a:pPr>
            <a:r>
              <a:rPr lang="ru-RU" sz="2300" dirty="0">
                <a:latin typeface="Arial" panose="020B0604020202020204" pitchFamily="34" charset="0"/>
              </a:rPr>
              <a:t>Единица измерения и код по ОКЕИ (если можно измерить)</a:t>
            </a:r>
          </a:p>
          <a:p>
            <a:pPr marL="285750" indent="-285750">
              <a:buClr>
                <a:schemeClr val="tx2"/>
              </a:buClr>
              <a:buFont typeface="Wingdings" panose="05000000000000000000" pitchFamily="2" charset="2"/>
              <a:buChar char="Ø"/>
              <a:tabLst>
                <a:tab pos="534988" algn="l"/>
                <a:tab pos="896938" algn="l"/>
                <a:tab pos="1165225" algn="l"/>
              </a:tabLst>
              <a:defRPr/>
            </a:pPr>
            <a:r>
              <a:rPr lang="ru-RU" sz="2300" dirty="0">
                <a:latin typeface="Arial" panose="020B0604020202020204" pitchFamily="34" charset="0"/>
              </a:rPr>
              <a:t>Количество на весь период</a:t>
            </a:r>
          </a:p>
          <a:p>
            <a:pPr marL="285750" indent="-285750">
              <a:buClr>
                <a:schemeClr val="tx2"/>
              </a:buClr>
              <a:buFont typeface="Wingdings" panose="05000000000000000000" pitchFamily="2" charset="2"/>
              <a:buChar char="Ø"/>
              <a:tabLst>
                <a:tab pos="534988" algn="l"/>
                <a:tab pos="896938" algn="l"/>
                <a:tab pos="1165225" algn="l"/>
              </a:tabLst>
              <a:defRPr/>
            </a:pPr>
            <a:r>
              <a:rPr lang="ru-RU" sz="2300" dirty="0">
                <a:latin typeface="Arial" panose="020B0604020202020204" pitchFamily="34" charset="0"/>
              </a:rPr>
              <a:t>Периодичность (ежедневно, раз в месяц и т.д./количество этапов исполнения (месяц, год)</a:t>
            </a:r>
          </a:p>
          <a:p>
            <a:pPr marL="285750" indent="-285750">
              <a:buClr>
                <a:schemeClr val="tx2"/>
              </a:buClr>
              <a:buFont typeface="Wingdings" panose="05000000000000000000" pitchFamily="2" charset="2"/>
              <a:buChar char="Ø"/>
              <a:tabLst>
                <a:tab pos="534988" algn="l"/>
                <a:tab pos="896938" algn="l"/>
                <a:tab pos="1165225" algn="l"/>
              </a:tabLst>
              <a:defRPr/>
            </a:pPr>
            <a:r>
              <a:rPr lang="ru-RU" sz="2300" dirty="0">
                <a:latin typeface="Arial" panose="020B0604020202020204" pitchFamily="34" charset="0"/>
              </a:rPr>
              <a:t>Размер обеспечения заявки и контракта</a:t>
            </a:r>
          </a:p>
          <a:p>
            <a:endParaRPr lang="ru-RU" sz="2300" dirty="0"/>
          </a:p>
        </p:txBody>
      </p:sp>
      <p:sp>
        <p:nvSpPr>
          <p:cNvPr id="4" name="object 17"/>
          <p:cNvSpPr txBox="1"/>
          <p:nvPr/>
        </p:nvSpPr>
        <p:spPr>
          <a:xfrm>
            <a:off x="494156" y="5934583"/>
            <a:ext cx="564515" cy="972185"/>
          </a:xfrm>
          <a:prstGeom prst="rect">
            <a:avLst/>
          </a:prstGeom>
          <a:solidFill>
            <a:srgbClr val="CE171E"/>
          </a:solidFill>
        </p:spPr>
        <p:txBody>
          <a:bodyPr vert="horz" wrap="square" lIns="0" tIns="204470" rIns="0" bIns="0" rtlCol="0">
            <a:spAutoFit/>
          </a:bodyPr>
          <a:lstStyle/>
          <a:p>
            <a:pPr algn="ctr">
              <a:lnSpc>
                <a:spcPct val="100000"/>
              </a:lnSpc>
              <a:spcBef>
                <a:spcPts val="1610"/>
              </a:spcBef>
            </a:pPr>
            <a:r>
              <a:rPr sz="3600" b="1" dirty="0">
                <a:solidFill>
                  <a:srgbClr val="FFFFFF"/>
                </a:solidFill>
                <a:latin typeface="PTSansPro-CaptionBold"/>
                <a:cs typeface="PTSansPro-CaptionBold"/>
              </a:rPr>
              <a:t>!</a:t>
            </a:r>
            <a:endParaRPr sz="3600" dirty="0">
              <a:latin typeface="PTSansPro-CaptionBold"/>
              <a:cs typeface="PTSansPro-CaptionBold"/>
            </a:endParaRPr>
          </a:p>
        </p:txBody>
      </p:sp>
      <p:sp>
        <p:nvSpPr>
          <p:cNvPr id="6" name="object 18"/>
          <p:cNvSpPr txBox="1"/>
          <p:nvPr/>
        </p:nvSpPr>
        <p:spPr>
          <a:xfrm>
            <a:off x="1135316" y="5934583"/>
            <a:ext cx="8249984" cy="972185"/>
          </a:xfrm>
          <a:prstGeom prst="rect">
            <a:avLst/>
          </a:prstGeom>
          <a:solidFill>
            <a:srgbClr val="E6E7E8"/>
          </a:solidFill>
        </p:spPr>
        <p:txBody>
          <a:bodyPr vert="horz" wrap="square" lIns="0" tIns="72000" rIns="0" bIns="0" rtlCol="0">
            <a:noAutofit/>
          </a:bodyPr>
          <a:lstStyle/>
          <a:p>
            <a:pPr>
              <a:defRPr/>
            </a:pPr>
            <a:r>
              <a:rPr lang="ru-RU" b="1" i="1" dirty="0" smtClean="0">
                <a:solidFill>
                  <a:schemeClr val="tx2"/>
                </a:solidFill>
              </a:rPr>
              <a:t>ч. 11 ст. 21 (с 01.01.2017 г.)</a:t>
            </a:r>
          </a:p>
          <a:p>
            <a:pPr>
              <a:defRPr/>
            </a:pPr>
            <a:r>
              <a:rPr lang="ru-RU" sz="2200" b="1" dirty="0" smtClean="0"/>
              <a:t>Закупки</a:t>
            </a:r>
            <a:r>
              <a:rPr lang="ru-RU" sz="2200" b="1" dirty="0"/>
              <a:t>, не предусмотренные планами-графиками, не могут быть осуществлены</a:t>
            </a:r>
          </a:p>
          <a:p>
            <a:pPr marL="107950">
              <a:lnSpc>
                <a:spcPct val="100000"/>
              </a:lnSpc>
            </a:pPr>
            <a:endParaRPr sz="2200" dirty="0">
              <a:latin typeface="PTSansPro-CaptionBold"/>
              <a:cs typeface="PTSansPro-CaptionBold"/>
            </a:endParaRPr>
          </a:p>
        </p:txBody>
      </p:sp>
    </p:spTree>
    <p:extLst>
      <p:ext uri="{BB962C8B-B14F-4D97-AF65-F5344CB8AC3E}">
        <p14:creationId xmlns:p14="http://schemas.microsoft.com/office/powerpoint/2010/main" val="32057092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Состав плана-графика</a:t>
            </a:r>
          </a:p>
        </p:txBody>
      </p:sp>
      <p:sp>
        <p:nvSpPr>
          <p:cNvPr id="3" name="Объект 2"/>
          <p:cNvSpPr>
            <a:spLocks noGrp="1"/>
          </p:cNvSpPr>
          <p:nvPr>
            <p:ph sz="quarter" idx="10"/>
          </p:nvPr>
        </p:nvSpPr>
        <p:spPr>
          <a:xfrm>
            <a:off x="165100" y="1495425"/>
            <a:ext cx="10363200" cy="5486400"/>
          </a:xfrm>
        </p:spPr>
        <p:txBody>
          <a:bodyPr/>
          <a:lstStyle/>
          <a:p>
            <a:pPr marL="285750" indent="-285750" algn="just">
              <a:spcBef>
                <a:spcPts val="600"/>
              </a:spcBef>
              <a:buClr>
                <a:schemeClr val="tx2"/>
              </a:buClr>
              <a:buFont typeface="Wingdings" pitchFamily="2" charset="2"/>
              <a:buChar char="Ø"/>
              <a:defRPr/>
            </a:pPr>
            <a:r>
              <a:rPr lang="ru-RU" sz="2400" dirty="0">
                <a:latin typeface="Arial" panose="020B0604020202020204" pitchFamily="34" charset="0"/>
              </a:rPr>
              <a:t>Планируемый срок размещения извещения\заключения контракта (месяц, год)</a:t>
            </a:r>
          </a:p>
          <a:p>
            <a:pPr marL="285750" indent="-285750" algn="just">
              <a:spcBef>
                <a:spcPts val="600"/>
              </a:spcBef>
              <a:buClr>
                <a:schemeClr val="tx2"/>
              </a:buClr>
              <a:buFont typeface="Wingdings" pitchFamily="2" charset="2"/>
              <a:buChar char="Ø"/>
              <a:defRPr/>
            </a:pPr>
            <a:r>
              <a:rPr lang="ru-RU" sz="2400" dirty="0">
                <a:latin typeface="Arial" panose="020B0604020202020204" pitchFamily="34" charset="0"/>
              </a:rPr>
              <a:t>Срок окончания исполнения контракта (месяц, год)</a:t>
            </a:r>
          </a:p>
          <a:p>
            <a:pPr marL="285750" indent="-285750" algn="just">
              <a:spcBef>
                <a:spcPts val="600"/>
              </a:spcBef>
              <a:buClr>
                <a:schemeClr val="tx2"/>
              </a:buClr>
              <a:buFont typeface="Wingdings" pitchFamily="2" charset="2"/>
              <a:buChar char="Ø"/>
              <a:defRPr/>
            </a:pPr>
            <a:r>
              <a:rPr lang="ru-RU" sz="2400" dirty="0">
                <a:latin typeface="Arial" panose="020B0604020202020204" pitchFamily="34" charset="0"/>
              </a:rPr>
              <a:t>способ закупки</a:t>
            </a:r>
          </a:p>
          <a:p>
            <a:pPr marL="285750" indent="-285750" algn="just">
              <a:spcBef>
                <a:spcPts val="600"/>
              </a:spcBef>
              <a:buClr>
                <a:schemeClr val="tx2"/>
              </a:buClr>
              <a:buFont typeface="Wingdings" pitchFamily="2" charset="2"/>
              <a:buChar char="Ø"/>
              <a:defRPr/>
            </a:pPr>
            <a:r>
              <a:rPr lang="ru-RU" sz="2400" dirty="0">
                <a:latin typeface="Arial" panose="020B0604020202020204" pitchFamily="34" charset="0"/>
              </a:rPr>
              <a:t>Преимущества ст.28 и ст.29 </a:t>
            </a:r>
          </a:p>
          <a:p>
            <a:pPr marL="285750" indent="-285750" algn="just">
              <a:spcBef>
                <a:spcPts val="600"/>
              </a:spcBef>
              <a:buClr>
                <a:schemeClr val="tx2"/>
              </a:buClr>
              <a:buFont typeface="Wingdings" pitchFamily="2" charset="2"/>
              <a:buChar char="Ø"/>
              <a:defRPr/>
            </a:pPr>
            <a:r>
              <a:rPr lang="ru-RU" sz="2400" dirty="0">
                <a:latin typeface="Arial" panose="020B0604020202020204" pitchFamily="34" charset="0"/>
              </a:rPr>
              <a:t>СМП и СОНКО</a:t>
            </a:r>
          </a:p>
          <a:p>
            <a:pPr marL="285750" indent="-285750" algn="just">
              <a:spcBef>
                <a:spcPts val="600"/>
              </a:spcBef>
              <a:buClr>
                <a:schemeClr val="tx2"/>
              </a:buClr>
              <a:buFont typeface="Wingdings" pitchFamily="2" charset="2"/>
              <a:buChar char="Ø"/>
              <a:defRPr/>
            </a:pPr>
            <a:r>
              <a:rPr lang="ru-RU" sz="2400" dirty="0">
                <a:latin typeface="Arial" panose="020B0604020202020204" pitchFamily="34" charset="0"/>
              </a:rPr>
              <a:t>Запреты, ограничения, условия допуска ст.14</a:t>
            </a:r>
          </a:p>
          <a:p>
            <a:pPr marL="285750" indent="-285750" algn="just">
              <a:spcBef>
                <a:spcPts val="600"/>
              </a:spcBef>
              <a:buClr>
                <a:schemeClr val="tx2"/>
              </a:buClr>
              <a:buFont typeface="Wingdings" pitchFamily="2" charset="2"/>
              <a:buChar char="Ø"/>
              <a:defRPr/>
            </a:pPr>
            <a:r>
              <a:rPr lang="ru-RU" sz="2400" dirty="0">
                <a:latin typeface="Arial" panose="020B0604020202020204" pitchFamily="34" charset="0"/>
              </a:rPr>
              <a:t>Доп. требования и их обоснование</a:t>
            </a:r>
          </a:p>
          <a:p>
            <a:pPr marL="285750" indent="-285750" algn="just">
              <a:spcBef>
                <a:spcPts val="600"/>
              </a:spcBef>
              <a:buClr>
                <a:schemeClr val="tx2"/>
              </a:buClr>
              <a:buFont typeface="Wingdings" pitchFamily="2" charset="2"/>
              <a:buChar char="Ø"/>
              <a:defRPr/>
            </a:pPr>
            <a:r>
              <a:rPr lang="ru-RU" sz="2400" dirty="0">
                <a:latin typeface="Arial" panose="020B0604020202020204" pitchFamily="34" charset="0"/>
              </a:rPr>
              <a:t>Обязательное общественное обсуждение</a:t>
            </a:r>
          </a:p>
          <a:p>
            <a:pPr marL="285750" indent="-285750" algn="just">
              <a:spcBef>
                <a:spcPts val="600"/>
              </a:spcBef>
              <a:buClr>
                <a:schemeClr val="tx2"/>
              </a:buClr>
              <a:buFont typeface="Wingdings" pitchFamily="2" charset="2"/>
              <a:buChar char="Ø"/>
              <a:defRPr/>
            </a:pPr>
            <a:r>
              <a:rPr lang="ru-RU" sz="2400" dirty="0">
                <a:latin typeface="Arial" panose="020B0604020202020204" pitchFamily="34" charset="0"/>
              </a:rPr>
              <a:t>Информация о банковском сопровождении контракта</a:t>
            </a:r>
          </a:p>
          <a:p>
            <a:pPr marL="285750" indent="-285750" algn="just">
              <a:spcBef>
                <a:spcPts val="600"/>
              </a:spcBef>
              <a:buClr>
                <a:schemeClr val="tx2"/>
              </a:buClr>
              <a:buFont typeface="Wingdings" pitchFamily="2" charset="2"/>
              <a:buChar char="Ø"/>
              <a:defRPr/>
            </a:pPr>
            <a:r>
              <a:rPr lang="ru-RU" sz="2400" dirty="0">
                <a:latin typeface="Arial" panose="020B0604020202020204" pitchFamily="34" charset="0"/>
              </a:rPr>
              <a:t>Информация об уполномоченном органе/учреждении</a:t>
            </a:r>
          </a:p>
          <a:p>
            <a:pPr marL="285750" indent="-285750" algn="just">
              <a:spcBef>
                <a:spcPts val="600"/>
              </a:spcBef>
              <a:buClr>
                <a:schemeClr val="tx2"/>
              </a:buClr>
              <a:buFont typeface="Wingdings" pitchFamily="2" charset="2"/>
              <a:buChar char="Ø"/>
              <a:defRPr/>
            </a:pPr>
            <a:r>
              <a:rPr lang="ru-RU" sz="2400" dirty="0">
                <a:latin typeface="Arial" panose="020B0604020202020204" pitchFamily="34" charset="0"/>
              </a:rPr>
              <a:t>Информация об организаторе совместного конкурса\аукциона</a:t>
            </a:r>
          </a:p>
          <a:p>
            <a:pPr marL="285750" indent="-285750" algn="just">
              <a:spcBef>
                <a:spcPts val="600"/>
              </a:spcBef>
              <a:buClr>
                <a:schemeClr val="tx2"/>
              </a:buClr>
              <a:buFont typeface="Wingdings" pitchFamily="2" charset="2"/>
              <a:buChar char="Ø"/>
              <a:defRPr/>
            </a:pPr>
            <a:r>
              <a:rPr lang="ru-RU" sz="2400" dirty="0">
                <a:latin typeface="Arial" panose="020B0604020202020204" pitchFamily="34" charset="0"/>
              </a:rPr>
              <a:t>Дата, содержание и обоснование изменений</a:t>
            </a:r>
          </a:p>
          <a:p>
            <a:pPr>
              <a:buClr>
                <a:schemeClr val="tx2"/>
              </a:buClr>
            </a:pPr>
            <a:endParaRPr lang="ru-RU" sz="2400" dirty="0"/>
          </a:p>
        </p:txBody>
      </p:sp>
    </p:spTree>
    <p:extLst>
      <p:ext uri="{BB962C8B-B14F-4D97-AF65-F5344CB8AC3E}">
        <p14:creationId xmlns:p14="http://schemas.microsoft.com/office/powerpoint/2010/main" val="26896412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План-график на 2017 год (начало)</a:t>
            </a:r>
            <a:endParaRPr lang="ru-RU" dirty="0"/>
          </a:p>
        </p:txBody>
      </p:sp>
      <p:sp>
        <p:nvSpPr>
          <p:cNvPr id="3" name="Объект 2"/>
          <p:cNvSpPr>
            <a:spLocks noGrp="1"/>
          </p:cNvSpPr>
          <p:nvPr>
            <p:ph sz="quarter" idx="10"/>
          </p:nvPr>
        </p:nvSpPr>
        <p:spPr/>
        <p:txBody>
          <a:bodyPr/>
          <a:lstStyle/>
          <a:p>
            <a:endParaRPr lang="ru-RU"/>
          </a:p>
        </p:txBody>
      </p:sp>
      <p:pic>
        <p:nvPicPr>
          <p:cNvPr id="2050" name="Picture 2" descr="C:\Users\ANEVSTASHENKOV\Desktop\2016-10-06_14-32-2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900" y="1563726"/>
            <a:ext cx="9829800" cy="5981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538129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План-график на 2017 год </a:t>
            </a:r>
            <a:r>
              <a:rPr lang="ru-RU" dirty="0" smtClean="0"/>
              <a:t>(продолжение)</a:t>
            </a:r>
            <a:endParaRPr lang="ru-RU" dirty="0"/>
          </a:p>
        </p:txBody>
      </p:sp>
      <p:sp>
        <p:nvSpPr>
          <p:cNvPr id="3" name="Объект 2"/>
          <p:cNvSpPr>
            <a:spLocks noGrp="1"/>
          </p:cNvSpPr>
          <p:nvPr>
            <p:ph sz="quarter" idx="10"/>
          </p:nvPr>
        </p:nvSpPr>
        <p:spPr/>
        <p:txBody>
          <a:bodyPr/>
          <a:lstStyle/>
          <a:p>
            <a:endParaRPr lang="ru-RU" dirty="0"/>
          </a:p>
        </p:txBody>
      </p:sp>
      <p:pic>
        <p:nvPicPr>
          <p:cNvPr id="3074" name="Picture 2" descr="C:\Users\ANEVSTASHENKOV\Desktop\2016-10-06_14-34-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10604500" cy="587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3723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300" y="123825"/>
            <a:ext cx="8498520" cy="1292662"/>
          </a:xfrm>
        </p:spPr>
        <p:txBody>
          <a:bodyPr/>
          <a:lstStyle/>
          <a:p>
            <a:r>
              <a:rPr lang="ru-RU" sz="2800" b="0" dirty="0" smtClean="0"/>
              <a:t>ПРОФСТАНДАРТ </a:t>
            </a:r>
            <a:br>
              <a:rPr lang="ru-RU" sz="2800" b="0" dirty="0" smtClean="0"/>
            </a:br>
            <a:r>
              <a:rPr lang="ru-RU" sz="2800" b="0" dirty="0" smtClean="0"/>
              <a:t>«СПЕЦИАЛИСТ В СФЕРЕ ЗАКУПОК» </a:t>
            </a:r>
            <a:br>
              <a:rPr lang="ru-RU" sz="2800" b="0" dirty="0" smtClean="0"/>
            </a:br>
            <a:r>
              <a:rPr lang="ru-RU" sz="2800" b="0" dirty="0" smtClean="0"/>
              <a:t>(приказ Минтруда </a:t>
            </a:r>
            <a:r>
              <a:rPr lang="ru-RU" sz="2800" b="0" dirty="0"/>
              <a:t>от </a:t>
            </a:r>
            <a:r>
              <a:rPr lang="ru-RU" sz="2800" b="0" dirty="0" smtClean="0"/>
              <a:t>10.09.2015 </a:t>
            </a:r>
            <a:r>
              <a:rPr lang="ru-RU" sz="2800" b="0" dirty="0"/>
              <a:t>г. </a:t>
            </a:r>
            <a:r>
              <a:rPr lang="ru-RU" sz="2800" b="0" dirty="0" smtClean="0"/>
              <a:t>№ 625н) </a:t>
            </a:r>
            <a:endParaRPr lang="ru-RU" sz="2800" b="0" dirty="0"/>
          </a:p>
        </p:txBody>
      </p:sp>
      <p:graphicFrame>
        <p:nvGraphicFramePr>
          <p:cNvPr id="5" name="Таблица 4"/>
          <p:cNvGraphicFramePr>
            <a:graphicFrameLocks noGrp="1"/>
          </p:cNvGraphicFramePr>
          <p:nvPr>
            <p:extLst>
              <p:ext uri="{D42A27DB-BD31-4B8C-83A1-F6EECF244321}">
                <p14:modId xmlns:p14="http://schemas.microsoft.com/office/powerpoint/2010/main" val="1496531011"/>
              </p:ext>
            </p:extLst>
          </p:nvPr>
        </p:nvGraphicFramePr>
        <p:xfrm>
          <a:off x="0" y="1571624"/>
          <a:ext cx="10693399" cy="5991225"/>
        </p:xfrm>
        <a:graphic>
          <a:graphicData uri="http://schemas.openxmlformats.org/drawingml/2006/table">
            <a:tbl>
              <a:tblPr firstRow="1" firstCol="1" bandRow="1">
                <a:tableStyleId>{5C22544A-7EE6-4342-B048-85BDC9FD1C3A}</a:tableStyleId>
              </a:tblPr>
              <a:tblGrid>
                <a:gridCol w="386975"/>
                <a:gridCol w="1279348"/>
                <a:gridCol w="2280819"/>
                <a:gridCol w="2390158"/>
                <a:gridCol w="175668"/>
                <a:gridCol w="2166222"/>
                <a:gridCol w="2014209"/>
              </a:tblGrid>
              <a:tr h="316996">
                <a:tc rowSpan="2" gridSpan="2">
                  <a:txBody>
                    <a:bodyPr/>
                    <a:lstStyle/>
                    <a:p>
                      <a:pPr algn="ctr">
                        <a:spcAft>
                          <a:spcPts val="0"/>
                        </a:spcAft>
                      </a:pPr>
                      <a:r>
                        <a:rPr lang="ru-RU" sz="1400" dirty="0">
                          <a:effectLst/>
                        </a:rPr>
                        <a:t>Требования</a:t>
                      </a:r>
                      <a:endParaRPr lang="ru-RU" sz="1400" dirty="0">
                        <a:solidFill>
                          <a:srgbClr val="000000"/>
                        </a:solidFill>
                        <a:effectLst/>
                        <a:latin typeface="Calibri"/>
                        <a:ea typeface="Times New Roman"/>
                        <a:cs typeface="Calibri"/>
                      </a:endParaRPr>
                    </a:p>
                  </a:txBody>
                  <a:tcPr marL="64171" marR="64171" marT="0" marB="0"/>
                </a:tc>
                <a:tc rowSpan="2" hMerge="1">
                  <a:txBody>
                    <a:bodyPr/>
                    <a:lstStyle/>
                    <a:p>
                      <a:endParaRPr lang="ru-RU"/>
                    </a:p>
                  </a:txBody>
                  <a:tcPr/>
                </a:tc>
                <a:tc gridSpan="5">
                  <a:txBody>
                    <a:bodyPr/>
                    <a:lstStyle/>
                    <a:p>
                      <a:pPr algn="ctr">
                        <a:spcAft>
                          <a:spcPts val="0"/>
                        </a:spcAft>
                      </a:pPr>
                      <a:r>
                        <a:rPr lang="ru-RU" sz="1400">
                          <a:effectLst/>
                        </a:rPr>
                        <a:t>Обобщенная трудовая функция</a:t>
                      </a:r>
                      <a:endParaRPr lang="ru-RU" sz="1400">
                        <a:solidFill>
                          <a:srgbClr val="000000"/>
                        </a:solidFill>
                        <a:effectLst/>
                        <a:latin typeface="Calibri"/>
                        <a:ea typeface="Times New Roman"/>
                        <a:cs typeface="Calibri"/>
                      </a:endParaRPr>
                    </a:p>
                  </a:txBody>
                  <a:tcPr marL="64171" marR="64171"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665692">
                <a:tc gridSpan="2" vMerge="1">
                  <a:txBody>
                    <a:bodyPr/>
                    <a:lstStyle/>
                    <a:p>
                      <a:endParaRPr lang="ru-RU"/>
                    </a:p>
                  </a:txBody>
                  <a:tcPr/>
                </a:tc>
                <a:tc hMerge="1" vMerge="1">
                  <a:txBody>
                    <a:bodyPr/>
                    <a:lstStyle/>
                    <a:p>
                      <a:endParaRPr lang="ru-RU"/>
                    </a:p>
                  </a:txBody>
                  <a:tcPr/>
                </a:tc>
                <a:tc>
                  <a:txBody>
                    <a:bodyPr/>
                    <a:lstStyle/>
                    <a:p>
                      <a:pPr algn="ctr">
                        <a:spcAft>
                          <a:spcPts val="0"/>
                        </a:spcAft>
                      </a:pPr>
                      <a:r>
                        <a:rPr lang="ru-RU" sz="1400" dirty="0">
                          <a:effectLst/>
                        </a:rPr>
                        <a:t>Обеспечение закупок</a:t>
                      </a:r>
                      <a:endParaRPr lang="ru-RU" sz="1400" dirty="0">
                        <a:solidFill>
                          <a:srgbClr val="000000"/>
                        </a:solidFill>
                        <a:effectLst/>
                        <a:latin typeface="Calibri"/>
                        <a:ea typeface="Times New Roman"/>
                        <a:cs typeface="Calibri"/>
                      </a:endParaRPr>
                    </a:p>
                  </a:txBody>
                  <a:tcPr marL="64171" marR="64171" marT="0" marB="0"/>
                </a:tc>
                <a:tc gridSpan="2">
                  <a:txBody>
                    <a:bodyPr/>
                    <a:lstStyle/>
                    <a:p>
                      <a:pPr algn="ctr">
                        <a:spcAft>
                          <a:spcPts val="0"/>
                        </a:spcAft>
                      </a:pPr>
                      <a:r>
                        <a:rPr lang="ru-RU" sz="1400" dirty="0">
                          <a:effectLst/>
                        </a:rPr>
                        <a:t>Осуществление закупок</a:t>
                      </a:r>
                      <a:endParaRPr lang="ru-RU" sz="1400" dirty="0">
                        <a:solidFill>
                          <a:srgbClr val="000000"/>
                        </a:solidFill>
                        <a:effectLst/>
                        <a:latin typeface="Calibri"/>
                        <a:ea typeface="Times New Roman"/>
                        <a:cs typeface="Calibri"/>
                      </a:endParaRPr>
                    </a:p>
                  </a:txBody>
                  <a:tcPr marL="64171" marR="64171" marT="0" marB="0"/>
                </a:tc>
                <a:tc hMerge="1">
                  <a:txBody>
                    <a:bodyPr/>
                    <a:lstStyle/>
                    <a:p>
                      <a:endParaRPr lang="ru-RU"/>
                    </a:p>
                  </a:txBody>
                  <a:tcPr/>
                </a:tc>
                <a:tc>
                  <a:txBody>
                    <a:bodyPr/>
                    <a:lstStyle/>
                    <a:p>
                      <a:pPr algn="ctr">
                        <a:spcAft>
                          <a:spcPts val="0"/>
                        </a:spcAft>
                      </a:pPr>
                      <a:r>
                        <a:rPr lang="ru-RU" sz="1400" dirty="0">
                          <a:effectLst/>
                        </a:rPr>
                        <a:t>Экспертиза результатов закупки, приемка контракта</a:t>
                      </a:r>
                      <a:endParaRPr lang="ru-RU" sz="1400" dirty="0">
                        <a:solidFill>
                          <a:srgbClr val="000000"/>
                        </a:solidFill>
                        <a:effectLst/>
                        <a:latin typeface="Calibri"/>
                        <a:ea typeface="Times New Roman"/>
                        <a:cs typeface="Calibri"/>
                      </a:endParaRPr>
                    </a:p>
                  </a:txBody>
                  <a:tcPr marL="64171" marR="64171" marT="0" marB="0"/>
                </a:tc>
                <a:tc>
                  <a:txBody>
                    <a:bodyPr/>
                    <a:lstStyle/>
                    <a:p>
                      <a:pPr algn="ctr">
                        <a:spcAft>
                          <a:spcPts val="0"/>
                        </a:spcAft>
                      </a:pPr>
                      <a:r>
                        <a:rPr lang="ru-RU" sz="1400" dirty="0">
                          <a:effectLst/>
                        </a:rPr>
                        <a:t>Контроль в сфере закупок</a:t>
                      </a:r>
                      <a:endParaRPr lang="ru-RU" sz="1400" dirty="0">
                        <a:solidFill>
                          <a:srgbClr val="000000"/>
                        </a:solidFill>
                        <a:effectLst/>
                        <a:latin typeface="Calibri"/>
                        <a:ea typeface="Times New Roman"/>
                        <a:cs typeface="Calibri"/>
                      </a:endParaRPr>
                    </a:p>
                  </a:txBody>
                  <a:tcPr marL="64171" marR="64171" marT="0" marB="0"/>
                </a:tc>
              </a:tr>
              <a:tr h="443794">
                <a:tc>
                  <a:txBody>
                    <a:bodyPr/>
                    <a:lstStyle/>
                    <a:p>
                      <a:pPr algn="just">
                        <a:spcBef>
                          <a:spcPts val="300"/>
                        </a:spcBef>
                        <a:spcAft>
                          <a:spcPts val="300"/>
                        </a:spcAft>
                      </a:pPr>
                      <a:r>
                        <a:rPr lang="ru-RU" sz="1200">
                          <a:effectLst/>
                        </a:rPr>
                        <a:t>1.</a:t>
                      </a:r>
                      <a:endParaRPr lang="ru-RU" sz="1200">
                        <a:solidFill>
                          <a:srgbClr val="000000"/>
                        </a:solidFill>
                        <a:effectLst/>
                        <a:latin typeface="Calibri"/>
                        <a:ea typeface="Times New Roman"/>
                        <a:cs typeface="Calibri"/>
                      </a:endParaRPr>
                    </a:p>
                  </a:txBody>
                  <a:tcPr marL="64171" marR="64171" marT="0" marB="0"/>
                </a:tc>
                <a:tc>
                  <a:txBody>
                    <a:bodyPr/>
                    <a:lstStyle/>
                    <a:p>
                      <a:pPr>
                        <a:spcBef>
                          <a:spcPts val="300"/>
                        </a:spcBef>
                        <a:spcAft>
                          <a:spcPts val="300"/>
                        </a:spcAft>
                      </a:pPr>
                      <a:r>
                        <a:rPr lang="ru-RU" sz="1400">
                          <a:effectLst/>
                        </a:rPr>
                        <a:t>Уровень квалификации  </a:t>
                      </a:r>
                      <a:endParaRPr lang="ru-RU" sz="1400">
                        <a:solidFill>
                          <a:srgbClr val="000000"/>
                        </a:solidFill>
                        <a:effectLst/>
                        <a:latin typeface="Calibri"/>
                        <a:ea typeface="Times New Roman"/>
                        <a:cs typeface="Calibri"/>
                      </a:endParaRPr>
                    </a:p>
                  </a:txBody>
                  <a:tcPr marL="64171" marR="64171" marT="0" marB="0"/>
                </a:tc>
                <a:tc>
                  <a:txBody>
                    <a:bodyPr/>
                    <a:lstStyle/>
                    <a:p>
                      <a:pPr algn="ctr">
                        <a:spcBef>
                          <a:spcPts val="300"/>
                        </a:spcBef>
                        <a:spcAft>
                          <a:spcPts val="300"/>
                        </a:spcAft>
                      </a:pPr>
                      <a:r>
                        <a:rPr lang="ru-RU" sz="1400">
                          <a:effectLst/>
                        </a:rPr>
                        <a:t>5 (самый низкий)</a:t>
                      </a:r>
                      <a:endParaRPr lang="ru-RU" sz="1400">
                        <a:solidFill>
                          <a:srgbClr val="000000"/>
                        </a:solidFill>
                        <a:effectLst/>
                        <a:latin typeface="Calibri"/>
                        <a:ea typeface="Times New Roman"/>
                        <a:cs typeface="Calibri"/>
                      </a:endParaRPr>
                    </a:p>
                  </a:txBody>
                  <a:tcPr marL="64171" marR="64171" marT="0" marB="0"/>
                </a:tc>
                <a:tc gridSpan="2">
                  <a:txBody>
                    <a:bodyPr/>
                    <a:lstStyle/>
                    <a:p>
                      <a:pPr algn="ctr">
                        <a:spcBef>
                          <a:spcPts val="300"/>
                        </a:spcBef>
                        <a:spcAft>
                          <a:spcPts val="300"/>
                        </a:spcAft>
                      </a:pPr>
                      <a:r>
                        <a:rPr lang="ru-RU" sz="1400" dirty="0">
                          <a:effectLst/>
                        </a:rPr>
                        <a:t>6</a:t>
                      </a:r>
                      <a:endParaRPr lang="ru-RU" sz="1400" dirty="0">
                        <a:solidFill>
                          <a:srgbClr val="000000"/>
                        </a:solidFill>
                        <a:effectLst/>
                        <a:latin typeface="Calibri"/>
                        <a:ea typeface="Times New Roman"/>
                        <a:cs typeface="Calibri"/>
                      </a:endParaRPr>
                    </a:p>
                  </a:txBody>
                  <a:tcPr marL="64171" marR="64171" marT="0" marB="0"/>
                </a:tc>
                <a:tc hMerge="1">
                  <a:txBody>
                    <a:bodyPr/>
                    <a:lstStyle/>
                    <a:p>
                      <a:endParaRPr lang="ru-RU"/>
                    </a:p>
                  </a:txBody>
                  <a:tcPr/>
                </a:tc>
                <a:tc>
                  <a:txBody>
                    <a:bodyPr/>
                    <a:lstStyle/>
                    <a:p>
                      <a:pPr algn="ctr">
                        <a:spcBef>
                          <a:spcPts val="300"/>
                        </a:spcBef>
                        <a:spcAft>
                          <a:spcPts val="300"/>
                        </a:spcAft>
                      </a:pPr>
                      <a:r>
                        <a:rPr lang="ru-RU" sz="1400">
                          <a:effectLst/>
                        </a:rPr>
                        <a:t>7</a:t>
                      </a:r>
                      <a:endParaRPr lang="ru-RU" sz="1400">
                        <a:solidFill>
                          <a:srgbClr val="000000"/>
                        </a:solidFill>
                        <a:effectLst/>
                        <a:latin typeface="Calibri"/>
                        <a:ea typeface="Times New Roman"/>
                        <a:cs typeface="Calibri"/>
                      </a:endParaRPr>
                    </a:p>
                  </a:txBody>
                  <a:tcPr marL="64171" marR="64171" marT="0" marB="0"/>
                </a:tc>
                <a:tc>
                  <a:txBody>
                    <a:bodyPr/>
                    <a:lstStyle/>
                    <a:p>
                      <a:pPr algn="ctr">
                        <a:spcBef>
                          <a:spcPts val="300"/>
                        </a:spcBef>
                        <a:spcAft>
                          <a:spcPts val="300"/>
                        </a:spcAft>
                      </a:pPr>
                      <a:r>
                        <a:rPr lang="ru-RU" sz="1400">
                          <a:effectLst/>
                        </a:rPr>
                        <a:t>8 (самый высокий)</a:t>
                      </a:r>
                      <a:endParaRPr lang="ru-RU" sz="1400">
                        <a:solidFill>
                          <a:srgbClr val="000000"/>
                        </a:solidFill>
                        <a:effectLst/>
                        <a:latin typeface="Calibri"/>
                        <a:ea typeface="Times New Roman"/>
                        <a:cs typeface="Calibri"/>
                      </a:endParaRPr>
                    </a:p>
                  </a:txBody>
                  <a:tcPr marL="64171" marR="64171" marT="0" marB="0"/>
                </a:tc>
              </a:tr>
              <a:tr h="1680079">
                <a:tc rowSpan="2">
                  <a:txBody>
                    <a:bodyPr/>
                    <a:lstStyle/>
                    <a:p>
                      <a:pPr algn="just">
                        <a:spcBef>
                          <a:spcPts val="300"/>
                        </a:spcBef>
                        <a:spcAft>
                          <a:spcPts val="300"/>
                        </a:spcAft>
                      </a:pPr>
                      <a:r>
                        <a:rPr lang="ru-RU" sz="1200">
                          <a:effectLst/>
                        </a:rPr>
                        <a:t>2.</a:t>
                      </a:r>
                      <a:endParaRPr lang="ru-RU" sz="1200">
                        <a:solidFill>
                          <a:srgbClr val="000000"/>
                        </a:solidFill>
                        <a:effectLst/>
                        <a:latin typeface="Calibri"/>
                        <a:ea typeface="Times New Roman"/>
                        <a:cs typeface="Calibri"/>
                      </a:endParaRPr>
                    </a:p>
                  </a:txBody>
                  <a:tcPr marL="64171" marR="64171" marT="0" marB="0"/>
                </a:tc>
                <a:tc rowSpan="2">
                  <a:txBody>
                    <a:bodyPr/>
                    <a:lstStyle/>
                    <a:p>
                      <a:pPr>
                        <a:spcBef>
                          <a:spcPts val="300"/>
                        </a:spcBef>
                        <a:spcAft>
                          <a:spcPts val="300"/>
                        </a:spcAft>
                      </a:pPr>
                      <a:r>
                        <a:rPr lang="ru-RU" sz="1400" dirty="0">
                          <a:effectLst/>
                        </a:rPr>
                        <a:t>Трудовые функции:</a:t>
                      </a:r>
                      <a:endParaRPr lang="ru-RU" sz="1400" dirty="0">
                        <a:solidFill>
                          <a:srgbClr val="000000"/>
                        </a:solidFill>
                        <a:effectLst/>
                        <a:latin typeface="Calibri"/>
                        <a:ea typeface="Times New Roman"/>
                        <a:cs typeface="Calibri"/>
                      </a:endParaRPr>
                    </a:p>
                  </a:txBody>
                  <a:tcPr marL="64171" marR="64171" marT="0" marB="0"/>
                </a:tc>
                <a:tc gridSpan="5">
                  <a:txBody>
                    <a:bodyPr/>
                    <a:lstStyle/>
                    <a:p>
                      <a:pPr algn="just">
                        <a:spcAft>
                          <a:spcPts val="0"/>
                        </a:spcAft>
                      </a:pPr>
                      <a:r>
                        <a:rPr lang="ru-RU" sz="1400" dirty="0">
                          <a:effectLst/>
                        </a:rPr>
                        <a:t>Трудовые функции распределены между  специалистами различных уровней квалификации (см. ниже). При этом: </a:t>
                      </a:r>
                    </a:p>
                    <a:p>
                      <a:pPr algn="just">
                        <a:spcAft>
                          <a:spcPts val="0"/>
                        </a:spcAft>
                      </a:pPr>
                      <a:r>
                        <a:rPr lang="ru-RU" sz="1400" dirty="0" smtClean="0">
                          <a:effectLst/>
                        </a:rPr>
                        <a:t>- </a:t>
                      </a:r>
                      <a:r>
                        <a:rPr lang="ru-RU" sz="1400" dirty="0">
                          <a:effectLst/>
                        </a:rPr>
                        <a:t>некоторые трудовые действия специалистов разного уровня дублируют друг друга (например,  начальная цена должна обосновываться специалистом как обеспечивающим закупку, так и осуществляющим ее);</a:t>
                      </a:r>
                    </a:p>
                    <a:p>
                      <a:pPr algn="just">
                        <a:spcAft>
                          <a:spcPts val="0"/>
                        </a:spcAft>
                      </a:pPr>
                      <a:r>
                        <a:rPr lang="ru-RU" sz="1400" dirty="0">
                          <a:effectLst/>
                        </a:rPr>
                        <a:t>- требования стандарта не позволяют одному специалисту выполнить все функции для осуществления закупки. Так, например,  специалист, осуществляющий закупку, не может ее провести, т.к. функциями по разработке документации о закупке, анализу заявок и прочих действий, необходимых для определения победителя, наделен специалист, обеспечивающий закупку. </a:t>
                      </a:r>
                      <a:endParaRPr lang="ru-RU" sz="1400" dirty="0">
                        <a:solidFill>
                          <a:srgbClr val="000000"/>
                        </a:solidFill>
                        <a:effectLst/>
                        <a:latin typeface="Calibri"/>
                        <a:ea typeface="Times New Roman"/>
                        <a:cs typeface="Calibri"/>
                      </a:endParaRPr>
                    </a:p>
                  </a:txBody>
                  <a:tcPr marL="64171" marR="64171"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884664">
                <a:tc vMerge="1">
                  <a:txBody>
                    <a:bodyPr/>
                    <a:lstStyle/>
                    <a:p>
                      <a:endParaRPr lang="ru-RU"/>
                    </a:p>
                  </a:txBody>
                  <a:tcPr/>
                </a:tc>
                <a:tc vMerge="1">
                  <a:txBody>
                    <a:bodyPr/>
                    <a:lstStyle/>
                    <a:p>
                      <a:endParaRPr lang="ru-RU"/>
                    </a:p>
                  </a:txBody>
                  <a:tcPr/>
                </a:tc>
                <a:tc>
                  <a:txBody>
                    <a:bodyPr/>
                    <a:lstStyle/>
                    <a:p>
                      <a:pPr marL="342900" marR="111760" lvl="0" indent="-342900" algn="just">
                        <a:spcAft>
                          <a:spcPts val="0"/>
                        </a:spcAft>
                        <a:buFont typeface="Wingdings"/>
                        <a:buChar char=""/>
                        <a:tabLst>
                          <a:tab pos="201930" algn="l"/>
                          <a:tab pos="1374775" algn="l"/>
                          <a:tab pos="1464945" algn="l"/>
                        </a:tabLst>
                      </a:pPr>
                      <a:r>
                        <a:rPr lang="ru-RU" sz="1400">
                          <a:effectLst/>
                        </a:rPr>
                        <a:t>Предварительный сбор данных о потребностях, ценах на товары, работы, услуги</a:t>
                      </a:r>
                    </a:p>
                    <a:p>
                      <a:pPr marL="342900" marR="111760" lvl="0" indent="-342900" algn="just">
                        <a:spcAft>
                          <a:spcPts val="0"/>
                        </a:spcAft>
                        <a:buFont typeface="Wingdings"/>
                        <a:buChar char=""/>
                        <a:tabLst>
                          <a:tab pos="201930" algn="l"/>
                          <a:tab pos="1374775" algn="l"/>
                          <a:tab pos="1464945" algn="l"/>
                        </a:tabLst>
                      </a:pPr>
                      <a:r>
                        <a:rPr lang="ru-RU" sz="1400">
                          <a:effectLst/>
                        </a:rPr>
                        <a:t>Подготовка закупочной документации</a:t>
                      </a:r>
                    </a:p>
                    <a:p>
                      <a:pPr marL="342900" marR="111760" lvl="0" indent="-342900" algn="just">
                        <a:spcAft>
                          <a:spcPts val="0"/>
                        </a:spcAft>
                        <a:buFont typeface="Wingdings"/>
                        <a:buChar char=""/>
                        <a:tabLst>
                          <a:tab pos="201930" algn="l"/>
                          <a:tab pos="1374775" algn="l"/>
                          <a:tab pos="1464945" algn="l"/>
                        </a:tabLst>
                      </a:pPr>
                      <a:r>
                        <a:rPr lang="ru-RU" sz="1400">
                          <a:effectLst/>
                        </a:rPr>
                        <a:t>Обработка результатов закупки и заключение контракта</a:t>
                      </a:r>
                      <a:endParaRPr lang="ru-RU" sz="1400">
                        <a:solidFill>
                          <a:srgbClr val="000000"/>
                        </a:solidFill>
                        <a:effectLst/>
                        <a:latin typeface="Calibri"/>
                        <a:ea typeface="Times New Roman"/>
                        <a:cs typeface="Calibri"/>
                      </a:endParaRPr>
                    </a:p>
                  </a:txBody>
                  <a:tcPr marL="64171" marR="64171" marT="0" marB="0"/>
                </a:tc>
                <a:tc>
                  <a:txBody>
                    <a:bodyPr/>
                    <a:lstStyle/>
                    <a:p>
                      <a:pPr marL="342900" marR="111760" lvl="0" indent="-342900" algn="just">
                        <a:spcAft>
                          <a:spcPts val="0"/>
                        </a:spcAft>
                        <a:buFont typeface="Wingdings"/>
                        <a:buChar char=""/>
                        <a:tabLst>
                          <a:tab pos="42545" algn="l"/>
                          <a:tab pos="151130" algn="l"/>
                        </a:tabLst>
                      </a:pPr>
                      <a:r>
                        <a:rPr lang="ru-RU" sz="1400" dirty="0" smtClean="0">
                          <a:solidFill>
                            <a:schemeClr val="dk1"/>
                          </a:solidFill>
                          <a:effectLst/>
                          <a:latin typeface="+mn-lt"/>
                          <a:ea typeface="+mn-ea"/>
                          <a:cs typeface="+mn-cs"/>
                        </a:rPr>
                        <a:t>Составление</a:t>
                      </a:r>
                      <a:r>
                        <a:rPr lang="ru-RU" sz="1400" baseline="0" dirty="0" smtClean="0">
                          <a:solidFill>
                            <a:schemeClr val="dk1"/>
                          </a:solidFill>
                          <a:effectLst/>
                          <a:latin typeface="+mn-lt"/>
                          <a:ea typeface="+mn-ea"/>
                          <a:cs typeface="+mn-cs"/>
                        </a:rPr>
                        <a:t> планов и обоснование закупок</a:t>
                      </a:r>
                    </a:p>
                    <a:p>
                      <a:pPr marL="342900" marR="111760" lvl="0" indent="-342900" algn="just">
                        <a:spcAft>
                          <a:spcPts val="0"/>
                        </a:spcAft>
                        <a:buFont typeface="Wingdings"/>
                        <a:buChar char=""/>
                        <a:tabLst>
                          <a:tab pos="42545" algn="l"/>
                          <a:tab pos="151130" algn="l"/>
                        </a:tabLst>
                      </a:pPr>
                      <a:r>
                        <a:rPr lang="ru-RU" sz="1400" baseline="0" dirty="0" smtClean="0">
                          <a:solidFill>
                            <a:schemeClr val="dk1"/>
                          </a:solidFill>
                          <a:effectLst/>
                          <a:latin typeface="+mn-lt"/>
                          <a:ea typeface="+mn-ea"/>
                          <a:cs typeface="+mn-cs"/>
                        </a:rPr>
                        <a:t>Осуществление процедур закупок</a:t>
                      </a:r>
                      <a:endParaRPr lang="ru-RU" sz="1400" dirty="0">
                        <a:solidFill>
                          <a:srgbClr val="000000"/>
                        </a:solidFill>
                        <a:effectLst/>
                        <a:latin typeface="Calibri"/>
                        <a:ea typeface="Times New Roman"/>
                        <a:cs typeface="Calibri"/>
                      </a:endParaRPr>
                    </a:p>
                  </a:txBody>
                  <a:tcPr marL="64171" marR="64171" marT="0" marB="0"/>
                </a:tc>
                <a:tc gridSpan="2">
                  <a:txBody>
                    <a:bodyPr/>
                    <a:lstStyle/>
                    <a:p>
                      <a:pPr marL="342900" marR="111760" lvl="0" indent="-342900" algn="just">
                        <a:spcAft>
                          <a:spcPts val="0"/>
                        </a:spcAft>
                        <a:buFont typeface="Wingdings"/>
                        <a:buChar char=""/>
                        <a:tabLst>
                          <a:tab pos="201930" algn="l"/>
                          <a:tab pos="1374775" algn="l"/>
                          <a:tab pos="1464945" algn="l"/>
                        </a:tabLst>
                      </a:pPr>
                      <a:r>
                        <a:rPr lang="ru-RU" sz="1400" dirty="0" smtClean="0">
                          <a:solidFill>
                            <a:srgbClr val="000000"/>
                          </a:solidFill>
                          <a:effectLst/>
                          <a:latin typeface="Calibri"/>
                          <a:ea typeface="Times New Roman"/>
                          <a:cs typeface="Calibri"/>
                        </a:rPr>
                        <a:t>Проверка</a:t>
                      </a:r>
                      <a:r>
                        <a:rPr lang="ru-RU" sz="1400" baseline="0" dirty="0" smtClean="0">
                          <a:solidFill>
                            <a:srgbClr val="000000"/>
                          </a:solidFill>
                          <a:effectLst/>
                          <a:latin typeface="Calibri"/>
                          <a:ea typeface="Times New Roman"/>
                          <a:cs typeface="Calibri"/>
                        </a:rPr>
                        <a:t> соблюдения условий контракта</a:t>
                      </a:r>
                    </a:p>
                    <a:p>
                      <a:pPr marL="342900" marR="111760" lvl="0" indent="-342900" algn="just">
                        <a:spcAft>
                          <a:spcPts val="0"/>
                        </a:spcAft>
                        <a:buFont typeface="Wingdings"/>
                        <a:buChar char=""/>
                        <a:tabLst>
                          <a:tab pos="201930" algn="l"/>
                          <a:tab pos="1374775" algn="l"/>
                          <a:tab pos="1464945" algn="l"/>
                        </a:tabLst>
                      </a:pPr>
                      <a:r>
                        <a:rPr lang="ru-RU" sz="1400" baseline="0" dirty="0" smtClean="0">
                          <a:solidFill>
                            <a:srgbClr val="000000"/>
                          </a:solidFill>
                          <a:effectLst/>
                          <a:latin typeface="Calibri"/>
                          <a:ea typeface="Times New Roman"/>
                          <a:cs typeface="Calibri"/>
                        </a:rPr>
                        <a:t>Проверка качества поставляемой продукции</a:t>
                      </a:r>
                      <a:endParaRPr lang="ru-RU" sz="1400" dirty="0">
                        <a:solidFill>
                          <a:srgbClr val="000000"/>
                        </a:solidFill>
                        <a:effectLst/>
                        <a:latin typeface="Calibri"/>
                        <a:ea typeface="Times New Roman"/>
                        <a:cs typeface="Calibri"/>
                      </a:endParaRPr>
                    </a:p>
                  </a:txBody>
                  <a:tcPr marL="64171" marR="64171" marT="0" marB="0"/>
                </a:tc>
                <a:tc hMerge="1">
                  <a:txBody>
                    <a:bodyPr/>
                    <a:lstStyle/>
                    <a:p>
                      <a:pPr marL="342900" marR="111760" lvl="0" indent="-342900" algn="just">
                        <a:spcAft>
                          <a:spcPts val="0"/>
                        </a:spcAft>
                        <a:buFont typeface="Wingdings"/>
                        <a:buChar char=""/>
                        <a:tabLst>
                          <a:tab pos="201930" algn="l"/>
                          <a:tab pos="1374775" algn="l"/>
                          <a:tab pos="1464945" algn="l"/>
                        </a:tabLst>
                      </a:pPr>
                      <a:endParaRPr lang="ru-RU" sz="1400" dirty="0">
                        <a:solidFill>
                          <a:srgbClr val="000000"/>
                        </a:solidFill>
                        <a:effectLst/>
                        <a:latin typeface="Calibri"/>
                        <a:ea typeface="Times New Roman"/>
                        <a:cs typeface="Calibri"/>
                      </a:endParaRPr>
                    </a:p>
                  </a:txBody>
                  <a:tcPr marL="64171" marR="64171" marT="0" marB="0"/>
                </a:tc>
                <a:tc>
                  <a:txBody>
                    <a:bodyPr/>
                    <a:lstStyle/>
                    <a:p>
                      <a:pPr marL="342900" marR="111760" lvl="0" indent="-342900" algn="just">
                        <a:spcAft>
                          <a:spcPts val="0"/>
                        </a:spcAft>
                        <a:buFont typeface="Wingdings"/>
                        <a:buChar char=""/>
                        <a:tabLst>
                          <a:tab pos="201930" algn="l"/>
                          <a:tab pos="1374775" algn="l"/>
                          <a:tab pos="1464945" algn="l"/>
                        </a:tabLst>
                      </a:pPr>
                      <a:r>
                        <a:rPr lang="ru-RU" sz="1400" dirty="0" smtClean="0">
                          <a:solidFill>
                            <a:srgbClr val="000000"/>
                          </a:solidFill>
                          <a:effectLst/>
                          <a:latin typeface="Calibri"/>
                          <a:ea typeface="Times New Roman"/>
                          <a:cs typeface="Calibri"/>
                        </a:rPr>
                        <a:t>Мониторинг</a:t>
                      </a:r>
                    </a:p>
                    <a:p>
                      <a:pPr marL="342900" marR="111760" lvl="0" indent="-342900" algn="just">
                        <a:spcAft>
                          <a:spcPts val="0"/>
                        </a:spcAft>
                        <a:buFont typeface="Wingdings"/>
                        <a:buChar char=""/>
                        <a:tabLst>
                          <a:tab pos="201930" algn="l"/>
                          <a:tab pos="1374775" algn="l"/>
                          <a:tab pos="1464945" algn="l"/>
                        </a:tabLst>
                      </a:pPr>
                      <a:r>
                        <a:rPr lang="ru-RU" sz="1400" dirty="0" smtClean="0">
                          <a:solidFill>
                            <a:srgbClr val="000000"/>
                          </a:solidFill>
                          <a:effectLst/>
                          <a:latin typeface="Calibri"/>
                          <a:ea typeface="Times New Roman"/>
                          <a:cs typeface="Calibri"/>
                        </a:rPr>
                        <a:t>Аудит</a:t>
                      </a:r>
                      <a:r>
                        <a:rPr lang="ru-RU" sz="1400" baseline="0" dirty="0" smtClean="0">
                          <a:solidFill>
                            <a:srgbClr val="000000"/>
                          </a:solidFill>
                          <a:effectLst/>
                          <a:latin typeface="Calibri"/>
                          <a:ea typeface="Times New Roman"/>
                          <a:cs typeface="Calibri"/>
                        </a:rPr>
                        <a:t> и контроль</a:t>
                      </a:r>
                      <a:endParaRPr lang="ru-RU" sz="1400" dirty="0">
                        <a:solidFill>
                          <a:srgbClr val="000000"/>
                        </a:solidFill>
                        <a:effectLst/>
                        <a:latin typeface="Calibri"/>
                        <a:ea typeface="Times New Roman"/>
                        <a:cs typeface="Calibri"/>
                      </a:endParaRPr>
                    </a:p>
                  </a:txBody>
                  <a:tcPr marL="64171" marR="64171" marT="0" marB="0"/>
                </a:tc>
              </a:tr>
            </a:tbl>
          </a:graphicData>
        </a:graphic>
      </p:graphicFrame>
    </p:spTree>
    <p:extLst>
      <p:ext uri="{BB962C8B-B14F-4D97-AF65-F5344CB8AC3E}">
        <p14:creationId xmlns:p14="http://schemas.microsoft.com/office/powerpoint/2010/main" val="104822651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Изменение плана-графика</a:t>
            </a:r>
            <a:endParaRPr lang="ru-RU" dirty="0"/>
          </a:p>
        </p:txBody>
      </p:sp>
      <p:sp>
        <p:nvSpPr>
          <p:cNvPr id="3" name="Объект 2"/>
          <p:cNvSpPr>
            <a:spLocks noGrp="1"/>
          </p:cNvSpPr>
          <p:nvPr>
            <p:ph sz="quarter" idx="10"/>
          </p:nvPr>
        </p:nvSpPr>
        <p:spPr>
          <a:xfrm>
            <a:off x="165100" y="1571625"/>
            <a:ext cx="10210800" cy="5334000"/>
          </a:xfrm>
        </p:spPr>
        <p:txBody>
          <a:bodyPr/>
          <a:lstStyle/>
          <a:p>
            <a:pPr indent="365125">
              <a:spcBef>
                <a:spcPts val="600"/>
              </a:spcBef>
              <a:buClr>
                <a:schemeClr val="tx2"/>
              </a:buClr>
              <a:buFont typeface="Wingdings" panose="05000000000000000000" pitchFamily="2" charset="2"/>
              <a:buChar char="Ø"/>
            </a:pPr>
            <a:r>
              <a:rPr lang="ru-RU" sz="2000" dirty="0">
                <a:latin typeface="Arial" panose="020B0604020202020204" pitchFamily="34" charset="0"/>
              </a:rPr>
              <a:t>корректировка </a:t>
            </a:r>
            <a:r>
              <a:rPr lang="ru-RU" sz="2000" b="1" dirty="0">
                <a:latin typeface="Arial" panose="020B0604020202020204" pitchFamily="34" charset="0"/>
              </a:rPr>
              <a:t>плана закупок;</a:t>
            </a:r>
          </a:p>
          <a:p>
            <a:pPr indent="365125">
              <a:spcBef>
                <a:spcPts val="600"/>
              </a:spcBef>
              <a:buClr>
                <a:schemeClr val="tx2"/>
              </a:buClr>
              <a:buFont typeface="Wingdings" panose="05000000000000000000" pitchFamily="2" charset="2"/>
              <a:buChar char="Ø"/>
            </a:pPr>
            <a:r>
              <a:rPr lang="ru-RU" sz="2000" dirty="0">
                <a:latin typeface="Arial" panose="020B0604020202020204" pitchFamily="34" charset="0"/>
              </a:rPr>
              <a:t>изменение </a:t>
            </a:r>
            <a:r>
              <a:rPr lang="ru-RU" sz="2000" b="1" dirty="0">
                <a:latin typeface="Arial" panose="020B0604020202020204" pitchFamily="34" charset="0"/>
              </a:rPr>
              <a:t>объема</a:t>
            </a:r>
            <a:r>
              <a:rPr lang="ru-RU" sz="2000" dirty="0">
                <a:latin typeface="Arial" panose="020B0604020202020204" pitchFamily="34" charset="0"/>
              </a:rPr>
              <a:t> и (или) </a:t>
            </a:r>
            <a:r>
              <a:rPr lang="ru-RU" sz="2000" b="1" dirty="0">
                <a:latin typeface="Arial" panose="020B0604020202020204" pitchFamily="34" charset="0"/>
              </a:rPr>
              <a:t>стоимости</a:t>
            </a:r>
            <a:r>
              <a:rPr lang="ru-RU" sz="2000" dirty="0">
                <a:latin typeface="Arial" panose="020B0604020202020204" pitchFamily="34" charset="0"/>
              </a:rPr>
              <a:t>, </a:t>
            </a:r>
            <a:r>
              <a:rPr lang="ru-RU" sz="2000" b="1" dirty="0">
                <a:latin typeface="Arial" panose="020B0604020202020204" pitchFamily="34" charset="0"/>
              </a:rPr>
              <a:t>НМЦК</a:t>
            </a:r>
            <a:r>
              <a:rPr lang="ru-RU" sz="2000" dirty="0">
                <a:latin typeface="Arial" panose="020B0604020202020204" pitchFamily="34" charset="0"/>
              </a:rPr>
              <a:t>;</a:t>
            </a:r>
          </a:p>
          <a:p>
            <a:pPr indent="365125">
              <a:spcBef>
                <a:spcPts val="600"/>
              </a:spcBef>
              <a:buClr>
                <a:schemeClr val="tx2"/>
              </a:buClr>
              <a:buFont typeface="Wingdings" panose="05000000000000000000" pitchFamily="2" charset="2"/>
              <a:buChar char="Ø"/>
            </a:pPr>
            <a:r>
              <a:rPr lang="ru-RU" sz="2000" dirty="0">
                <a:latin typeface="Arial" panose="020B0604020202020204" pitchFamily="34" charset="0"/>
              </a:rPr>
              <a:t>изменение </a:t>
            </a:r>
            <a:r>
              <a:rPr lang="ru-RU" sz="2000" b="1" dirty="0">
                <a:latin typeface="Arial" panose="020B0604020202020204" pitchFamily="34" charset="0"/>
              </a:rPr>
              <a:t>даты начала осуществления закупки</a:t>
            </a:r>
            <a:r>
              <a:rPr lang="ru-RU" sz="2000" dirty="0">
                <a:latin typeface="Arial" panose="020B0604020202020204" pitchFamily="34" charset="0"/>
              </a:rPr>
              <a:t>, </a:t>
            </a:r>
            <a:r>
              <a:rPr lang="ru-RU" sz="2000" b="1" dirty="0">
                <a:latin typeface="Arial" panose="020B0604020202020204" pitchFamily="34" charset="0"/>
              </a:rPr>
              <a:t>сроков</a:t>
            </a:r>
            <a:r>
              <a:rPr lang="ru-RU" sz="2000" dirty="0">
                <a:latin typeface="Arial" panose="020B0604020202020204" pitchFamily="34" charset="0"/>
              </a:rPr>
              <a:t> и (или) </a:t>
            </a:r>
            <a:r>
              <a:rPr lang="ru-RU" sz="2000" b="1" dirty="0">
                <a:latin typeface="Arial" panose="020B0604020202020204" pitchFamily="34" charset="0"/>
              </a:rPr>
              <a:t>периодичности</a:t>
            </a:r>
            <a:r>
              <a:rPr lang="ru-RU" sz="2000" dirty="0">
                <a:latin typeface="Arial" panose="020B0604020202020204" pitchFamily="34" charset="0"/>
              </a:rPr>
              <a:t> приобретения товаров, выполнения работ, оказания услуг, </a:t>
            </a:r>
            <a:r>
              <a:rPr lang="ru-RU" sz="2000" b="1" dirty="0">
                <a:latin typeface="Arial" panose="020B0604020202020204" pitchFamily="34" charset="0"/>
              </a:rPr>
              <a:t>способа определения </a:t>
            </a:r>
            <a:r>
              <a:rPr lang="ru-RU" sz="2000" dirty="0">
                <a:latin typeface="Arial" panose="020B0604020202020204" pitchFamily="34" charset="0"/>
              </a:rPr>
              <a:t>поставщика (подрядчика, исполнителя), </a:t>
            </a:r>
            <a:r>
              <a:rPr lang="ru-RU" sz="2000" b="1" dirty="0">
                <a:latin typeface="Arial" panose="020B0604020202020204" pitchFamily="34" charset="0"/>
              </a:rPr>
              <a:t>этапов оплаты </a:t>
            </a:r>
            <a:r>
              <a:rPr lang="ru-RU" sz="2000" dirty="0">
                <a:latin typeface="Arial" panose="020B0604020202020204" pitchFamily="34" charset="0"/>
              </a:rPr>
              <a:t>и (или) </a:t>
            </a:r>
            <a:r>
              <a:rPr lang="ru-RU" sz="2000" b="1" dirty="0">
                <a:latin typeface="Arial" panose="020B0604020202020204" pitchFamily="34" charset="0"/>
              </a:rPr>
              <a:t>размера аванса </a:t>
            </a:r>
            <a:r>
              <a:rPr lang="ru-RU" sz="2000" dirty="0">
                <a:latin typeface="Arial" panose="020B0604020202020204" pitchFamily="34" charset="0"/>
              </a:rPr>
              <a:t>и </a:t>
            </a:r>
            <a:r>
              <a:rPr lang="ru-RU" sz="2000" b="1" dirty="0">
                <a:latin typeface="Arial" panose="020B0604020202020204" pitchFamily="34" charset="0"/>
              </a:rPr>
              <a:t>срока исполнения контракта;</a:t>
            </a:r>
          </a:p>
          <a:p>
            <a:pPr indent="365125">
              <a:spcBef>
                <a:spcPts val="600"/>
              </a:spcBef>
              <a:buClr>
                <a:schemeClr val="tx2"/>
              </a:buClr>
              <a:buFont typeface="Wingdings" panose="05000000000000000000" pitchFamily="2" charset="2"/>
              <a:buChar char="Ø"/>
            </a:pPr>
            <a:r>
              <a:rPr lang="ru-RU" sz="2000" b="1" dirty="0">
                <a:latin typeface="Arial" panose="020B0604020202020204" pitchFamily="34" charset="0"/>
              </a:rPr>
              <a:t>отмена </a:t>
            </a:r>
            <a:r>
              <a:rPr lang="ru-RU" sz="2000" dirty="0">
                <a:latin typeface="Arial" panose="020B0604020202020204" pitchFamily="34" charset="0"/>
              </a:rPr>
              <a:t>заказчиком закупки;</a:t>
            </a:r>
          </a:p>
          <a:p>
            <a:pPr indent="365125">
              <a:spcBef>
                <a:spcPts val="600"/>
              </a:spcBef>
              <a:buClr>
                <a:schemeClr val="tx2"/>
              </a:buClr>
              <a:buFont typeface="Wingdings" panose="05000000000000000000" pitchFamily="2" charset="2"/>
              <a:buChar char="Ø"/>
            </a:pPr>
            <a:r>
              <a:rPr lang="ru-RU" sz="2000" dirty="0">
                <a:latin typeface="Arial" panose="020B0604020202020204" pitchFamily="34" charset="0"/>
              </a:rPr>
              <a:t>использование</a:t>
            </a:r>
            <a:r>
              <a:rPr lang="ru-RU" sz="2000" b="1" dirty="0">
                <a:latin typeface="Arial" panose="020B0604020202020204" pitchFamily="34" charset="0"/>
              </a:rPr>
              <a:t> экономии;</a:t>
            </a:r>
          </a:p>
          <a:p>
            <a:pPr indent="365125">
              <a:spcBef>
                <a:spcPts val="600"/>
              </a:spcBef>
              <a:buClr>
                <a:schemeClr val="tx2"/>
              </a:buClr>
              <a:buFont typeface="Wingdings" panose="05000000000000000000" pitchFamily="2" charset="2"/>
              <a:buChar char="Ø"/>
            </a:pPr>
            <a:r>
              <a:rPr lang="ru-RU" sz="2000" b="1" dirty="0">
                <a:latin typeface="Arial" panose="020B0604020202020204" pitchFamily="34" charset="0"/>
              </a:rPr>
              <a:t>выдача предписания </a:t>
            </a:r>
            <a:r>
              <a:rPr lang="ru-RU" sz="2000" dirty="0">
                <a:latin typeface="Arial" panose="020B0604020202020204" pitchFamily="34" charset="0"/>
              </a:rPr>
              <a:t>органами контроля;</a:t>
            </a:r>
          </a:p>
          <a:p>
            <a:pPr indent="365125">
              <a:spcBef>
                <a:spcPts val="600"/>
              </a:spcBef>
              <a:buClr>
                <a:schemeClr val="tx2"/>
              </a:buClr>
              <a:buFont typeface="Wingdings" panose="05000000000000000000" pitchFamily="2" charset="2"/>
              <a:buChar char="Ø"/>
            </a:pPr>
            <a:r>
              <a:rPr lang="ru-RU" sz="2000" dirty="0">
                <a:latin typeface="Arial" panose="020B0604020202020204" pitchFamily="34" charset="0"/>
              </a:rPr>
              <a:t>результаты </a:t>
            </a:r>
            <a:r>
              <a:rPr lang="ru-RU" sz="2000" b="1" dirty="0">
                <a:latin typeface="Arial" panose="020B0604020202020204" pitchFamily="34" charset="0"/>
              </a:rPr>
              <a:t>обязательного общественного обсуждения;</a:t>
            </a:r>
          </a:p>
          <a:p>
            <a:pPr indent="365125">
              <a:spcBef>
                <a:spcPts val="600"/>
              </a:spcBef>
              <a:buClr>
                <a:schemeClr val="tx2"/>
              </a:buClr>
              <a:buFont typeface="Wingdings" panose="05000000000000000000" pitchFamily="2" charset="2"/>
              <a:buChar char="Ø"/>
            </a:pPr>
            <a:r>
              <a:rPr lang="ru-RU" sz="2000" b="1" dirty="0">
                <a:latin typeface="Arial" panose="020B0604020202020204" pitchFamily="34" charset="0"/>
              </a:rPr>
              <a:t>возникновение иных обстоятельств, предвидеть которые на дату утверждения плана-графика закупок было невозможно.</a:t>
            </a:r>
          </a:p>
          <a:p>
            <a:pPr indent="365125" algn="ctr">
              <a:spcBef>
                <a:spcPts val="600"/>
              </a:spcBef>
              <a:buClr>
                <a:schemeClr val="tx2"/>
              </a:buClr>
            </a:pPr>
            <a:endParaRPr lang="ru-RU" sz="1000" b="1" dirty="0">
              <a:latin typeface="Arial" panose="020B0604020202020204" pitchFamily="34" charset="0"/>
            </a:endParaRPr>
          </a:p>
          <a:p>
            <a:pPr algn="ctr">
              <a:buClr>
                <a:schemeClr val="tx2"/>
              </a:buClr>
            </a:pPr>
            <a:r>
              <a:rPr lang="ru-RU" sz="2000" b="1" dirty="0">
                <a:latin typeface="Arial" panose="020B0604020202020204" pitchFamily="34" charset="0"/>
              </a:rPr>
              <a:t>Изменения по каждому объекту закупки не позднее чем за 10 дней.</a:t>
            </a:r>
          </a:p>
          <a:p>
            <a:pPr algn="ctr">
              <a:buClr>
                <a:schemeClr val="tx2"/>
              </a:buClr>
            </a:pPr>
            <a:r>
              <a:rPr lang="ru-RU" sz="2000" u="sng" dirty="0">
                <a:solidFill>
                  <a:srgbClr val="FF0000"/>
                </a:solidFill>
                <a:latin typeface="Arial" panose="020B0604020202020204" pitchFamily="34" charset="0"/>
              </a:rPr>
              <a:t>Исключения:</a:t>
            </a:r>
            <a:r>
              <a:rPr lang="ru-RU" sz="2000" dirty="0">
                <a:latin typeface="Arial" panose="020B0604020202020204" pitchFamily="34" charset="0"/>
              </a:rPr>
              <a:t> запрос котировок ст. 82, п.9 и 28 ч.1 ст.93 – не позднее чем за 1 день до заключения контракта</a:t>
            </a:r>
          </a:p>
          <a:p>
            <a:pPr>
              <a:buClr>
                <a:schemeClr val="tx2"/>
              </a:buClr>
            </a:pPr>
            <a:endParaRPr lang="ru-RU" sz="2000" dirty="0"/>
          </a:p>
        </p:txBody>
      </p:sp>
    </p:spTree>
    <p:extLst>
      <p:ext uri="{BB962C8B-B14F-4D97-AF65-F5344CB8AC3E}">
        <p14:creationId xmlns:p14="http://schemas.microsoft.com/office/powerpoint/2010/main" val="427550770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Обоснование закупок</a:t>
            </a:r>
            <a:endParaRPr lang="ru-RU" dirty="0"/>
          </a:p>
        </p:txBody>
      </p:sp>
      <p:graphicFrame>
        <p:nvGraphicFramePr>
          <p:cNvPr id="5" name="Объект 5"/>
          <p:cNvGraphicFramePr>
            <a:graphicFrameLocks noGrp="1"/>
          </p:cNvGraphicFramePr>
          <p:nvPr>
            <p:ph sz="quarter" idx="10"/>
            <p:extLst>
              <p:ext uri="{D42A27DB-BD31-4B8C-83A1-F6EECF244321}">
                <p14:modId xmlns:p14="http://schemas.microsoft.com/office/powerpoint/2010/main" val="1142830150"/>
              </p:ext>
            </p:extLst>
          </p:nvPr>
        </p:nvGraphicFramePr>
        <p:xfrm>
          <a:off x="479425" y="1647825"/>
          <a:ext cx="9755188" cy="297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Прямоугольник 5"/>
          <p:cNvSpPr/>
          <p:nvPr/>
        </p:nvSpPr>
        <p:spPr>
          <a:xfrm>
            <a:off x="393700" y="5153025"/>
            <a:ext cx="9982200" cy="1938992"/>
          </a:xfrm>
          <a:prstGeom prst="rect">
            <a:avLst/>
          </a:prstGeom>
        </p:spPr>
        <p:txBody>
          <a:bodyPr wrap="square">
            <a:spAutoFit/>
          </a:bodyPr>
          <a:lstStyle/>
          <a:p>
            <a:pPr marL="85725" indent="93663"/>
            <a:r>
              <a:rPr lang="ru-RU" sz="2200" dirty="0">
                <a:solidFill>
                  <a:schemeClr val="tx2"/>
                </a:solidFill>
                <a:latin typeface="Arial" panose="020B0604020202020204" pitchFamily="34" charset="0"/>
              </a:rPr>
              <a:t>Обоснование формируется в виде приложения к</a:t>
            </a:r>
            <a:r>
              <a:rPr lang="ru-RU" sz="2200" dirty="0">
                <a:latin typeface="Arial" panose="020B0604020202020204" pitchFamily="34" charset="0"/>
              </a:rPr>
              <a:t>:</a:t>
            </a:r>
          </a:p>
          <a:p>
            <a:pPr marL="804863" indent="-358775">
              <a:buFont typeface="Wingdings" panose="05000000000000000000" pitchFamily="2" charset="2"/>
              <a:buChar char="Ø"/>
            </a:pPr>
            <a:r>
              <a:rPr lang="ru-RU" sz="2200" dirty="0">
                <a:latin typeface="Arial" panose="020B0604020202020204" pitchFamily="34" charset="0"/>
              </a:rPr>
              <a:t>плану закупок (форма, предусмотрена ПП РФ № 555)</a:t>
            </a:r>
          </a:p>
          <a:p>
            <a:pPr marL="804863" indent="-376238">
              <a:buFont typeface="Wingdings" panose="05000000000000000000" pitchFamily="2" charset="2"/>
              <a:buChar char="Ø"/>
            </a:pPr>
            <a:r>
              <a:rPr lang="ru-RU" sz="2200" dirty="0">
                <a:latin typeface="Arial" panose="020B0604020202020204" pitchFamily="34" charset="0"/>
              </a:rPr>
              <a:t>плану-графику (форма, предусмотрена ПП РФ № 555)</a:t>
            </a:r>
          </a:p>
          <a:p>
            <a:pPr marL="428625" indent="-249238" algn="ctr"/>
            <a:endParaRPr lang="ru-RU" sz="1000" dirty="0">
              <a:latin typeface="Arial" panose="020B0604020202020204" pitchFamily="34" charset="0"/>
            </a:endParaRPr>
          </a:p>
          <a:p>
            <a:pPr marL="428625" indent="-249238" algn="ctr"/>
            <a:r>
              <a:rPr lang="ru-RU" sz="2200" b="1" dirty="0">
                <a:latin typeface="Arial" panose="020B0604020202020204" pitchFamily="34" charset="0"/>
              </a:rPr>
              <a:t>Сроки формирования </a:t>
            </a:r>
            <a:r>
              <a:rPr lang="ru-RU" sz="2200" dirty="0">
                <a:latin typeface="Arial" panose="020B0604020202020204" pitchFamily="34" charset="0"/>
              </a:rPr>
              <a:t>должны быть определены в актах о планировании</a:t>
            </a:r>
            <a:endParaRPr lang="ru-RU" sz="2200" dirty="0"/>
          </a:p>
        </p:txBody>
      </p:sp>
    </p:spTree>
    <p:extLst>
      <p:ext uri="{BB962C8B-B14F-4D97-AF65-F5344CB8AC3E}">
        <p14:creationId xmlns:p14="http://schemas.microsoft.com/office/powerpoint/2010/main" val="402658115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Обоснование закупок</a:t>
            </a:r>
            <a:endParaRPr lang="ru-RU" dirty="0"/>
          </a:p>
        </p:txBody>
      </p:sp>
      <p:sp>
        <p:nvSpPr>
          <p:cNvPr id="3" name="Объект 2"/>
          <p:cNvSpPr>
            <a:spLocks noGrp="1"/>
          </p:cNvSpPr>
          <p:nvPr>
            <p:ph sz="quarter" idx="10"/>
          </p:nvPr>
        </p:nvSpPr>
        <p:spPr>
          <a:xfrm>
            <a:off x="241300" y="1571625"/>
            <a:ext cx="9755188" cy="5029200"/>
          </a:xfrm>
        </p:spPr>
        <p:txBody>
          <a:bodyPr/>
          <a:lstStyle/>
          <a:p>
            <a:r>
              <a:rPr lang="ru-RU" sz="2200" dirty="0" smtClean="0">
                <a:latin typeface="+mn-lt"/>
                <a:ea typeface="Microsoft Yi Baiti" panose="03000500000000000000" pitchFamily="66" charset="0"/>
              </a:rPr>
              <a:t>5. В </a:t>
            </a:r>
            <a:r>
              <a:rPr lang="ru-RU" sz="2200" dirty="0">
                <a:latin typeface="+mn-lt"/>
                <a:ea typeface="Microsoft Yi Baiti" panose="03000500000000000000" pitchFamily="66" charset="0"/>
              </a:rPr>
              <a:t>отношении закупок, осуществляемых в соответствии с </a:t>
            </a:r>
            <a:r>
              <a:rPr lang="ru-RU" sz="2200" dirty="0">
                <a:latin typeface="+mn-lt"/>
                <a:ea typeface="Microsoft Yi Baiti" panose="03000500000000000000" pitchFamily="66" charset="0"/>
                <a:hlinkClick r:id="rId2"/>
              </a:rPr>
              <a:t>пунктом 7 части 2 статьи 83</a:t>
            </a:r>
            <a:r>
              <a:rPr lang="ru-RU" sz="2200" dirty="0">
                <a:latin typeface="+mn-lt"/>
                <a:ea typeface="Microsoft Yi Baiti" panose="03000500000000000000" pitchFamily="66" charset="0"/>
              </a:rPr>
              <a:t> Федерального закона "О контрактной системе в сфере закупок товаров, работ, услуг для обеспечения государственных и муниципальных нужд", </a:t>
            </a:r>
            <a:r>
              <a:rPr lang="ru-RU" sz="2200" dirty="0">
                <a:solidFill>
                  <a:srgbClr val="FF0000"/>
                </a:solidFill>
                <a:latin typeface="+mn-lt"/>
                <a:ea typeface="Microsoft Yi Baiti" panose="03000500000000000000" pitchFamily="66" charset="0"/>
              </a:rPr>
              <a:t>обоснование </a:t>
            </a:r>
            <a:r>
              <a:rPr lang="ru-RU" sz="2200" dirty="0">
                <a:latin typeface="+mn-lt"/>
                <a:ea typeface="Microsoft Yi Baiti" panose="03000500000000000000" pitchFamily="66" charset="0"/>
              </a:rPr>
              <a:t>закупок осуществляется в соответствии с </a:t>
            </a:r>
            <a:r>
              <a:rPr lang="ru-RU" sz="2200" dirty="0">
                <a:solidFill>
                  <a:srgbClr val="FF0000"/>
                </a:solidFill>
                <a:latin typeface="+mn-lt"/>
                <a:ea typeface="Microsoft Yi Baiti" panose="03000500000000000000" pitchFamily="66" charset="0"/>
              </a:rPr>
              <a:t>решением врачебной комиссии</a:t>
            </a:r>
            <a:r>
              <a:rPr lang="ru-RU" sz="2200" dirty="0" smtClean="0">
                <a:latin typeface="+mn-lt"/>
                <a:ea typeface="Microsoft Yi Baiti" panose="03000500000000000000" pitchFamily="66" charset="0"/>
              </a:rPr>
              <a:t>.</a:t>
            </a:r>
          </a:p>
          <a:p>
            <a:endParaRPr lang="ru-RU" sz="2200" dirty="0">
              <a:latin typeface="+mn-lt"/>
              <a:ea typeface="Microsoft Yi Baiti" panose="03000500000000000000" pitchFamily="66" charset="0"/>
            </a:endParaRPr>
          </a:p>
          <a:p>
            <a:r>
              <a:rPr lang="ru-RU" sz="2200" dirty="0">
                <a:latin typeface="+mn-lt"/>
                <a:ea typeface="Microsoft Yi Baiti" panose="03000500000000000000" pitchFamily="66" charset="0"/>
              </a:rPr>
              <a:t>6. В отношении закупок, осуществляемых в соответствии с </a:t>
            </a:r>
            <a:r>
              <a:rPr lang="ru-RU" sz="2200" dirty="0">
                <a:latin typeface="+mn-lt"/>
                <a:ea typeface="Microsoft Yi Baiti" panose="03000500000000000000" pitchFamily="66" charset="0"/>
                <a:hlinkClick r:id="rId3"/>
              </a:rPr>
              <a:t>пунктами 4</a:t>
            </a:r>
            <a:r>
              <a:rPr lang="ru-RU" sz="2200" dirty="0">
                <a:latin typeface="+mn-lt"/>
                <a:ea typeface="Microsoft Yi Baiti" panose="03000500000000000000" pitchFamily="66" charset="0"/>
              </a:rPr>
              <a:t>, </a:t>
            </a:r>
            <a:r>
              <a:rPr lang="ru-RU" sz="2200" dirty="0">
                <a:latin typeface="+mn-lt"/>
                <a:ea typeface="Microsoft Yi Baiti" panose="03000500000000000000" pitchFamily="66" charset="0"/>
                <a:hlinkClick r:id="rId4"/>
              </a:rPr>
              <a:t>5</a:t>
            </a:r>
            <a:r>
              <a:rPr lang="ru-RU" sz="2200" dirty="0">
                <a:latin typeface="+mn-lt"/>
                <a:ea typeface="Microsoft Yi Baiti" panose="03000500000000000000" pitchFamily="66" charset="0"/>
              </a:rPr>
              <a:t>, </a:t>
            </a:r>
            <a:r>
              <a:rPr lang="ru-RU" sz="2200" dirty="0">
                <a:latin typeface="+mn-lt"/>
                <a:ea typeface="Microsoft Yi Baiti" panose="03000500000000000000" pitchFamily="66" charset="0"/>
                <a:hlinkClick r:id="rId5"/>
              </a:rPr>
              <a:t>26</a:t>
            </a:r>
            <a:r>
              <a:rPr lang="ru-RU" sz="2200" dirty="0">
                <a:latin typeface="+mn-lt"/>
                <a:ea typeface="Microsoft Yi Baiti" panose="03000500000000000000" pitchFamily="66" charset="0"/>
              </a:rPr>
              <a:t> и </a:t>
            </a:r>
            <a:r>
              <a:rPr lang="ru-RU" sz="2200" dirty="0">
                <a:latin typeface="+mn-lt"/>
                <a:ea typeface="Microsoft Yi Baiti" panose="03000500000000000000" pitchFamily="66" charset="0"/>
                <a:hlinkClick r:id="rId6"/>
              </a:rPr>
              <a:t>33 части 1 статьи 93</a:t>
            </a:r>
            <a:r>
              <a:rPr lang="ru-RU" sz="2200" dirty="0">
                <a:latin typeface="+mn-lt"/>
                <a:ea typeface="Microsoft Yi Baiti" panose="03000500000000000000" pitchFamily="66" charset="0"/>
              </a:rPr>
              <a:t> Федерального закона "О контрактной системе в сфере закупок товаров, работ, услуг для обеспечения государственных и муниципальных нужд", </a:t>
            </a:r>
            <a:r>
              <a:rPr lang="ru-RU" sz="2200" dirty="0">
                <a:solidFill>
                  <a:srgbClr val="FF0000"/>
                </a:solidFill>
                <a:latin typeface="+mn-lt"/>
                <a:ea typeface="Microsoft Yi Baiti" panose="03000500000000000000" pitchFamily="66" charset="0"/>
              </a:rPr>
              <a:t>обоснованию подлежит годовой объем указанных закупок</a:t>
            </a:r>
            <a:r>
              <a:rPr lang="ru-RU" sz="2200" dirty="0">
                <a:latin typeface="+mn-lt"/>
                <a:ea typeface="Microsoft Yi Baiti" panose="03000500000000000000" pitchFamily="66" charset="0"/>
              </a:rPr>
              <a:t>.</a:t>
            </a:r>
          </a:p>
          <a:p>
            <a:pPr indent="534988"/>
            <a:endParaRPr lang="ru-RU" sz="2200" dirty="0" smtClean="0">
              <a:latin typeface="+mn-lt"/>
              <a:ea typeface="Microsoft Yi Baiti" panose="03000500000000000000" pitchFamily="66" charset="0"/>
            </a:endParaRPr>
          </a:p>
          <a:p>
            <a:pPr indent="534988" algn="ctr"/>
            <a:r>
              <a:rPr lang="ru-RU" sz="2200" dirty="0">
                <a:latin typeface="+mn-lt"/>
                <a:ea typeface="Microsoft Yi Baiti" panose="03000500000000000000" pitchFamily="66" charset="0"/>
              </a:rPr>
              <a:t>Форма обоснования </a:t>
            </a:r>
            <a:r>
              <a:rPr lang="ru-RU" sz="2200" dirty="0" smtClean="0">
                <a:latin typeface="+mn-lt"/>
                <a:ea typeface="Microsoft Yi Baiti" panose="03000500000000000000" pitchFamily="66" charset="0"/>
              </a:rPr>
              <a:t>при </a:t>
            </a:r>
            <a:r>
              <a:rPr lang="ru-RU" sz="2200" dirty="0">
                <a:latin typeface="+mn-lt"/>
                <a:ea typeface="Microsoft Yi Baiti" panose="03000500000000000000" pitchFamily="66" charset="0"/>
              </a:rPr>
              <a:t>формировании и утверждении плана </a:t>
            </a:r>
            <a:r>
              <a:rPr lang="ru-RU" sz="2200" dirty="0" smtClean="0">
                <a:latin typeface="+mn-lt"/>
                <a:ea typeface="Microsoft Yi Baiti" panose="03000500000000000000" pitchFamily="66" charset="0"/>
              </a:rPr>
              <a:t>закупок (плана-графика) </a:t>
            </a:r>
            <a:r>
              <a:rPr lang="ru-RU" sz="2200" dirty="0">
                <a:latin typeface="+mn-lt"/>
                <a:ea typeface="Microsoft Yi Baiti" panose="03000500000000000000" pitchFamily="66" charset="0"/>
              </a:rPr>
              <a:t>прилагается к плану закупок. </a:t>
            </a:r>
            <a:endParaRPr lang="ru-RU" sz="2200" dirty="0" smtClean="0">
              <a:latin typeface="+mn-lt"/>
              <a:ea typeface="Microsoft Yi Baiti" panose="03000500000000000000" pitchFamily="66" charset="0"/>
            </a:endParaRPr>
          </a:p>
          <a:p>
            <a:pPr indent="534988" algn="ctr"/>
            <a:r>
              <a:rPr lang="ru-RU" sz="2200" dirty="0" smtClean="0">
                <a:latin typeface="+mn-lt"/>
                <a:ea typeface="Microsoft Yi Baiti" panose="03000500000000000000" pitchFamily="66" charset="0"/>
              </a:rPr>
              <a:t>В </a:t>
            </a:r>
            <a:r>
              <a:rPr lang="ru-RU" sz="2200" dirty="0">
                <a:latin typeface="+mn-lt"/>
                <a:ea typeface="Microsoft Yi Baiti" panose="03000500000000000000" pitchFamily="66" charset="0"/>
              </a:rPr>
              <a:t>случае внесения изменений в план </a:t>
            </a:r>
            <a:r>
              <a:rPr lang="ru-RU" sz="2200" dirty="0" smtClean="0">
                <a:latin typeface="+mn-lt"/>
                <a:ea typeface="Microsoft Yi Baiti" panose="03000500000000000000" pitchFamily="66" charset="0"/>
              </a:rPr>
              <a:t>закупок (план-график) </a:t>
            </a:r>
            <a:r>
              <a:rPr lang="ru-RU" sz="2200" dirty="0">
                <a:latin typeface="+mn-lt"/>
                <a:ea typeface="Microsoft Yi Baiti" panose="03000500000000000000" pitchFamily="66" charset="0"/>
              </a:rPr>
              <a:t>изменения вносятся в соответствующие формы обоснований закупок</a:t>
            </a:r>
          </a:p>
        </p:txBody>
      </p:sp>
    </p:spTree>
    <p:extLst>
      <p:ext uri="{BB962C8B-B14F-4D97-AF65-F5344CB8AC3E}">
        <p14:creationId xmlns:p14="http://schemas.microsoft.com/office/powerpoint/2010/main" val="154806998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Обоснование закупок в плане закупок</a:t>
            </a:r>
            <a:endParaRPr lang="ru-RU" dirty="0"/>
          </a:p>
        </p:txBody>
      </p:sp>
      <p:sp>
        <p:nvSpPr>
          <p:cNvPr id="3" name="Объект 2"/>
          <p:cNvSpPr>
            <a:spLocks noGrp="1"/>
          </p:cNvSpPr>
          <p:nvPr>
            <p:ph sz="quarter" idx="10"/>
          </p:nvPr>
        </p:nvSpPr>
        <p:spPr/>
        <p:txBody>
          <a:bodyPr/>
          <a:lstStyle/>
          <a:p>
            <a:endParaRPr lang="ru-RU"/>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900" y="1571625"/>
            <a:ext cx="99822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041460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Обоснование закупок в плане-графике</a:t>
            </a:r>
            <a:endParaRPr lang="ru-RU" dirty="0"/>
          </a:p>
        </p:txBody>
      </p:sp>
      <p:sp>
        <p:nvSpPr>
          <p:cNvPr id="3" name="Объект 2"/>
          <p:cNvSpPr>
            <a:spLocks noGrp="1"/>
          </p:cNvSpPr>
          <p:nvPr>
            <p:ph sz="quarter" idx="10"/>
          </p:nvPr>
        </p:nvSpPr>
        <p:spPr/>
        <p:txBody>
          <a:bodyPr/>
          <a:lstStyle/>
          <a:p>
            <a:endParaRPr lang="ru-RU"/>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538" y="1512887"/>
            <a:ext cx="10220325" cy="5392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768839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2"/>
            <a:ext cx="10692130" cy="1314450"/>
          </a:xfrm>
          <a:custGeom>
            <a:avLst/>
            <a:gdLst/>
            <a:ahLst/>
            <a:cxnLst/>
            <a:rect l="l" t="t" r="r" b="b"/>
            <a:pathLst>
              <a:path w="10692130" h="1314450">
                <a:moveTo>
                  <a:pt x="0" y="1313992"/>
                </a:moveTo>
                <a:lnTo>
                  <a:pt x="10692003" y="1313992"/>
                </a:lnTo>
                <a:lnTo>
                  <a:pt x="10692003" y="0"/>
                </a:lnTo>
                <a:lnTo>
                  <a:pt x="0" y="0"/>
                </a:lnTo>
                <a:lnTo>
                  <a:pt x="0" y="1313992"/>
                </a:lnTo>
                <a:close/>
              </a:path>
            </a:pathLst>
          </a:custGeom>
          <a:solidFill>
            <a:srgbClr val="006384"/>
          </a:solidFill>
        </p:spPr>
        <p:txBody>
          <a:bodyPr wrap="square" lIns="0" tIns="0" rIns="0" bIns="0" rtlCol="0"/>
          <a:lstStyle/>
          <a:p>
            <a:endParaRPr/>
          </a:p>
        </p:txBody>
      </p:sp>
      <p:sp>
        <p:nvSpPr>
          <p:cNvPr id="3" name="object 3"/>
          <p:cNvSpPr/>
          <p:nvPr/>
        </p:nvSpPr>
        <p:spPr>
          <a:xfrm>
            <a:off x="0" y="1299006"/>
            <a:ext cx="10692130" cy="90170"/>
          </a:xfrm>
          <a:custGeom>
            <a:avLst/>
            <a:gdLst/>
            <a:ahLst/>
            <a:cxnLst/>
            <a:rect l="l" t="t" r="r" b="b"/>
            <a:pathLst>
              <a:path w="10692130" h="90169">
                <a:moveTo>
                  <a:pt x="0" y="90004"/>
                </a:moveTo>
                <a:lnTo>
                  <a:pt x="10692003" y="90004"/>
                </a:lnTo>
                <a:lnTo>
                  <a:pt x="10692003" y="0"/>
                </a:lnTo>
                <a:lnTo>
                  <a:pt x="0" y="0"/>
                </a:lnTo>
                <a:lnTo>
                  <a:pt x="0" y="90004"/>
                </a:lnTo>
                <a:close/>
              </a:path>
            </a:pathLst>
          </a:custGeom>
          <a:solidFill>
            <a:srgbClr val="7C9CB4"/>
          </a:solidFill>
        </p:spPr>
        <p:txBody>
          <a:bodyPr wrap="square" lIns="0" tIns="0" rIns="0" bIns="0" rtlCol="0"/>
          <a:lstStyle/>
          <a:p>
            <a:endParaRPr/>
          </a:p>
        </p:txBody>
      </p:sp>
      <p:sp>
        <p:nvSpPr>
          <p:cNvPr id="4" name="object 4"/>
          <p:cNvSpPr/>
          <p:nvPr/>
        </p:nvSpPr>
        <p:spPr>
          <a:xfrm>
            <a:off x="4355997" y="342004"/>
            <a:ext cx="1980564" cy="1047115"/>
          </a:xfrm>
          <a:custGeom>
            <a:avLst/>
            <a:gdLst/>
            <a:ahLst/>
            <a:cxnLst/>
            <a:rect l="l" t="t" r="r" b="b"/>
            <a:pathLst>
              <a:path w="1980564" h="1047115">
                <a:moveTo>
                  <a:pt x="990003" y="0"/>
                </a:moveTo>
                <a:lnTo>
                  <a:pt x="942036" y="1141"/>
                </a:lnTo>
                <a:lnTo>
                  <a:pt x="894659" y="4531"/>
                </a:lnTo>
                <a:lnTo>
                  <a:pt x="847923" y="10119"/>
                </a:lnTo>
                <a:lnTo>
                  <a:pt x="801880" y="17851"/>
                </a:lnTo>
                <a:lnTo>
                  <a:pt x="756581" y="27676"/>
                </a:lnTo>
                <a:lnTo>
                  <a:pt x="712079" y="39543"/>
                </a:lnTo>
                <a:lnTo>
                  <a:pt x="668426" y="53399"/>
                </a:lnTo>
                <a:lnTo>
                  <a:pt x="625673" y="69192"/>
                </a:lnTo>
                <a:lnTo>
                  <a:pt x="583872" y="86871"/>
                </a:lnTo>
                <a:lnTo>
                  <a:pt x="543075" y="106384"/>
                </a:lnTo>
                <a:lnTo>
                  <a:pt x="503334" y="127679"/>
                </a:lnTo>
                <a:lnTo>
                  <a:pt x="464701" y="150704"/>
                </a:lnTo>
                <a:lnTo>
                  <a:pt x="427227" y="175408"/>
                </a:lnTo>
                <a:lnTo>
                  <a:pt x="390965" y="201737"/>
                </a:lnTo>
                <a:lnTo>
                  <a:pt x="355966" y="229641"/>
                </a:lnTo>
                <a:lnTo>
                  <a:pt x="322282" y="259068"/>
                </a:lnTo>
                <a:lnTo>
                  <a:pt x="289966" y="289966"/>
                </a:lnTo>
                <a:lnTo>
                  <a:pt x="259068" y="322282"/>
                </a:lnTo>
                <a:lnTo>
                  <a:pt x="229641" y="355966"/>
                </a:lnTo>
                <a:lnTo>
                  <a:pt x="201737" y="390965"/>
                </a:lnTo>
                <a:lnTo>
                  <a:pt x="175408" y="427227"/>
                </a:lnTo>
                <a:lnTo>
                  <a:pt x="150704" y="464701"/>
                </a:lnTo>
                <a:lnTo>
                  <a:pt x="127679" y="503334"/>
                </a:lnTo>
                <a:lnTo>
                  <a:pt x="106384" y="543075"/>
                </a:lnTo>
                <a:lnTo>
                  <a:pt x="86871" y="583872"/>
                </a:lnTo>
                <a:lnTo>
                  <a:pt x="69192" y="625673"/>
                </a:lnTo>
                <a:lnTo>
                  <a:pt x="53399" y="668426"/>
                </a:lnTo>
                <a:lnTo>
                  <a:pt x="39543" y="712079"/>
                </a:lnTo>
                <a:lnTo>
                  <a:pt x="27676" y="756581"/>
                </a:lnTo>
                <a:lnTo>
                  <a:pt x="17851" y="801880"/>
                </a:lnTo>
                <a:lnTo>
                  <a:pt x="10119" y="847923"/>
                </a:lnTo>
                <a:lnTo>
                  <a:pt x="4531" y="894659"/>
                </a:lnTo>
                <a:lnTo>
                  <a:pt x="1141" y="942036"/>
                </a:lnTo>
                <a:lnTo>
                  <a:pt x="0" y="990003"/>
                </a:lnTo>
                <a:lnTo>
                  <a:pt x="123" y="1004329"/>
                </a:lnTo>
                <a:lnTo>
                  <a:pt x="476" y="1018601"/>
                </a:lnTo>
                <a:lnTo>
                  <a:pt x="1028" y="1032824"/>
                </a:lnTo>
                <a:lnTo>
                  <a:pt x="1752" y="1047000"/>
                </a:lnTo>
                <a:lnTo>
                  <a:pt x="1978253" y="1047000"/>
                </a:lnTo>
                <a:lnTo>
                  <a:pt x="1978977" y="1032824"/>
                </a:lnTo>
                <a:lnTo>
                  <a:pt x="1979529" y="1018601"/>
                </a:lnTo>
                <a:lnTo>
                  <a:pt x="1979882" y="1004329"/>
                </a:lnTo>
                <a:lnTo>
                  <a:pt x="1980006" y="990003"/>
                </a:lnTo>
                <a:lnTo>
                  <a:pt x="1978864" y="942036"/>
                </a:lnTo>
                <a:lnTo>
                  <a:pt x="1975474" y="894659"/>
                </a:lnTo>
                <a:lnTo>
                  <a:pt x="1969887" y="847923"/>
                </a:lnTo>
                <a:lnTo>
                  <a:pt x="1962154" y="801880"/>
                </a:lnTo>
                <a:lnTo>
                  <a:pt x="1952329" y="756581"/>
                </a:lnTo>
                <a:lnTo>
                  <a:pt x="1940462" y="712079"/>
                </a:lnTo>
                <a:lnTo>
                  <a:pt x="1926607" y="668426"/>
                </a:lnTo>
                <a:lnTo>
                  <a:pt x="1910813" y="625673"/>
                </a:lnTo>
                <a:lnTo>
                  <a:pt x="1893134" y="583872"/>
                </a:lnTo>
                <a:lnTo>
                  <a:pt x="1873621" y="543075"/>
                </a:lnTo>
                <a:lnTo>
                  <a:pt x="1852326" y="503334"/>
                </a:lnTo>
                <a:lnTo>
                  <a:pt x="1829301" y="464701"/>
                </a:lnTo>
                <a:lnTo>
                  <a:pt x="1804598" y="427227"/>
                </a:lnTo>
                <a:lnTo>
                  <a:pt x="1778268" y="390965"/>
                </a:lnTo>
                <a:lnTo>
                  <a:pt x="1750364" y="355966"/>
                </a:lnTo>
                <a:lnTo>
                  <a:pt x="1720937" y="322282"/>
                </a:lnTo>
                <a:lnTo>
                  <a:pt x="1690039" y="289966"/>
                </a:lnTo>
                <a:lnTo>
                  <a:pt x="1657723" y="259068"/>
                </a:lnTo>
                <a:lnTo>
                  <a:pt x="1624039" y="229641"/>
                </a:lnTo>
                <a:lnTo>
                  <a:pt x="1589040" y="201737"/>
                </a:lnTo>
                <a:lnTo>
                  <a:pt x="1552778" y="175408"/>
                </a:lnTo>
                <a:lnTo>
                  <a:pt x="1515305" y="150704"/>
                </a:lnTo>
                <a:lnTo>
                  <a:pt x="1476671" y="127679"/>
                </a:lnTo>
                <a:lnTo>
                  <a:pt x="1436930" y="106384"/>
                </a:lnTo>
                <a:lnTo>
                  <a:pt x="1396133" y="86871"/>
                </a:lnTo>
                <a:lnTo>
                  <a:pt x="1354332" y="69192"/>
                </a:lnTo>
                <a:lnTo>
                  <a:pt x="1311579" y="53399"/>
                </a:lnTo>
                <a:lnTo>
                  <a:pt x="1267926" y="39543"/>
                </a:lnTo>
                <a:lnTo>
                  <a:pt x="1223424" y="27676"/>
                </a:lnTo>
                <a:lnTo>
                  <a:pt x="1178125" y="17851"/>
                </a:lnTo>
                <a:lnTo>
                  <a:pt x="1132082" y="10119"/>
                </a:lnTo>
                <a:lnTo>
                  <a:pt x="1085346" y="4531"/>
                </a:lnTo>
                <a:lnTo>
                  <a:pt x="1037969" y="1141"/>
                </a:lnTo>
                <a:lnTo>
                  <a:pt x="990003" y="0"/>
                </a:lnTo>
                <a:close/>
              </a:path>
            </a:pathLst>
          </a:custGeom>
          <a:solidFill>
            <a:srgbClr val="7C9CB4"/>
          </a:solidFill>
        </p:spPr>
        <p:txBody>
          <a:bodyPr wrap="square" lIns="0" tIns="0" rIns="0" bIns="0" rtlCol="0"/>
          <a:lstStyle/>
          <a:p>
            <a:endParaRPr/>
          </a:p>
        </p:txBody>
      </p:sp>
      <p:sp>
        <p:nvSpPr>
          <p:cNvPr id="5" name="object 5"/>
          <p:cNvSpPr/>
          <p:nvPr/>
        </p:nvSpPr>
        <p:spPr>
          <a:xfrm>
            <a:off x="4446001" y="432008"/>
            <a:ext cx="1800225" cy="1800225"/>
          </a:xfrm>
          <a:custGeom>
            <a:avLst/>
            <a:gdLst/>
            <a:ahLst/>
            <a:cxnLst/>
            <a:rect l="l" t="t" r="r" b="b"/>
            <a:pathLst>
              <a:path w="1800225" h="1800225">
                <a:moveTo>
                  <a:pt x="899998" y="0"/>
                </a:moveTo>
                <a:lnTo>
                  <a:pt x="852200" y="1247"/>
                </a:lnTo>
                <a:lnTo>
                  <a:pt x="805052" y="4948"/>
                </a:lnTo>
                <a:lnTo>
                  <a:pt x="758616" y="11041"/>
                </a:lnTo>
                <a:lnTo>
                  <a:pt x="712954" y="19462"/>
                </a:lnTo>
                <a:lnTo>
                  <a:pt x="668129" y="30151"/>
                </a:lnTo>
                <a:lnTo>
                  <a:pt x="624202" y="43044"/>
                </a:lnTo>
                <a:lnTo>
                  <a:pt x="581236" y="58081"/>
                </a:lnTo>
                <a:lnTo>
                  <a:pt x="539292" y="75197"/>
                </a:lnTo>
                <a:lnTo>
                  <a:pt x="498434" y="94332"/>
                </a:lnTo>
                <a:lnTo>
                  <a:pt x="458724" y="115422"/>
                </a:lnTo>
                <a:lnTo>
                  <a:pt x="420223" y="138406"/>
                </a:lnTo>
                <a:lnTo>
                  <a:pt x="382993" y="163222"/>
                </a:lnTo>
                <a:lnTo>
                  <a:pt x="347098" y="189808"/>
                </a:lnTo>
                <a:lnTo>
                  <a:pt x="312599" y="218100"/>
                </a:lnTo>
                <a:lnTo>
                  <a:pt x="279558" y="248038"/>
                </a:lnTo>
                <a:lnTo>
                  <a:pt x="248038" y="279558"/>
                </a:lnTo>
                <a:lnTo>
                  <a:pt x="218100" y="312599"/>
                </a:lnTo>
                <a:lnTo>
                  <a:pt x="189808" y="347098"/>
                </a:lnTo>
                <a:lnTo>
                  <a:pt x="163222" y="382993"/>
                </a:lnTo>
                <a:lnTo>
                  <a:pt x="138406" y="420223"/>
                </a:lnTo>
                <a:lnTo>
                  <a:pt x="115422" y="458724"/>
                </a:lnTo>
                <a:lnTo>
                  <a:pt x="94332" y="498434"/>
                </a:lnTo>
                <a:lnTo>
                  <a:pt x="75197" y="539292"/>
                </a:lnTo>
                <a:lnTo>
                  <a:pt x="58081" y="581236"/>
                </a:lnTo>
                <a:lnTo>
                  <a:pt x="43044" y="624202"/>
                </a:lnTo>
                <a:lnTo>
                  <a:pt x="30151" y="668129"/>
                </a:lnTo>
                <a:lnTo>
                  <a:pt x="19462" y="712954"/>
                </a:lnTo>
                <a:lnTo>
                  <a:pt x="11041" y="758616"/>
                </a:lnTo>
                <a:lnTo>
                  <a:pt x="4948" y="805052"/>
                </a:lnTo>
                <a:lnTo>
                  <a:pt x="1247" y="852200"/>
                </a:lnTo>
                <a:lnTo>
                  <a:pt x="0" y="899998"/>
                </a:lnTo>
                <a:lnTo>
                  <a:pt x="1247" y="947795"/>
                </a:lnTo>
                <a:lnTo>
                  <a:pt x="4948" y="994943"/>
                </a:lnTo>
                <a:lnTo>
                  <a:pt x="11041" y="1041379"/>
                </a:lnTo>
                <a:lnTo>
                  <a:pt x="19462" y="1087041"/>
                </a:lnTo>
                <a:lnTo>
                  <a:pt x="30151" y="1131867"/>
                </a:lnTo>
                <a:lnTo>
                  <a:pt x="43044" y="1175794"/>
                </a:lnTo>
                <a:lnTo>
                  <a:pt x="58081" y="1218760"/>
                </a:lnTo>
                <a:lnTo>
                  <a:pt x="75197" y="1260703"/>
                </a:lnTo>
                <a:lnTo>
                  <a:pt x="94332" y="1301561"/>
                </a:lnTo>
                <a:lnTo>
                  <a:pt x="115422" y="1341272"/>
                </a:lnTo>
                <a:lnTo>
                  <a:pt x="138406" y="1379773"/>
                </a:lnTo>
                <a:lnTo>
                  <a:pt x="163222" y="1417002"/>
                </a:lnTo>
                <a:lnTo>
                  <a:pt x="189808" y="1452897"/>
                </a:lnTo>
                <a:lnTo>
                  <a:pt x="218100" y="1487397"/>
                </a:lnTo>
                <a:lnTo>
                  <a:pt x="248038" y="1520437"/>
                </a:lnTo>
                <a:lnTo>
                  <a:pt x="279558" y="1551958"/>
                </a:lnTo>
                <a:lnTo>
                  <a:pt x="312599" y="1581895"/>
                </a:lnTo>
                <a:lnTo>
                  <a:pt x="347098" y="1610188"/>
                </a:lnTo>
                <a:lnTo>
                  <a:pt x="382993" y="1636773"/>
                </a:lnTo>
                <a:lnTo>
                  <a:pt x="420223" y="1661589"/>
                </a:lnTo>
                <a:lnTo>
                  <a:pt x="458724" y="1684573"/>
                </a:lnTo>
                <a:lnTo>
                  <a:pt x="498434" y="1705664"/>
                </a:lnTo>
                <a:lnTo>
                  <a:pt x="539292" y="1724798"/>
                </a:lnTo>
                <a:lnTo>
                  <a:pt x="581236" y="1741915"/>
                </a:lnTo>
                <a:lnTo>
                  <a:pt x="624202" y="1756951"/>
                </a:lnTo>
                <a:lnTo>
                  <a:pt x="668129" y="1769844"/>
                </a:lnTo>
                <a:lnTo>
                  <a:pt x="712954" y="1780533"/>
                </a:lnTo>
                <a:lnTo>
                  <a:pt x="758616" y="1788955"/>
                </a:lnTo>
                <a:lnTo>
                  <a:pt x="805052" y="1795047"/>
                </a:lnTo>
                <a:lnTo>
                  <a:pt x="852200" y="1798748"/>
                </a:lnTo>
                <a:lnTo>
                  <a:pt x="899998" y="1799996"/>
                </a:lnTo>
                <a:lnTo>
                  <a:pt x="947795" y="1798748"/>
                </a:lnTo>
                <a:lnTo>
                  <a:pt x="994943" y="1795047"/>
                </a:lnTo>
                <a:lnTo>
                  <a:pt x="1041379" y="1788955"/>
                </a:lnTo>
                <a:lnTo>
                  <a:pt x="1087041" y="1780533"/>
                </a:lnTo>
                <a:lnTo>
                  <a:pt x="1131867" y="1769844"/>
                </a:lnTo>
                <a:lnTo>
                  <a:pt x="1175794" y="1756951"/>
                </a:lnTo>
                <a:lnTo>
                  <a:pt x="1218760" y="1741915"/>
                </a:lnTo>
                <a:lnTo>
                  <a:pt x="1260703" y="1724798"/>
                </a:lnTo>
                <a:lnTo>
                  <a:pt x="1301561" y="1705664"/>
                </a:lnTo>
                <a:lnTo>
                  <a:pt x="1341272" y="1684573"/>
                </a:lnTo>
                <a:lnTo>
                  <a:pt x="1379773" y="1661589"/>
                </a:lnTo>
                <a:lnTo>
                  <a:pt x="1417002" y="1636773"/>
                </a:lnTo>
                <a:lnTo>
                  <a:pt x="1452897" y="1610188"/>
                </a:lnTo>
                <a:lnTo>
                  <a:pt x="1487397" y="1581895"/>
                </a:lnTo>
                <a:lnTo>
                  <a:pt x="1520437" y="1551958"/>
                </a:lnTo>
                <a:lnTo>
                  <a:pt x="1551958" y="1520437"/>
                </a:lnTo>
                <a:lnTo>
                  <a:pt x="1581895" y="1487397"/>
                </a:lnTo>
                <a:lnTo>
                  <a:pt x="1610188" y="1452897"/>
                </a:lnTo>
                <a:lnTo>
                  <a:pt x="1636773" y="1417002"/>
                </a:lnTo>
                <a:lnTo>
                  <a:pt x="1661589" y="1379773"/>
                </a:lnTo>
                <a:lnTo>
                  <a:pt x="1684573" y="1341272"/>
                </a:lnTo>
                <a:lnTo>
                  <a:pt x="1705664" y="1301561"/>
                </a:lnTo>
                <a:lnTo>
                  <a:pt x="1724798" y="1260703"/>
                </a:lnTo>
                <a:lnTo>
                  <a:pt x="1741915" y="1218760"/>
                </a:lnTo>
                <a:lnTo>
                  <a:pt x="1756951" y="1175794"/>
                </a:lnTo>
                <a:lnTo>
                  <a:pt x="1769844" y="1131867"/>
                </a:lnTo>
                <a:lnTo>
                  <a:pt x="1780533" y="1087041"/>
                </a:lnTo>
                <a:lnTo>
                  <a:pt x="1788955" y="1041379"/>
                </a:lnTo>
                <a:lnTo>
                  <a:pt x="1795047" y="994943"/>
                </a:lnTo>
                <a:lnTo>
                  <a:pt x="1798748" y="947795"/>
                </a:lnTo>
                <a:lnTo>
                  <a:pt x="1799996" y="899998"/>
                </a:lnTo>
                <a:lnTo>
                  <a:pt x="1798748" y="852200"/>
                </a:lnTo>
                <a:lnTo>
                  <a:pt x="1795047" y="805052"/>
                </a:lnTo>
                <a:lnTo>
                  <a:pt x="1788955" y="758616"/>
                </a:lnTo>
                <a:lnTo>
                  <a:pt x="1780533" y="712954"/>
                </a:lnTo>
                <a:lnTo>
                  <a:pt x="1769844" y="668129"/>
                </a:lnTo>
                <a:lnTo>
                  <a:pt x="1756951" y="624202"/>
                </a:lnTo>
                <a:lnTo>
                  <a:pt x="1741915" y="581236"/>
                </a:lnTo>
                <a:lnTo>
                  <a:pt x="1724798" y="539292"/>
                </a:lnTo>
                <a:lnTo>
                  <a:pt x="1705664" y="498434"/>
                </a:lnTo>
                <a:lnTo>
                  <a:pt x="1684573" y="458724"/>
                </a:lnTo>
                <a:lnTo>
                  <a:pt x="1661589" y="420223"/>
                </a:lnTo>
                <a:lnTo>
                  <a:pt x="1636773" y="382993"/>
                </a:lnTo>
                <a:lnTo>
                  <a:pt x="1610188" y="347098"/>
                </a:lnTo>
                <a:lnTo>
                  <a:pt x="1581895" y="312599"/>
                </a:lnTo>
                <a:lnTo>
                  <a:pt x="1551958" y="279558"/>
                </a:lnTo>
                <a:lnTo>
                  <a:pt x="1520437" y="248038"/>
                </a:lnTo>
                <a:lnTo>
                  <a:pt x="1487397" y="218100"/>
                </a:lnTo>
                <a:lnTo>
                  <a:pt x="1452897" y="189808"/>
                </a:lnTo>
                <a:lnTo>
                  <a:pt x="1417002" y="163222"/>
                </a:lnTo>
                <a:lnTo>
                  <a:pt x="1379773" y="138406"/>
                </a:lnTo>
                <a:lnTo>
                  <a:pt x="1341272" y="115422"/>
                </a:lnTo>
                <a:lnTo>
                  <a:pt x="1301561" y="94332"/>
                </a:lnTo>
                <a:lnTo>
                  <a:pt x="1260703" y="75197"/>
                </a:lnTo>
                <a:lnTo>
                  <a:pt x="1218760" y="58081"/>
                </a:lnTo>
                <a:lnTo>
                  <a:pt x="1175794" y="43044"/>
                </a:lnTo>
                <a:lnTo>
                  <a:pt x="1131867" y="30151"/>
                </a:lnTo>
                <a:lnTo>
                  <a:pt x="1087041" y="19462"/>
                </a:lnTo>
                <a:lnTo>
                  <a:pt x="1041379" y="11041"/>
                </a:lnTo>
                <a:lnTo>
                  <a:pt x="994943" y="4948"/>
                </a:lnTo>
                <a:lnTo>
                  <a:pt x="947795" y="1247"/>
                </a:lnTo>
                <a:lnTo>
                  <a:pt x="899998" y="0"/>
                </a:lnTo>
                <a:close/>
              </a:path>
            </a:pathLst>
          </a:custGeom>
          <a:solidFill>
            <a:srgbClr val="FFFFFF"/>
          </a:solidFill>
        </p:spPr>
        <p:txBody>
          <a:bodyPr wrap="square" lIns="0" tIns="0" rIns="0" bIns="0" rtlCol="0"/>
          <a:lstStyle/>
          <a:p>
            <a:endParaRPr/>
          </a:p>
        </p:txBody>
      </p:sp>
      <p:sp>
        <p:nvSpPr>
          <p:cNvPr id="6" name="object 6"/>
          <p:cNvSpPr txBox="1">
            <a:spLocks noGrp="1"/>
          </p:cNvSpPr>
          <p:nvPr>
            <p:ph type="title"/>
          </p:nvPr>
        </p:nvSpPr>
        <p:spPr>
          <a:xfrm>
            <a:off x="1124585" y="2082853"/>
            <a:ext cx="8444230" cy="2539157"/>
          </a:xfrm>
          <a:prstGeom prst="rect">
            <a:avLst/>
          </a:prstGeom>
        </p:spPr>
        <p:txBody>
          <a:bodyPr vert="horz" wrap="square" lIns="0" tIns="0" rIns="0" bIns="0" rtlCol="0">
            <a:spAutoFit/>
          </a:bodyPr>
          <a:lstStyle/>
          <a:p>
            <a:pPr marL="12700" marR="5080" indent="437515">
              <a:lnSpc>
                <a:spcPct val="100000"/>
              </a:lnSpc>
            </a:pPr>
            <a:r>
              <a:rPr lang="ru-RU" spc="-5" dirty="0" smtClean="0">
                <a:latin typeface="PTSansPro-Caption"/>
              </a:rPr>
              <a:t/>
            </a:r>
            <a:br>
              <a:rPr lang="ru-RU" spc="-5" dirty="0" smtClean="0">
                <a:latin typeface="PTSansPro-Caption"/>
              </a:rPr>
            </a:br>
            <a:r>
              <a:rPr lang="ru-RU" spc="-5" dirty="0" smtClean="0">
                <a:latin typeface="PTSansPro-Caption"/>
              </a:rPr>
              <a:t>ОСНОВНЫЕ ОШИБКИ, ДОПУСКАЕМЫЕ ЗАКАЗЧИКАМИ ПРИ ОСУЩЕСТВЛЕНИИ ЗАКУПОК ПО ЗАКОНУ № 44-ФЗ. ПРАКТИКА ПРОВЕРОК 2016 ГОДА</a:t>
            </a:r>
            <a:endParaRPr b="0" spc="-5" dirty="0">
              <a:latin typeface="Arial" panose="020B0604020202020204" pitchFamily="34" charset="0"/>
              <a:cs typeface="Arial" panose="020B0604020202020204" pitchFamily="34" charset="0"/>
            </a:endParaRPr>
          </a:p>
        </p:txBody>
      </p:sp>
      <p:sp>
        <p:nvSpPr>
          <p:cNvPr id="7" name="object 7"/>
          <p:cNvSpPr txBox="1"/>
          <p:nvPr/>
        </p:nvSpPr>
        <p:spPr>
          <a:xfrm>
            <a:off x="2239789" y="5418808"/>
            <a:ext cx="6212840" cy="1107996"/>
          </a:xfrm>
          <a:prstGeom prst="rect">
            <a:avLst/>
          </a:prstGeom>
        </p:spPr>
        <p:txBody>
          <a:bodyPr vert="horz" wrap="square" lIns="0" tIns="0" rIns="0" bIns="0" rtlCol="0">
            <a:spAutoFit/>
          </a:bodyPr>
          <a:lstStyle/>
          <a:p>
            <a:pPr marL="10795" algn="ctr">
              <a:lnSpc>
                <a:spcPct val="100000"/>
              </a:lnSpc>
            </a:pPr>
            <a:r>
              <a:rPr sz="1800" b="1" spc="-10" dirty="0" smtClean="0">
                <a:solidFill>
                  <a:srgbClr val="231F20"/>
                </a:solidFill>
                <a:latin typeface="Arial" panose="020B0604020202020204" pitchFamily="34" charset="0"/>
                <a:cs typeface="Arial" panose="020B0604020202020204" pitchFamily="34" charset="0"/>
              </a:rPr>
              <a:t>Е</a:t>
            </a:r>
            <a:r>
              <a:rPr lang="ru-RU" sz="1800" b="1" spc="-10" dirty="0" smtClean="0">
                <a:solidFill>
                  <a:srgbClr val="231F20"/>
                </a:solidFill>
                <a:latin typeface="Arial" panose="020B0604020202020204" pitchFamily="34" charset="0"/>
                <a:cs typeface="Arial" panose="020B0604020202020204" pitchFamily="34" charset="0"/>
              </a:rPr>
              <a:t>ВСТАШЕНКОВ АЛЕКСАНДР НИКОЛАЕВИЧ</a:t>
            </a:r>
            <a:endParaRPr sz="1800" dirty="0">
              <a:latin typeface="Arial" panose="020B0604020202020204" pitchFamily="34" charset="0"/>
              <a:cs typeface="Arial" panose="020B0604020202020204" pitchFamily="34" charset="0"/>
            </a:endParaRPr>
          </a:p>
          <a:p>
            <a:pPr marL="12700" marR="5080" algn="ctr">
              <a:lnSpc>
                <a:spcPct val="100000"/>
              </a:lnSpc>
            </a:pPr>
            <a:r>
              <a:rPr lang="ru-RU" spc="-10" dirty="0" smtClean="0">
                <a:solidFill>
                  <a:srgbClr val="231F20"/>
                </a:solidFill>
                <a:latin typeface="Arial" panose="020B0604020202020204" pitchFamily="34" charset="0"/>
                <a:cs typeface="Arial" panose="020B0604020202020204" pitchFamily="34" charset="0"/>
              </a:rPr>
              <a:t>Заместитель руководителя экспертно-консультационного центра</a:t>
            </a:r>
            <a:r>
              <a:rPr sz="1800" spc="-5" dirty="0" smtClean="0">
                <a:solidFill>
                  <a:srgbClr val="231F20"/>
                </a:solidFill>
                <a:latin typeface="Arial" panose="020B0604020202020204" pitchFamily="34" charset="0"/>
                <a:cs typeface="Arial" panose="020B0604020202020204" pitchFamily="34" charset="0"/>
              </a:rPr>
              <a:t> </a:t>
            </a:r>
            <a:r>
              <a:rPr sz="1800" spc="-5" dirty="0">
                <a:solidFill>
                  <a:srgbClr val="231F20"/>
                </a:solidFill>
                <a:latin typeface="Arial" panose="020B0604020202020204" pitchFamily="34" charset="0"/>
                <a:cs typeface="Arial" panose="020B0604020202020204" pitchFamily="34" charset="0"/>
              </a:rPr>
              <a:t>Института госзакупок  </a:t>
            </a:r>
            <a:r>
              <a:rPr lang="ru-RU" sz="1800" spc="-5" dirty="0" smtClean="0">
                <a:solidFill>
                  <a:srgbClr val="231F20"/>
                </a:solidFill>
                <a:latin typeface="Arial" panose="020B0604020202020204" pitchFamily="34" charset="0"/>
                <a:cs typeface="Arial" panose="020B0604020202020204" pitchFamily="34" charset="0"/>
              </a:rPr>
              <a:t/>
            </a:r>
            <a:br>
              <a:rPr lang="ru-RU" sz="1800" spc="-5" dirty="0" smtClean="0">
                <a:solidFill>
                  <a:srgbClr val="231F20"/>
                </a:solidFill>
                <a:latin typeface="Arial" panose="020B0604020202020204" pitchFamily="34" charset="0"/>
                <a:cs typeface="Arial" panose="020B0604020202020204" pitchFamily="34" charset="0"/>
              </a:rPr>
            </a:br>
            <a:r>
              <a:rPr sz="1800" spc="-10" dirty="0" err="1" smtClean="0">
                <a:solidFill>
                  <a:srgbClr val="231F20"/>
                </a:solidFill>
                <a:latin typeface="Arial" panose="020B0604020202020204" pitchFamily="34" charset="0"/>
                <a:cs typeface="Arial" panose="020B0604020202020204" pitchFamily="34" charset="0"/>
              </a:rPr>
              <a:t>Сертифицированный</a:t>
            </a:r>
            <a:r>
              <a:rPr sz="1800" spc="-10" dirty="0" smtClean="0">
                <a:solidFill>
                  <a:srgbClr val="231F20"/>
                </a:solidFill>
                <a:latin typeface="Arial" panose="020B0604020202020204" pitchFamily="34" charset="0"/>
                <a:cs typeface="Arial" panose="020B0604020202020204" pitchFamily="34" charset="0"/>
              </a:rPr>
              <a:t> </a:t>
            </a:r>
            <a:r>
              <a:rPr sz="1800" spc="-10" dirty="0">
                <a:solidFill>
                  <a:srgbClr val="231F20"/>
                </a:solidFill>
                <a:latin typeface="Arial" panose="020B0604020202020204" pitchFamily="34" charset="0"/>
                <a:cs typeface="Arial" panose="020B0604020202020204" pitchFamily="34" charset="0"/>
              </a:rPr>
              <a:t>преподаватель </a:t>
            </a:r>
            <a:r>
              <a:rPr sz="1800" dirty="0">
                <a:solidFill>
                  <a:srgbClr val="231F20"/>
                </a:solidFill>
                <a:latin typeface="Arial" panose="020B0604020202020204" pitchFamily="34" charset="0"/>
                <a:cs typeface="Arial" panose="020B0604020202020204" pitchFamily="34" charset="0"/>
              </a:rPr>
              <a:t>в </a:t>
            </a:r>
            <a:r>
              <a:rPr sz="1800" spc="-10" dirty="0">
                <a:solidFill>
                  <a:srgbClr val="231F20"/>
                </a:solidFill>
                <a:latin typeface="Arial" panose="020B0604020202020204" pitchFamily="34" charset="0"/>
                <a:cs typeface="Arial" panose="020B0604020202020204" pitchFamily="34" charset="0"/>
              </a:rPr>
              <a:t>сфере</a:t>
            </a:r>
            <a:r>
              <a:rPr sz="1800" spc="-15" dirty="0">
                <a:solidFill>
                  <a:srgbClr val="231F20"/>
                </a:solidFill>
                <a:latin typeface="Arial" panose="020B0604020202020204" pitchFamily="34" charset="0"/>
                <a:cs typeface="Arial" panose="020B0604020202020204" pitchFamily="34" charset="0"/>
              </a:rPr>
              <a:t> </a:t>
            </a:r>
            <a:r>
              <a:rPr sz="1800" dirty="0">
                <a:solidFill>
                  <a:srgbClr val="231F20"/>
                </a:solidFill>
                <a:latin typeface="Arial" panose="020B0604020202020204" pitchFamily="34" charset="0"/>
                <a:cs typeface="Arial" panose="020B0604020202020204" pitchFamily="34" charset="0"/>
              </a:rPr>
              <a:t>закупок</a:t>
            </a:r>
            <a:endParaRPr sz="1800" dirty="0">
              <a:latin typeface="Arial" panose="020B0604020202020204" pitchFamily="34" charset="0"/>
              <a:cs typeface="Arial" panose="020B0604020202020204" pitchFamily="34" charset="0"/>
            </a:endParaRPr>
          </a:p>
        </p:txBody>
      </p:sp>
      <p:sp>
        <p:nvSpPr>
          <p:cNvPr id="8" name="object 8"/>
          <p:cNvSpPr txBox="1"/>
          <p:nvPr/>
        </p:nvSpPr>
        <p:spPr>
          <a:xfrm>
            <a:off x="4122000" y="6795784"/>
            <a:ext cx="2448560" cy="395449"/>
          </a:xfrm>
          <a:prstGeom prst="rect">
            <a:avLst/>
          </a:prstGeom>
          <a:solidFill>
            <a:srgbClr val="006384"/>
          </a:solidFill>
        </p:spPr>
        <p:txBody>
          <a:bodyPr vert="horz" wrap="square" lIns="0" tIns="88265" rIns="0" bIns="90000" rtlCol="0" anchor="ctr">
            <a:spAutoFit/>
          </a:bodyPr>
          <a:lstStyle/>
          <a:p>
            <a:pPr marL="274955">
              <a:spcBef>
                <a:spcPts val="695"/>
              </a:spcBef>
            </a:pPr>
            <a:r>
              <a:rPr sz="1400" b="1" spc="-20" dirty="0">
                <a:solidFill>
                  <a:srgbClr val="FFFFFF"/>
                </a:solidFill>
                <a:latin typeface="PTSansPro-CaptionBold"/>
                <a:cs typeface="PTSansPro-CaptionBold"/>
              </a:rPr>
              <a:t>WWW.ROSZAKUPKI.RU</a:t>
            </a:r>
            <a:endParaRPr sz="1400" dirty="0">
              <a:latin typeface="PTSansPro-CaptionBold"/>
              <a:cs typeface="PTSansPro-CaptionBold"/>
            </a:endParaRPr>
          </a:p>
        </p:txBody>
      </p:sp>
      <p:sp>
        <p:nvSpPr>
          <p:cNvPr id="9" name="object 9"/>
          <p:cNvSpPr/>
          <p:nvPr/>
        </p:nvSpPr>
        <p:spPr>
          <a:xfrm>
            <a:off x="2231999" y="5129841"/>
            <a:ext cx="6228080" cy="0"/>
          </a:xfrm>
          <a:custGeom>
            <a:avLst/>
            <a:gdLst/>
            <a:ahLst/>
            <a:cxnLst/>
            <a:rect l="l" t="t" r="r" b="b"/>
            <a:pathLst>
              <a:path w="6228080">
                <a:moveTo>
                  <a:pt x="0" y="0"/>
                </a:moveTo>
                <a:lnTo>
                  <a:pt x="6228003" y="0"/>
                </a:lnTo>
              </a:path>
            </a:pathLst>
          </a:custGeom>
          <a:ln w="36004">
            <a:solidFill>
              <a:srgbClr val="006384"/>
            </a:solidFill>
          </a:ln>
        </p:spPr>
        <p:txBody>
          <a:bodyPr wrap="square" lIns="0" tIns="0" rIns="0" bIns="0" rtlCol="0"/>
          <a:lstStyle/>
          <a:p>
            <a:endParaRPr/>
          </a:p>
        </p:txBody>
      </p:sp>
      <p:pic>
        <p:nvPicPr>
          <p:cNvPr id="15" name="Рисунок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2546" y="497636"/>
            <a:ext cx="1708309" cy="1708309"/>
          </a:xfrm>
          <a:prstGeom prst="rect">
            <a:avLst/>
          </a:prstGeom>
        </p:spPr>
      </p:pic>
    </p:spTree>
    <p:extLst>
      <p:ext uri="{BB962C8B-B14F-4D97-AF65-F5344CB8AC3E}">
        <p14:creationId xmlns:p14="http://schemas.microsoft.com/office/powerpoint/2010/main" val="335458849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300" y="541451"/>
            <a:ext cx="8498520" cy="615553"/>
          </a:xfrm>
        </p:spPr>
        <p:txBody>
          <a:bodyPr/>
          <a:lstStyle/>
          <a:p>
            <a:r>
              <a:rPr lang="ru-RU" sz="4000" dirty="0" smtClean="0"/>
              <a:t>ТОП 20 нарушений в 2016 году</a:t>
            </a:r>
            <a:endParaRPr lang="ru-RU" sz="4000" dirty="0"/>
          </a:p>
        </p:txBody>
      </p:sp>
      <p:sp>
        <p:nvSpPr>
          <p:cNvPr id="3" name="Объект 2"/>
          <p:cNvSpPr>
            <a:spLocks noGrp="1"/>
          </p:cNvSpPr>
          <p:nvPr>
            <p:ph sz="quarter" idx="10"/>
          </p:nvPr>
        </p:nvSpPr>
        <p:spPr>
          <a:xfrm>
            <a:off x="469900" y="1647825"/>
            <a:ext cx="9753600" cy="5029200"/>
          </a:xfrm>
        </p:spPr>
        <p:txBody>
          <a:bodyPr/>
          <a:lstStyle/>
          <a:p>
            <a:pPr marL="342900" indent="-342900">
              <a:buAutoNum type="arabicPeriod"/>
            </a:pPr>
            <a:r>
              <a:rPr lang="ru-RU" sz="2200" dirty="0" smtClean="0">
                <a:solidFill>
                  <a:srgbClr val="000000"/>
                </a:solidFill>
              </a:rPr>
              <a:t>Нарушен срок размещения документов о приемке в реестре контрактов</a:t>
            </a:r>
          </a:p>
          <a:p>
            <a:pPr marL="342900" indent="-342900">
              <a:buAutoNum type="arabicPeriod"/>
            </a:pPr>
            <a:r>
              <a:rPr lang="ru-RU" sz="2200" dirty="0" smtClean="0">
                <a:solidFill>
                  <a:srgbClr val="000000"/>
                </a:solidFill>
              </a:rPr>
              <a:t>Извещения</a:t>
            </a:r>
            <a:r>
              <a:rPr lang="en-US" sz="2200" dirty="0" smtClean="0">
                <a:solidFill>
                  <a:srgbClr val="000000"/>
                </a:solidFill>
              </a:rPr>
              <a:t>/</a:t>
            </a:r>
            <a:r>
              <a:rPr lang="ru-RU" sz="2200" dirty="0" smtClean="0">
                <a:solidFill>
                  <a:srgbClr val="000000"/>
                </a:solidFill>
              </a:rPr>
              <a:t>документация о закупке составлены с нарушением требований Закона</a:t>
            </a:r>
          </a:p>
          <a:p>
            <a:pPr marL="342900" indent="-342900">
              <a:buAutoNum type="arabicPeriod"/>
            </a:pPr>
            <a:r>
              <a:rPr lang="ru-RU" sz="2200" dirty="0" smtClean="0">
                <a:solidFill>
                  <a:srgbClr val="000000"/>
                </a:solidFill>
              </a:rPr>
              <a:t>В контракте неверно указаны условия об ответственности сторон</a:t>
            </a:r>
          </a:p>
          <a:p>
            <a:pPr marL="342900" indent="-342900">
              <a:buAutoNum type="arabicPeriod"/>
            </a:pPr>
            <a:r>
              <a:rPr lang="ru-RU" sz="2200" dirty="0" smtClean="0">
                <a:solidFill>
                  <a:srgbClr val="000000"/>
                </a:solidFill>
              </a:rPr>
              <a:t>План-график размещен с нарушением срока</a:t>
            </a:r>
          </a:p>
          <a:p>
            <a:pPr marL="342900" indent="-342900">
              <a:buAutoNum type="arabicPeriod"/>
            </a:pPr>
            <a:r>
              <a:rPr lang="ru-RU" sz="2200" dirty="0" smtClean="0">
                <a:solidFill>
                  <a:srgbClr val="000000"/>
                </a:solidFill>
              </a:rPr>
              <a:t>Установлены неверные требования к составу и содержанию заявки</a:t>
            </a:r>
          </a:p>
          <a:p>
            <a:pPr marL="342900" indent="-342900">
              <a:buAutoNum type="arabicPeriod"/>
            </a:pPr>
            <a:r>
              <a:rPr lang="ru-RU" sz="2200" dirty="0" smtClean="0">
                <a:solidFill>
                  <a:srgbClr val="000000"/>
                </a:solidFill>
              </a:rPr>
              <a:t>В контракте отсутствуют обязательные условия</a:t>
            </a:r>
          </a:p>
          <a:p>
            <a:pPr marL="342900" indent="-342900">
              <a:buAutoNum type="arabicPeriod"/>
            </a:pPr>
            <a:r>
              <a:rPr lang="ru-RU" sz="2200" dirty="0" smtClean="0">
                <a:solidFill>
                  <a:srgbClr val="000000"/>
                </a:solidFill>
              </a:rPr>
              <a:t>В плане-графике информация о закупке указана не в полном объеме</a:t>
            </a:r>
          </a:p>
          <a:p>
            <a:pPr marL="342900" indent="-342900">
              <a:buAutoNum type="arabicPeriod"/>
            </a:pPr>
            <a:r>
              <a:rPr lang="ru-RU" sz="2200" dirty="0" smtClean="0">
                <a:solidFill>
                  <a:srgbClr val="000000"/>
                </a:solidFill>
              </a:rPr>
              <a:t>В извещении</a:t>
            </a:r>
            <a:r>
              <a:rPr lang="en-US" sz="2200" dirty="0" smtClean="0">
                <a:solidFill>
                  <a:srgbClr val="000000"/>
                </a:solidFill>
              </a:rPr>
              <a:t>/</a:t>
            </a:r>
            <a:r>
              <a:rPr lang="ru-RU" sz="2200" dirty="0" smtClean="0">
                <a:solidFill>
                  <a:srgbClr val="000000"/>
                </a:solidFill>
              </a:rPr>
              <a:t>документации о закупке информация указана не в полном объеме</a:t>
            </a:r>
          </a:p>
          <a:p>
            <a:pPr marL="342900" indent="-342900">
              <a:buAutoNum type="arabicPeriod"/>
            </a:pPr>
            <a:r>
              <a:rPr lang="ru-RU" sz="2200" dirty="0" smtClean="0">
                <a:solidFill>
                  <a:srgbClr val="000000"/>
                </a:solidFill>
              </a:rPr>
              <a:t>В извещении</a:t>
            </a:r>
            <a:r>
              <a:rPr lang="en-US" sz="2200" dirty="0" smtClean="0">
                <a:solidFill>
                  <a:srgbClr val="000000"/>
                </a:solidFill>
              </a:rPr>
              <a:t>/</a:t>
            </a:r>
            <a:r>
              <a:rPr lang="ru-RU" sz="2200" dirty="0" smtClean="0">
                <a:solidFill>
                  <a:srgbClr val="000000"/>
                </a:solidFill>
              </a:rPr>
              <a:t>документации о закупке указан товарный знак, ТУ или производитель</a:t>
            </a:r>
          </a:p>
          <a:p>
            <a:pPr marL="342900" indent="-342900">
              <a:buAutoNum type="arabicPeriod"/>
            </a:pPr>
            <a:r>
              <a:rPr lang="ru-RU" sz="2200" dirty="0">
                <a:solidFill>
                  <a:srgbClr val="000000"/>
                </a:solidFill>
              </a:rPr>
              <a:t> </a:t>
            </a:r>
            <a:r>
              <a:rPr lang="ru-RU" sz="2200" dirty="0" smtClean="0">
                <a:solidFill>
                  <a:srgbClr val="000000"/>
                </a:solidFill>
              </a:rPr>
              <a:t>Нарушен срок размещения сведений о заключении, изменении или расторжении контракта в реестре контрактов</a:t>
            </a:r>
            <a:endParaRPr lang="ru-RU" sz="2200" dirty="0">
              <a:solidFill>
                <a:srgbClr val="000000"/>
              </a:solidFill>
            </a:endParaRPr>
          </a:p>
        </p:txBody>
      </p:sp>
    </p:spTree>
    <p:extLst>
      <p:ext uri="{BB962C8B-B14F-4D97-AF65-F5344CB8AC3E}">
        <p14:creationId xmlns:p14="http://schemas.microsoft.com/office/powerpoint/2010/main" val="300850066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300" y="541451"/>
            <a:ext cx="8498520" cy="615553"/>
          </a:xfrm>
        </p:spPr>
        <p:txBody>
          <a:bodyPr/>
          <a:lstStyle/>
          <a:p>
            <a:r>
              <a:rPr lang="ru-RU" sz="4000" dirty="0"/>
              <a:t>ТОП 20 </a:t>
            </a:r>
            <a:r>
              <a:rPr lang="ru-RU" sz="4000" dirty="0" smtClean="0"/>
              <a:t>нарушений в 2016 году</a:t>
            </a:r>
            <a:endParaRPr lang="ru-RU" sz="4000" dirty="0"/>
          </a:p>
        </p:txBody>
      </p:sp>
      <p:sp>
        <p:nvSpPr>
          <p:cNvPr id="3" name="Объект 2"/>
          <p:cNvSpPr>
            <a:spLocks noGrp="1"/>
          </p:cNvSpPr>
          <p:nvPr>
            <p:ph sz="quarter" idx="10"/>
          </p:nvPr>
        </p:nvSpPr>
        <p:spPr>
          <a:xfrm>
            <a:off x="393700" y="1571625"/>
            <a:ext cx="10134600" cy="5029200"/>
          </a:xfrm>
        </p:spPr>
        <p:txBody>
          <a:bodyPr/>
          <a:lstStyle/>
          <a:p>
            <a:r>
              <a:rPr lang="ru-RU" sz="2400" dirty="0" smtClean="0"/>
              <a:t>11. Не размещены документы о приемке в реестре контрактов</a:t>
            </a:r>
          </a:p>
          <a:p>
            <a:r>
              <a:rPr lang="ru-RU" sz="2400" dirty="0" smtClean="0"/>
              <a:t>12. Изменения в информацию на сайте внесены без размещения перечня изменений</a:t>
            </a:r>
          </a:p>
          <a:p>
            <a:r>
              <a:rPr lang="ru-RU" sz="2400" dirty="0" smtClean="0"/>
              <a:t>13. Не соблюден 10-ти </a:t>
            </a:r>
            <a:r>
              <a:rPr lang="ru-RU" sz="2400" dirty="0" err="1" smtClean="0"/>
              <a:t>дневный</a:t>
            </a:r>
            <a:r>
              <a:rPr lang="ru-RU" sz="2400" dirty="0" smtClean="0"/>
              <a:t> срок между внесением изменений в план-график и объявлением закупки</a:t>
            </a:r>
          </a:p>
          <a:p>
            <a:r>
              <a:rPr lang="ru-RU" sz="2400" dirty="0" smtClean="0"/>
              <a:t>14. Сокращен срок подачи заявок</a:t>
            </a:r>
          </a:p>
          <a:p>
            <a:r>
              <a:rPr lang="ru-RU" sz="2400" dirty="0" smtClean="0"/>
              <a:t>15. Не предоставлены преимущества организациям инвалидов, УИС</a:t>
            </a:r>
          </a:p>
          <a:p>
            <a:r>
              <a:rPr lang="ru-RU" sz="2400" dirty="0" smtClean="0"/>
              <a:t>16. Закупка объявлена на условиях, отличных от плана-графика</a:t>
            </a:r>
          </a:p>
          <a:p>
            <a:r>
              <a:rPr lang="ru-RU" sz="2400" dirty="0" smtClean="0"/>
              <a:t>17. Изменены условия контракта, когда такие изменения не допускаются по Закону</a:t>
            </a:r>
          </a:p>
          <a:p>
            <a:r>
              <a:rPr lang="ru-RU" sz="2400" dirty="0" smtClean="0"/>
              <a:t>18. Установлен неверный порядок оценки заявок на участие в закупке</a:t>
            </a:r>
          </a:p>
          <a:p>
            <a:r>
              <a:rPr lang="ru-RU" sz="2400" dirty="0" smtClean="0"/>
              <a:t>19. Документация о закупке противоречит извещению о закупке</a:t>
            </a:r>
          </a:p>
          <a:p>
            <a:r>
              <a:rPr lang="ru-RU" sz="2400" dirty="0" smtClean="0"/>
              <a:t>20. Не установлены запреты, ограничения, условия допуска</a:t>
            </a:r>
          </a:p>
          <a:p>
            <a:endParaRPr lang="ru-RU" sz="2400" dirty="0" smtClean="0"/>
          </a:p>
        </p:txBody>
      </p:sp>
    </p:spTree>
    <p:extLst>
      <p:ext uri="{BB962C8B-B14F-4D97-AF65-F5344CB8AC3E}">
        <p14:creationId xmlns:p14="http://schemas.microsoft.com/office/powerpoint/2010/main" val="138950786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0693400" cy="7562849"/>
          </a:xfrm>
          <a:solidFill>
            <a:schemeClr val="bg1"/>
          </a:solidFill>
        </p:spPr>
        <p:txBody>
          <a:bodyPr/>
          <a:lstStyle/>
          <a:p>
            <a:pPr algn="ctr"/>
            <a:r>
              <a:rPr lang="ru-RU" b="0" dirty="0" smtClean="0"/>
              <a:t>Примеры административных решений</a:t>
            </a:r>
            <a:endParaRPr lang="ru-RU" b="0" dirty="0"/>
          </a:p>
        </p:txBody>
      </p:sp>
    </p:spTree>
    <p:extLst>
      <p:ext uri="{BB962C8B-B14F-4D97-AF65-F5344CB8AC3E}">
        <p14:creationId xmlns:p14="http://schemas.microsoft.com/office/powerpoint/2010/main" val="277843164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dirty="0" smtClean="0"/>
              <a:t>Типовые нарушения заказчиков при размещении информации в ЕИС</a:t>
            </a:r>
            <a:endParaRPr lang="ru-RU" dirty="0"/>
          </a:p>
        </p:txBody>
      </p:sp>
      <p:sp>
        <p:nvSpPr>
          <p:cNvPr id="3" name="Объект 2"/>
          <p:cNvSpPr>
            <a:spLocks noGrp="1"/>
          </p:cNvSpPr>
          <p:nvPr>
            <p:ph sz="quarter" idx="10"/>
          </p:nvPr>
        </p:nvSpPr>
        <p:spPr>
          <a:xfrm>
            <a:off x="317500" y="1495425"/>
            <a:ext cx="9972675" cy="5029200"/>
          </a:xfrm>
        </p:spPr>
        <p:txBody>
          <a:bodyPr/>
          <a:lstStyle/>
          <a:p>
            <a:pPr marL="285750" indent="-285750" algn="just">
              <a:buFont typeface="Wingdings" panose="05000000000000000000" pitchFamily="2" charset="2"/>
              <a:buChar char="q"/>
            </a:pPr>
            <a:r>
              <a:rPr lang="ru-RU" dirty="0" smtClean="0"/>
              <a:t>Датой </a:t>
            </a:r>
            <a:r>
              <a:rPr lang="ru-RU" dirty="0"/>
              <a:t>заключения </a:t>
            </a:r>
            <a:r>
              <a:rPr lang="ru-RU" dirty="0" smtClean="0"/>
              <a:t>контракта является </a:t>
            </a:r>
            <a:r>
              <a:rPr lang="ru-RU" dirty="0"/>
              <a:t>31 июля 2015 года, а датой размещения </a:t>
            </a:r>
            <a:r>
              <a:rPr lang="ru-RU" dirty="0" smtClean="0"/>
              <a:t>заказчиком </a:t>
            </a:r>
            <a:r>
              <a:rPr lang="ru-RU" dirty="0"/>
              <a:t>извещения о проведении </a:t>
            </a:r>
            <a:r>
              <a:rPr lang="ru-RU" dirty="0" smtClean="0"/>
              <a:t>закупки </a:t>
            </a:r>
            <a:r>
              <a:rPr lang="ru-RU" dirty="0"/>
              <a:t>у единственного поставщика (подрядчика, исполнителя) является 27 июля 2015 </a:t>
            </a:r>
            <a:r>
              <a:rPr lang="ru-RU" dirty="0" smtClean="0"/>
              <a:t>года. Таким </a:t>
            </a:r>
            <a:r>
              <a:rPr lang="ru-RU" dirty="0"/>
              <a:t>образом, в действиях К. содержится состав административного правонарушения, </a:t>
            </a:r>
            <a:r>
              <a:rPr lang="ru-RU" dirty="0" smtClean="0"/>
              <a:t>предусмотренного ч. </a:t>
            </a:r>
            <a:r>
              <a:rPr lang="ru-RU" dirty="0"/>
              <a:t>1.2 </a:t>
            </a:r>
            <a:r>
              <a:rPr lang="ru-RU" dirty="0" smtClean="0"/>
              <a:t>ст. </a:t>
            </a:r>
            <a:r>
              <a:rPr lang="ru-RU" dirty="0"/>
              <a:t>7.30 КоАП.</a:t>
            </a:r>
          </a:p>
          <a:p>
            <a:endParaRPr lang="ru-RU" dirty="0" smtClean="0"/>
          </a:p>
          <a:p>
            <a:r>
              <a:rPr lang="en-US" i="1" dirty="0" smtClean="0">
                <a:solidFill>
                  <a:srgbClr val="0063A1"/>
                </a:solidFill>
              </a:rPr>
              <a:t>// </a:t>
            </a:r>
            <a:r>
              <a:rPr lang="ru-RU" i="1" dirty="0" smtClean="0">
                <a:solidFill>
                  <a:srgbClr val="0063A1"/>
                </a:solidFill>
              </a:rPr>
              <a:t>Постановление </a:t>
            </a:r>
            <a:r>
              <a:rPr lang="ru-RU" i="1" dirty="0">
                <a:solidFill>
                  <a:srgbClr val="0063A1"/>
                </a:solidFill>
              </a:rPr>
              <a:t>ФАС России от 27.06.2016 по делу </a:t>
            </a:r>
            <a:r>
              <a:rPr lang="ru-RU" i="1" dirty="0" smtClean="0">
                <a:solidFill>
                  <a:srgbClr val="0063A1"/>
                </a:solidFill>
              </a:rPr>
              <a:t>№ АК586-16</a:t>
            </a:r>
          </a:p>
          <a:p>
            <a:endParaRPr lang="ru-RU" i="1" dirty="0">
              <a:solidFill>
                <a:srgbClr val="0063A1"/>
              </a:solidFill>
            </a:endParaRPr>
          </a:p>
          <a:p>
            <a:pPr marL="285750" indent="-285750" algn="just">
              <a:buFont typeface="Wingdings" panose="05000000000000000000" pitchFamily="2" charset="2"/>
              <a:buChar char="q"/>
            </a:pPr>
            <a:r>
              <a:rPr lang="ru-RU" dirty="0"/>
              <a:t>П</a:t>
            </a:r>
            <a:r>
              <a:rPr lang="ru-RU" dirty="0" smtClean="0"/>
              <a:t>ротокол </a:t>
            </a:r>
            <a:r>
              <a:rPr lang="ru-RU" dirty="0"/>
              <a:t>рассмотрения и оценки заявок на участие </a:t>
            </a:r>
            <a:r>
              <a:rPr lang="ru-RU" dirty="0" smtClean="0"/>
              <a:t>в конкурсе не </a:t>
            </a:r>
            <a:r>
              <a:rPr lang="ru-RU" dirty="0"/>
              <a:t>содержит предусмотренных Законом </a:t>
            </a:r>
            <a:r>
              <a:rPr lang="ru-RU" dirty="0" smtClean="0"/>
              <a:t>№ 44-ФЗ приложений </a:t>
            </a:r>
            <a:r>
              <a:rPr lang="ru-RU" dirty="0"/>
              <a:t>с информацией о предложении участника </a:t>
            </a:r>
            <a:r>
              <a:rPr lang="ru-RU" dirty="0" smtClean="0"/>
              <a:t>закупки </a:t>
            </a:r>
            <a:r>
              <a:rPr lang="ru-RU" dirty="0"/>
              <a:t>в отношении объекта </a:t>
            </a:r>
            <a:r>
              <a:rPr lang="ru-RU" dirty="0" smtClean="0"/>
              <a:t>закупки. </a:t>
            </a:r>
            <a:r>
              <a:rPr lang="ru-RU" dirty="0"/>
              <a:t>Таким образом, в действиях О. содержится состав административного правонарушения, предусмотренного</a:t>
            </a:r>
            <a:r>
              <a:rPr lang="ru-RU" dirty="0" smtClean="0"/>
              <a:t> ч. 2.1 ст. </a:t>
            </a:r>
            <a:r>
              <a:rPr lang="ru-RU" dirty="0"/>
              <a:t>7.30 КоАП.</a:t>
            </a:r>
          </a:p>
          <a:p>
            <a:endParaRPr lang="ru-RU" dirty="0"/>
          </a:p>
          <a:p>
            <a:r>
              <a:rPr lang="en-US" i="1" dirty="0" smtClean="0">
                <a:solidFill>
                  <a:srgbClr val="0063A1"/>
                </a:solidFill>
              </a:rPr>
              <a:t>// </a:t>
            </a:r>
            <a:r>
              <a:rPr lang="ru-RU" i="1" dirty="0" smtClean="0">
                <a:solidFill>
                  <a:srgbClr val="0063A1"/>
                </a:solidFill>
              </a:rPr>
              <a:t>Постановление </a:t>
            </a:r>
            <a:r>
              <a:rPr lang="ru-RU" i="1" dirty="0">
                <a:solidFill>
                  <a:srgbClr val="0063A1"/>
                </a:solidFill>
              </a:rPr>
              <a:t>ФАС России от 07.06.2016 по делу N К-739/15/АК556-16</a:t>
            </a:r>
            <a:endParaRPr lang="ru-RU" i="1" dirty="0" smtClean="0">
              <a:solidFill>
                <a:srgbClr val="0063A1"/>
              </a:solidFill>
            </a:endParaRPr>
          </a:p>
          <a:p>
            <a:endParaRPr lang="ru-RU" i="1" dirty="0">
              <a:solidFill>
                <a:srgbClr val="0063A1"/>
              </a:solidFill>
            </a:endParaRPr>
          </a:p>
          <a:p>
            <a:pPr marL="285750" indent="-285750" algn="just">
              <a:buFont typeface="Wingdings" panose="05000000000000000000" pitchFamily="2" charset="2"/>
              <a:buChar char="q"/>
            </a:pPr>
            <a:r>
              <a:rPr lang="ru-RU" dirty="0" smtClean="0"/>
              <a:t>Заказчиком размещены </a:t>
            </a:r>
            <a:r>
              <a:rPr lang="ru-RU" dirty="0"/>
              <a:t>разъяснения положений документации </a:t>
            </a:r>
            <a:r>
              <a:rPr lang="ru-RU" dirty="0" smtClean="0"/>
              <a:t>без </a:t>
            </a:r>
            <a:r>
              <a:rPr lang="ru-RU" dirty="0"/>
              <a:t>указания предмета </a:t>
            </a:r>
            <a:r>
              <a:rPr lang="ru-RU" dirty="0" smtClean="0"/>
              <a:t>запроса. Таким </a:t>
            </a:r>
            <a:r>
              <a:rPr lang="ru-RU" dirty="0"/>
              <a:t>образом, действия </a:t>
            </a:r>
            <a:r>
              <a:rPr lang="ru-RU" dirty="0" smtClean="0"/>
              <a:t>заказчика содержат </a:t>
            </a:r>
            <a:r>
              <a:rPr lang="ru-RU" dirty="0"/>
              <a:t>признаки </a:t>
            </a:r>
            <a:r>
              <a:rPr lang="ru-RU" dirty="0" smtClean="0"/>
              <a:t>административного </a:t>
            </a:r>
            <a:r>
              <a:rPr lang="ru-RU" dirty="0"/>
              <a:t>правонарушения, </a:t>
            </a:r>
            <a:r>
              <a:rPr lang="ru-RU" dirty="0" smtClean="0"/>
              <a:t>предусмотренного ч. </a:t>
            </a:r>
            <a:r>
              <a:rPr lang="ru-RU" dirty="0"/>
              <a:t>1.4 </a:t>
            </a:r>
            <a:r>
              <a:rPr lang="ru-RU" dirty="0" smtClean="0"/>
              <a:t>ст. 7.30 КоАП.</a:t>
            </a:r>
            <a:endParaRPr lang="ru-RU" dirty="0"/>
          </a:p>
          <a:p>
            <a:endParaRPr lang="ru-RU" i="1" dirty="0" smtClean="0">
              <a:solidFill>
                <a:srgbClr val="0063A1"/>
              </a:solidFill>
            </a:endParaRPr>
          </a:p>
          <a:p>
            <a:r>
              <a:rPr lang="en-US" i="1" dirty="0" smtClean="0">
                <a:solidFill>
                  <a:srgbClr val="0063A1"/>
                </a:solidFill>
              </a:rPr>
              <a:t>// </a:t>
            </a:r>
            <a:r>
              <a:rPr lang="ru-RU" i="1" dirty="0">
                <a:solidFill>
                  <a:srgbClr val="0063A1"/>
                </a:solidFill>
              </a:rPr>
              <a:t>Решение ФАС России от 30.05.2016 по делу №</a:t>
            </a:r>
            <a:r>
              <a:rPr lang="ru-RU" i="1" dirty="0" smtClean="0">
                <a:solidFill>
                  <a:srgbClr val="0063A1"/>
                </a:solidFill>
              </a:rPr>
              <a:t> </a:t>
            </a:r>
            <a:r>
              <a:rPr lang="ru-RU" i="1" dirty="0">
                <a:solidFill>
                  <a:srgbClr val="0063A1"/>
                </a:solidFill>
              </a:rPr>
              <a:t>К-861/16</a:t>
            </a:r>
          </a:p>
        </p:txBody>
      </p:sp>
    </p:spTree>
    <p:extLst>
      <p:ext uri="{BB962C8B-B14F-4D97-AF65-F5344CB8AC3E}">
        <p14:creationId xmlns:p14="http://schemas.microsoft.com/office/powerpoint/2010/main" val="2972384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300" y="123825"/>
            <a:ext cx="8498520" cy="1292662"/>
          </a:xfrm>
        </p:spPr>
        <p:txBody>
          <a:bodyPr/>
          <a:lstStyle/>
          <a:p>
            <a:r>
              <a:rPr lang="ru-RU" sz="2800" b="0" dirty="0"/>
              <a:t>ПРОФСТАНДАРТ </a:t>
            </a:r>
            <a:br>
              <a:rPr lang="ru-RU" sz="2800" b="0" dirty="0"/>
            </a:br>
            <a:r>
              <a:rPr lang="ru-RU" sz="2800" b="0" dirty="0"/>
              <a:t>«СПЕЦИАЛИСТ В СФЕРЕ ЗАКУПОК» </a:t>
            </a:r>
            <a:br>
              <a:rPr lang="ru-RU" sz="2800" b="0" dirty="0"/>
            </a:br>
            <a:r>
              <a:rPr lang="ru-RU" sz="2800" b="0" dirty="0"/>
              <a:t>(приказ Минтруда от 10.09.2015 г. № 625н) </a:t>
            </a:r>
            <a:endParaRPr lang="ru-RU" sz="2800" dirty="0"/>
          </a:p>
        </p:txBody>
      </p:sp>
      <p:graphicFrame>
        <p:nvGraphicFramePr>
          <p:cNvPr id="4" name="Объект 3"/>
          <p:cNvGraphicFramePr>
            <a:graphicFrameLocks noGrp="1"/>
          </p:cNvGraphicFramePr>
          <p:nvPr>
            <p:ph sz="quarter" idx="10"/>
            <p:extLst>
              <p:ext uri="{D42A27DB-BD31-4B8C-83A1-F6EECF244321}">
                <p14:modId xmlns:p14="http://schemas.microsoft.com/office/powerpoint/2010/main" val="1949264021"/>
              </p:ext>
            </p:extLst>
          </p:nvPr>
        </p:nvGraphicFramePr>
        <p:xfrm>
          <a:off x="0" y="1542154"/>
          <a:ext cx="10604501" cy="5973619"/>
        </p:xfrm>
        <a:graphic>
          <a:graphicData uri="http://schemas.openxmlformats.org/drawingml/2006/table">
            <a:tbl>
              <a:tblPr firstRow="1" firstCol="1" bandRow="1">
                <a:tableStyleId>{5C22544A-7EE6-4342-B048-85BDC9FD1C3A}</a:tableStyleId>
              </a:tblPr>
              <a:tblGrid>
                <a:gridCol w="680099"/>
                <a:gridCol w="3715353"/>
                <a:gridCol w="1738030"/>
                <a:gridCol w="1511330"/>
                <a:gridCol w="1403451"/>
                <a:gridCol w="1556238"/>
              </a:tblGrid>
              <a:tr h="291321">
                <a:tc rowSpan="2" gridSpan="2">
                  <a:txBody>
                    <a:bodyPr/>
                    <a:lstStyle/>
                    <a:p>
                      <a:pPr algn="ctr">
                        <a:spcAft>
                          <a:spcPts val="0"/>
                        </a:spcAft>
                      </a:pPr>
                      <a:r>
                        <a:rPr lang="ru-RU" sz="2000" dirty="0">
                          <a:effectLst/>
                        </a:rPr>
                        <a:t>Требования</a:t>
                      </a:r>
                      <a:endParaRPr lang="ru-RU" sz="2000" dirty="0">
                        <a:solidFill>
                          <a:srgbClr val="000000"/>
                        </a:solidFill>
                        <a:effectLst/>
                        <a:latin typeface="Calibri"/>
                        <a:ea typeface="Times New Roman"/>
                        <a:cs typeface="Calibri"/>
                      </a:endParaRPr>
                    </a:p>
                  </a:txBody>
                  <a:tcPr marL="68580" marR="68580" marT="0" marB="0"/>
                </a:tc>
                <a:tc rowSpan="2" hMerge="1">
                  <a:txBody>
                    <a:bodyPr/>
                    <a:lstStyle/>
                    <a:p>
                      <a:endParaRPr lang="ru-RU"/>
                    </a:p>
                  </a:txBody>
                  <a:tcPr/>
                </a:tc>
                <a:tc gridSpan="4">
                  <a:txBody>
                    <a:bodyPr/>
                    <a:lstStyle/>
                    <a:p>
                      <a:pPr algn="ctr">
                        <a:spcAft>
                          <a:spcPts val="0"/>
                        </a:spcAft>
                      </a:pPr>
                      <a:r>
                        <a:rPr lang="ru-RU" sz="2000" dirty="0">
                          <a:effectLst/>
                        </a:rPr>
                        <a:t>Обобщенная трудовая функция</a:t>
                      </a:r>
                      <a:endParaRPr lang="ru-RU" sz="2000" dirty="0">
                        <a:solidFill>
                          <a:srgbClr val="000000"/>
                        </a:solidFill>
                        <a:effectLst/>
                        <a:latin typeface="Calibri"/>
                        <a:ea typeface="Times New Roman"/>
                        <a:cs typeface="Calibri"/>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r>
              <a:tr h="1456604">
                <a:tc gridSpan="2" vMerge="1">
                  <a:txBody>
                    <a:bodyPr/>
                    <a:lstStyle/>
                    <a:p>
                      <a:endParaRPr lang="ru-RU"/>
                    </a:p>
                  </a:txBody>
                  <a:tcPr/>
                </a:tc>
                <a:tc hMerge="1" vMerge="1">
                  <a:txBody>
                    <a:bodyPr/>
                    <a:lstStyle/>
                    <a:p>
                      <a:endParaRPr lang="ru-RU"/>
                    </a:p>
                  </a:txBody>
                  <a:tcPr/>
                </a:tc>
                <a:tc>
                  <a:txBody>
                    <a:bodyPr/>
                    <a:lstStyle/>
                    <a:p>
                      <a:pPr algn="ctr">
                        <a:spcAft>
                          <a:spcPts val="0"/>
                        </a:spcAft>
                      </a:pPr>
                      <a:r>
                        <a:rPr lang="ru-RU" sz="2000" dirty="0">
                          <a:effectLst/>
                        </a:rPr>
                        <a:t>Обеспечение закупок</a:t>
                      </a:r>
                      <a:endParaRPr lang="ru-RU" sz="20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dirty="0">
                          <a:effectLst/>
                        </a:rPr>
                        <a:t>Осуществление закупок</a:t>
                      </a:r>
                      <a:endParaRPr lang="ru-RU" sz="20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dirty="0">
                          <a:effectLst/>
                        </a:rPr>
                        <a:t>Экспертиза результатов закупки, приемка контракта</a:t>
                      </a:r>
                      <a:endParaRPr lang="ru-RU" sz="20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a:effectLst/>
                        </a:rPr>
                        <a:t>Контроль в сфере закупок</a:t>
                      </a:r>
                      <a:endParaRPr lang="ru-RU" sz="2000">
                        <a:solidFill>
                          <a:srgbClr val="000000"/>
                        </a:solidFill>
                        <a:effectLst/>
                        <a:latin typeface="Calibri"/>
                        <a:ea typeface="Times New Roman"/>
                        <a:cs typeface="Calibri"/>
                      </a:endParaRPr>
                    </a:p>
                  </a:txBody>
                  <a:tcPr marL="68580" marR="68580" marT="0" marB="0"/>
                </a:tc>
              </a:tr>
              <a:tr h="582642">
                <a:tc>
                  <a:txBody>
                    <a:bodyPr/>
                    <a:lstStyle/>
                    <a:p>
                      <a:pPr algn="just">
                        <a:spcBef>
                          <a:spcPts val="300"/>
                        </a:spcBef>
                        <a:spcAft>
                          <a:spcPts val="300"/>
                        </a:spcAft>
                      </a:pPr>
                      <a:r>
                        <a:rPr lang="ru-RU" sz="1600">
                          <a:effectLst/>
                        </a:rPr>
                        <a:t> </a:t>
                      </a:r>
                      <a:endParaRPr lang="ru-RU" sz="1600">
                        <a:solidFill>
                          <a:srgbClr val="000000"/>
                        </a:solidFill>
                        <a:effectLst/>
                        <a:latin typeface="Calibri"/>
                        <a:ea typeface="Times New Roman"/>
                        <a:cs typeface="Calibri"/>
                      </a:endParaRPr>
                    </a:p>
                  </a:txBody>
                  <a:tcPr marL="68580" marR="68580" marT="0" marB="0"/>
                </a:tc>
                <a:tc>
                  <a:txBody>
                    <a:bodyPr/>
                    <a:lstStyle/>
                    <a:p>
                      <a:pPr>
                        <a:spcBef>
                          <a:spcPts val="300"/>
                        </a:spcBef>
                        <a:spcAft>
                          <a:spcPts val="300"/>
                        </a:spcAft>
                      </a:pPr>
                      <a:r>
                        <a:rPr lang="ru-RU" sz="2000" dirty="0">
                          <a:effectLst/>
                        </a:rPr>
                        <a:t>Уровень квалификации  </a:t>
                      </a:r>
                      <a:endParaRPr lang="ru-RU" sz="2000" dirty="0">
                        <a:solidFill>
                          <a:srgbClr val="000000"/>
                        </a:solidFill>
                        <a:effectLst/>
                        <a:latin typeface="Calibri"/>
                        <a:ea typeface="Times New Roman"/>
                        <a:cs typeface="Calibri"/>
                      </a:endParaRPr>
                    </a:p>
                  </a:txBody>
                  <a:tcPr marL="68580" marR="68580" marT="0" marB="0"/>
                </a:tc>
                <a:tc>
                  <a:txBody>
                    <a:bodyPr/>
                    <a:lstStyle/>
                    <a:p>
                      <a:pPr algn="ctr">
                        <a:spcBef>
                          <a:spcPts val="300"/>
                        </a:spcBef>
                        <a:spcAft>
                          <a:spcPts val="300"/>
                        </a:spcAft>
                      </a:pPr>
                      <a:r>
                        <a:rPr lang="ru-RU" sz="2000">
                          <a:effectLst/>
                        </a:rPr>
                        <a:t>5 (самый низкий)</a:t>
                      </a:r>
                      <a:endParaRPr lang="ru-RU" sz="2000">
                        <a:solidFill>
                          <a:srgbClr val="000000"/>
                        </a:solidFill>
                        <a:effectLst/>
                        <a:latin typeface="Calibri"/>
                        <a:ea typeface="Times New Roman"/>
                        <a:cs typeface="Calibri"/>
                      </a:endParaRPr>
                    </a:p>
                  </a:txBody>
                  <a:tcPr marL="68580" marR="68580" marT="0" marB="0"/>
                </a:tc>
                <a:tc>
                  <a:txBody>
                    <a:bodyPr/>
                    <a:lstStyle/>
                    <a:p>
                      <a:pPr algn="ctr">
                        <a:spcBef>
                          <a:spcPts val="300"/>
                        </a:spcBef>
                        <a:spcAft>
                          <a:spcPts val="300"/>
                        </a:spcAft>
                      </a:pPr>
                      <a:r>
                        <a:rPr lang="ru-RU" sz="2000">
                          <a:effectLst/>
                        </a:rPr>
                        <a:t>6</a:t>
                      </a:r>
                      <a:endParaRPr lang="ru-RU" sz="2000">
                        <a:solidFill>
                          <a:srgbClr val="000000"/>
                        </a:solidFill>
                        <a:effectLst/>
                        <a:latin typeface="Calibri"/>
                        <a:ea typeface="Times New Roman"/>
                        <a:cs typeface="Calibri"/>
                      </a:endParaRPr>
                    </a:p>
                  </a:txBody>
                  <a:tcPr marL="68580" marR="68580" marT="0" marB="0"/>
                </a:tc>
                <a:tc>
                  <a:txBody>
                    <a:bodyPr/>
                    <a:lstStyle/>
                    <a:p>
                      <a:pPr algn="ctr">
                        <a:spcBef>
                          <a:spcPts val="300"/>
                        </a:spcBef>
                        <a:spcAft>
                          <a:spcPts val="300"/>
                        </a:spcAft>
                      </a:pPr>
                      <a:r>
                        <a:rPr lang="ru-RU" sz="2000">
                          <a:effectLst/>
                        </a:rPr>
                        <a:t>7</a:t>
                      </a:r>
                      <a:endParaRPr lang="ru-RU" sz="2000">
                        <a:solidFill>
                          <a:srgbClr val="000000"/>
                        </a:solidFill>
                        <a:effectLst/>
                        <a:latin typeface="Calibri"/>
                        <a:ea typeface="Times New Roman"/>
                        <a:cs typeface="Calibri"/>
                      </a:endParaRPr>
                    </a:p>
                  </a:txBody>
                  <a:tcPr marL="68580" marR="68580" marT="0" marB="0"/>
                </a:tc>
                <a:tc>
                  <a:txBody>
                    <a:bodyPr/>
                    <a:lstStyle/>
                    <a:p>
                      <a:pPr algn="ctr">
                        <a:spcBef>
                          <a:spcPts val="300"/>
                        </a:spcBef>
                        <a:spcAft>
                          <a:spcPts val="300"/>
                        </a:spcAft>
                      </a:pPr>
                      <a:r>
                        <a:rPr lang="ru-RU" sz="2000">
                          <a:effectLst/>
                        </a:rPr>
                        <a:t>8 (самый высокий)</a:t>
                      </a:r>
                      <a:endParaRPr lang="ru-RU" sz="2000">
                        <a:solidFill>
                          <a:srgbClr val="000000"/>
                        </a:solidFill>
                        <a:effectLst/>
                        <a:latin typeface="Calibri"/>
                        <a:ea typeface="Times New Roman"/>
                        <a:cs typeface="Calibri"/>
                      </a:endParaRPr>
                    </a:p>
                  </a:txBody>
                  <a:tcPr marL="68580" marR="68580" marT="0" marB="0"/>
                </a:tc>
              </a:tr>
              <a:tr h="291321">
                <a:tc>
                  <a:txBody>
                    <a:bodyPr/>
                    <a:lstStyle/>
                    <a:p>
                      <a:pPr algn="just">
                        <a:spcAft>
                          <a:spcPts val="0"/>
                        </a:spcAft>
                      </a:pPr>
                      <a:r>
                        <a:rPr lang="ru-RU" sz="1600">
                          <a:effectLst/>
                        </a:rPr>
                        <a:t>3.</a:t>
                      </a:r>
                      <a:endParaRPr lang="ru-RU" sz="1600">
                        <a:solidFill>
                          <a:srgbClr val="000000"/>
                        </a:solidFill>
                        <a:effectLst/>
                        <a:latin typeface="Calibri"/>
                        <a:ea typeface="Times New Roman"/>
                        <a:cs typeface="Calibri"/>
                      </a:endParaRPr>
                    </a:p>
                  </a:txBody>
                  <a:tcPr marL="68580" marR="68580" marT="0" marB="0"/>
                </a:tc>
                <a:tc gridSpan="5">
                  <a:txBody>
                    <a:bodyPr/>
                    <a:lstStyle/>
                    <a:p>
                      <a:pPr algn="just">
                        <a:spcAft>
                          <a:spcPts val="0"/>
                        </a:spcAft>
                      </a:pPr>
                      <a:r>
                        <a:rPr lang="ru-RU" sz="2000">
                          <a:effectLst/>
                        </a:rPr>
                        <a:t>Квалификационные требования: </a:t>
                      </a:r>
                      <a:endParaRPr lang="ru-RU" sz="2000">
                        <a:solidFill>
                          <a:srgbClr val="000000"/>
                        </a:solidFill>
                        <a:effectLst/>
                        <a:latin typeface="Calibri"/>
                        <a:ea typeface="Times New Roman"/>
                        <a:cs typeface="Calibri"/>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82642">
                <a:tc>
                  <a:txBody>
                    <a:bodyPr/>
                    <a:lstStyle/>
                    <a:p>
                      <a:pPr algn="just">
                        <a:spcAft>
                          <a:spcPts val="0"/>
                        </a:spcAft>
                      </a:pPr>
                      <a:r>
                        <a:rPr lang="ru-RU" sz="1600">
                          <a:effectLst/>
                        </a:rPr>
                        <a:t>3.1.</a:t>
                      </a:r>
                      <a:endParaRPr lang="ru-RU" sz="1600">
                        <a:solidFill>
                          <a:srgbClr val="000000"/>
                        </a:solidFill>
                        <a:effectLst/>
                        <a:latin typeface="Calibri"/>
                        <a:ea typeface="Times New Roman"/>
                        <a:cs typeface="Calibri"/>
                      </a:endParaRPr>
                    </a:p>
                  </a:txBody>
                  <a:tcPr marL="68580" marR="68580" marT="0" marB="0"/>
                </a:tc>
                <a:tc>
                  <a:txBody>
                    <a:bodyPr/>
                    <a:lstStyle/>
                    <a:p>
                      <a:pPr>
                        <a:spcAft>
                          <a:spcPts val="0"/>
                        </a:spcAft>
                      </a:pPr>
                      <a:r>
                        <a:rPr lang="ru-RU" sz="2000" dirty="0">
                          <a:effectLst/>
                        </a:rPr>
                        <a:t>Среднее профессиональное образование  </a:t>
                      </a:r>
                      <a:endParaRPr lang="ru-RU" sz="20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dirty="0">
                          <a:effectLst/>
                        </a:rPr>
                        <a:t>+</a:t>
                      </a:r>
                      <a:endParaRPr lang="ru-RU" sz="20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dirty="0">
                          <a:effectLst/>
                        </a:rPr>
                        <a:t>-</a:t>
                      </a:r>
                      <a:endParaRPr lang="ru-RU" sz="20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dirty="0">
                          <a:effectLst/>
                        </a:rPr>
                        <a:t>-</a:t>
                      </a:r>
                      <a:endParaRPr lang="ru-RU" sz="20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a:effectLst/>
                        </a:rPr>
                        <a:t>-</a:t>
                      </a:r>
                      <a:endParaRPr lang="ru-RU" sz="2000">
                        <a:solidFill>
                          <a:srgbClr val="000000"/>
                        </a:solidFill>
                        <a:effectLst/>
                        <a:latin typeface="Calibri"/>
                        <a:ea typeface="Times New Roman"/>
                        <a:cs typeface="Calibri"/>
                      </a:endParaRPr>
                    </a:p>
                  </a:txBody>
                  <a:tcPr marL="68580" marR="68580" marT="0" marB="0"/>
                </a:tc>
              </a:tr>
              <a:tr h="291321">
                <a:tc>
                  <a:txBody>
                    <a:bodyPr/>
                    <a:lstStyle/>
                    <a:p>
                      <a:pPr algn="just">
                        <a:spcAft>
                          <a:spcPts val="0"/>
                        </a:spcAft>
                      </a:pPr>
                      <a:r>
                        <a:rPr lang="ru-RU" sz="1600">
                          <a:effectLst/>
                        </a:rPr>
                        <a:t>3.2.</a:t>
                      </a:r>
                      <a:endParaRPr lang="ru-RU" sz="1600">
                        <a:solidFill>
                          <a:srgbClr val="000000"/>
                        </a:solidFill>
                        <a:effectLst/>
                        <a:latin typeface="Calibri"/>
                        <a:ea typeface="Times New Roman"/>
                        <a:cs typeface="Calibri"/>
                      </a:endParaRPr>
                    </a:p>
                  </a:txBody>
                  <a:tcPr marL="68580" marR="68580" marT="0" marB="0"/>
                </a:tc>
                <a:tc>
                  <a:txBody>
                    <a:bodyPr/>
                    <a:lstStyle/>
                    <a:p>
                      <a:pPr>
                        <a:spcAft>
                          <a:spcPts val="0"/>
                        </a:spcAft>
                      </a:pPr>
                      <a:r>
                        <a:rPr lang="ru-RU" sz="2000">
                          <a:effectLst/>
                        </a:rPr>
                        <a:t>Высшее образование  </a:t>
                      </a:r>
                      <a:endParaRPr lang="ru-RU" sz="20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a:effectLst/>
                        </a:rPr>
                        <a:t>-</a:t>
                      </a:r>
                      <a:endParaRPr lang="ru-RU" sz="20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a:effectLst/>
                        </a:rPr>
                        <a:t>бакалавр</a:t>
                      </a:r>
                      <a:endParaRPr lang="ru-RU" sz="2000">
                        <a:solidFill>
                          <a:srgbClr val="000000"/>
                        </a:solidFill>
                        <a:effectLst/>
                        <a:latin typeface="Calibri"/>
                        <a:ea typeface="Times New Roman"/>
                        <a:cs typeface="Calibri"/>
                      </a:endParaRPr>
                    </a:p>
                  </a:txBody>
                  <a:tcPr marL="68580" marR="68580" marT="0" marB="0"/>
                </a:tc>
                <a:tc gridSpan="2">
                  <a:txBody>
                    <a:bodyPr/>
                    <a:lstStyle/>
                    <a:p>
                      <a:pPr algn="ctr">
                        <a:spcAft>
                          <a:spcPts val="0"/>
                        </a:spcAft>
                      </a:pPr>
                      <a:r>
                        <a:rPr lang="ru-RU" sz="2000">
                          <a:effectLst/>
                        </a:rPr>
                        <a:t>специалист, магистр</a:t>
                      </a:r>
                      <a:endParaRPr lang="ru-RU" sz="2000">
                        <a:solidFill>
                          <a:srgbClr val="000000"/>
                        </a:solidFill>
                        <a:effectLst/>
                        <a:latin typeface="Calibri"/>
                        <a:ea typeface="Times New Roman"/>
                        <a:cs typeface="Calibri"/>
                      </a:endParaRPr>
                    </a:p>
                  </a:txBody>
                  <a:tcPr marL="68580" marR="68580" marT="0" marB="0"/>
                </a:tc>
                <a:tc hMerge="1">
                  <a:txBody>
                    <a:bodyPr/>
                    <a:lstStyle/>
                    <a:p>
                      <a:endParaRPr lang="ru-RU"/>
                    </a:p>
                  </a:txBody>
                  <a:tcPr/>
                </a:tc>
              </a:tr>
              <a:tr h="873962">
                <a:tc>
                  <a:txBody>
                    <a:bodyPr/>
                    <a:lstStyle/>
                    <a:p>
                      <a:pPr algn="just">
                        <a:spcAft>
                          <a:spcPts val="0"/>
                        </a:spcAft>
                      </a:pPr>
                      <a:r>
                        <a:rPr lang="ru-RU" sz="1600" dirty="0">
                          <a:effectLst/>
                        </a:rPr>
                        <a:t>3.3.</a:t>
                      </a:r>
                      <a:endParaRPr lang="ru-RU" sz="1600" dirty="0">
                        <a:solidFill>
                          <a:srgbClr val="000000"/>
                        </a:solidFill>
                        <a:effectLst/>
                        <a:latin typeface="Calibri"/>
                        <a:ea typeface="Times New Roman"/>
                        <a:cs typeface="Calibri"/>
                      </a:endParaRPr>
                    </a:p>
                  </a:txBody>
                  <a:tcPr marL="68580" marR="68580" marT="0" marB="0"/>
                </a:tc>
                <a:tc>
                  <a:txBody>
                    <a:bodyPr/>
                    <a:lstStyle/>
                    <a:p>
                      <a:pPr>
                        <a:spcAft>
                          <a:spcPts val="0"/>
                        </a:spcAft>
                      </a:pPr>
                      <a:r>
                        <a:rPr lang="ru-RU" sz="2000">
                          <a:effectLst/>
                        </a:rPr>
                        <a:t>Дополнительное профессиональное образование  в сфере закупок</a:t>
                      </a:r>
                      <a:endParaRPr lang="ru-RU" sz="20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dirty="0">
                          <a:effectLst/>
                        </a:rPr>
                        <a:t>+</a:t>
                      </a:r>
                      <a:endParaRPr lang="ru-RU" sz="20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a:effectLst/>
                        </a:rPr>
                        <a:t>+</a:t>
                      </a:r>
                      <a:endParaRPr lang="ru-RU" sz="20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a:effectLst/>
                        </a:rPr>
                        <a:t>+</a:t>
                      </a:r>
                      <a:endParaRPr lang="ru-RU" sz="20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a:effectLst/>
                        </a:rPr>
                        <a:t>+</a:t>
                      </a:r>
                      <a:endParaRPr lang="ru-RU" sz="2000">
                        <a:solidFill>
                          <a:srgbClr val="000000"/>
                        </a:solidFill>
                        <a:effectLst/>
                        <a:latin typeface="Calibri"/>
                        <a:ea typeface="Times New Roman"/>
                        <a:cs typeface="Calibri"/>
                      </a:endParaRPr>
                    </a:p>
                  </a:txBody>
                  <a:tcPr marL="68580" marR="68580" marT="0" marB="0"/>
                </a:tc>
              </a:tr>
              <a:tr h="582642">
                <a:tc>
                  <a:txBody>
                    <a:bodyPr/>
                    <a:lstStyle/>
                    <a:p>
                      <a:pPr algn="just">
                        <a:spcAft>
                          <a:spcPts val="0"/>
                        </a:spcAft>
                      </a:pPr>
                      <a:r>
                        <a:rPr lang="ru-RU" sz="1600">
                          <a:effectLst/>
                        </a:rPr>
                        <a:t>2.4.</a:t>
                      </a:r>
                      <a:endParaRPr lang="ru-RU" sz="1600">
                        <a:solidFill>
                          <a:srgbClr val="000000"/>
                        </a:solidFill>
                        <a:effectLst/>
                        <a:latin typeface="Calibri"/>
                        <a:ea typeface="Times New Roman"/>
                        <a:cs typeface="Calibri"/>
                      </a:endParaRPr>
                    </a:p>
                  </a:txBody>
                  <a:tcPr marL="68580" marR="68580" marT="0" marB="0"/>
                </a:tc>
                <a:tc>
                  <a:txBody>
                    <a:bodyPr/>
                    <a:lstStyle/>
                    <a:p>
                      <a:pPr>
                        <a:spcAft>
                          <a:spcPts val="0"/>
                        </a:spcAft>
                      </a:pPr>
                      <a:r>
                        <a:rPr lang="ru-RU" sz="2000" dirty="0">
                          <a:effectLst/>
                        </a:rPr>
                        <a:t>Опыт практической работы в сфере закупок  (не менее лет)</a:t>
                      </a:r>
                      <a:endParaRPr lang="ru-RU" sz="20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a:effectLst/>
                        </a:rPr>
                        <a:t>-</a:t>
                      </a:r>
                      <a:endParaRPr lang="ru-RU" sz="20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a:effectLst/>
                        </a:rPr>
                        <a:t>3</a:t>
                      </a:r>
                      <a:endParaRPr lang="ru-RU" sz="20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a:effectLst/>
                        </a:rPr>
                        <a:t>4</a:t>
                      </a:r>
                      <a:endParaRPr lang="ru-RU" sz="20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a:effectLst/>
                        </a:rPr>
                        <a:t>5</a:t>
                      </a:r>
                      <a:endParaRPr lang="ru-RU" sz="2000">
                        <a:solidFill>
                          <a:srgbClr val="000000"/>
                        </a:solidFill>
                        <a:effectLst/>
                        <a:latin typeface="Calibri"/>
                        <a:ea typeface="Times New Roman"/>
                        <a:cs typeface="Calibri"/>
                      </a:endParaRPr>
                    </a:p>
                  </a:txBody>
                  <a:tcPr marL="68580" marR="68580" marT="0" marB="0"/>
                </a:tc>
              </a:tr>
              <a:tr h="792019">
                <a:tc>
                  <a:txBody>
                    <a:bodyPr/>
                    <a:lstStyle/>
                    <a:p>
                      <a:pPr algn="just">
                        <a:spcAft>
                          <a:spcPts val="0"/>
                        </a:spcAft>
                      </a:pPr>
                      <a:r>
                        <a:rPr lang="ru-RU" sz="1600" dirty="0">
                          <a:effectLst/>
                        </a:rPr>
                        <a:t>3.4.1.</a:t>
                      </a:r>
                      <a:endParaRPr lang="ru-RU" sz="1600" dirty="0">
                        <a:solidFill>
                          <a:srgbClr val="000000"/>
                        </a:solidFill>
                        <a:effectLst/>
                        <a:latin typeface="Calibri"/>
                        <a:ea typeface="Times New Roman"/>
                        <a:cs typeface="Calibri"/>
                      </a:endParaRPr>
                    </a:p>
                  </a:txBody>
                  <a:tcPr marL="68580" marR="68580" marT="0" marB="0"/>
                </a:tc>
                <a:tc>
                  <a:txBody>
                    <a:bodyPr/>
                    <a:lstStyle/>
                    <a:p>
                      <a:pPr>
                        <a:spcAft>
                          <a:spcPts val="0"/>
                        </a:spcAft>
                      </a:pPr>
                      <a:r>
                        <a:rPr lang="ru-RU" sz="2000" dirty="0">
                          <a:effectLst/>
                        </a:rPr>
                        <a:t>в </a:t>
                      </a:r>
                      <a:r>
                        <a:rPr lang="ru-RU" sz="2000" dirty="0" err="1">
                          <a:effectLst/>
                        </a:rPr>
                        <a:t>т.ч</a:t>
                      </a:r>
                      <a:r>
                        <a:rPr lang="ru-RU" sz="2000" dirty="0">
                          <a:effectLst/>
                        </a:rPr>
                        <a:t>. на руководящих должностях (не менее лет)</a:t>
                      </a:r>
                      <a:endParaRPr lang="ru-RU" sz="20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dirty="0">
                          <a:effectLst/>
                        </a:rPr>
                        <a:t>-</a:t>
                      </a:r>
                      <a:endParaRPr lang="ru-RU" sz="20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a:effectLst/>
                        </a:rPr>
                        <a:t>-</a:t>
                      </a:r>
                      <a:endParaRPr lang="ru-RU" sz="20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a:effectLst/>
                        </a:rPr>
                        <a:t>-</a:t>
                      </a:r>
                      <a:endParaRPr lang="ru-RU" sz="20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2000" dirty="0">
                          <a:effectLst/>
                        </a:rPr>
                        <a:t>2</a:t>
                      </a:r>
                      <a:endParaRPr lang="ru-RU" sz="2000" dirty="0">
                        <a:solidFill>
                          <a:srgbClr val="000000"/>
                        </a:solidFill>
                        <a:effectLst/>
                        <a:latin typeface="Calibri"/>
                        <a:ea typeface="Times New Roman"/>
                        <a:cs typeface="Calibri"/>
                      </a:endParaRPr>
                    </a:p>
                  </a:txBody>
                  <a:tcPr marL="68580" marR="68580" marT="0" marB="0"/>
                </a:tc>
              </a:tr>
            </a:tbl>
          </a:graphicData>
        </a:graphic>
      </p:graphicFrame>
      <p:sp>
        <p:nvSpPr>
          <p:cNvPr id="5" name="Rectangle 1"/>
          <p:cNvSpPr>
            <a:spLocks noChangeArrowheads="1"/>
          </p:cNvSpPr>
          <p:nvPr/>
        </p:nvSpPr>
        <p:spPr bwMode="auto">
          <a:xfrm>
            <a:off x="766763" y="2790825"/>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Arial" pitchFamily="34" charset="0"/>
                <a:cs typeface="Arial" pitchFamily="34" charset="0"/>
              </a:rPr>
              <a:t/>
            </a:r>
            <a:br>
              <a:rPr kumimoji="0" lang="ru-RU" altLang="ru-RU" sz="1800" b="0" i="0" u="none" strike="noStrike" cap="none" normalizeH="0" baseline="0" smtClean="0">
                <a:ln>
                  <a:noFill/>
                </a:ln>
                <a:solidFill>
                  <a:schemeClr val="tx1"/>
                </a:solidFill>
                <a:effectLst/>
                <a:latin typeface="Arial" pitchFamily="34" charset="0"/>
                <a:cs typeface="Arial" pitchFamily="34" charset="0"/>
              </a:rPr>
            </a:b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71847238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Описание объекта закупки</a:t>
            </a:r>
            <a:endParaRPr lang="ru-RU" dirty="0"/>
          </a:p>
        </p:txBody>
      </p:sp>
      <p:sp>
        <p:nvSpPr>
          <p:cNvPr id="3" name="Объект 2"/>
          <p:cNvSpPr>
            <a:spLocks noGrp="1"/>
          </p:cNvSpPr>
          <p:nvPr>
            <p:ph sz="quarter" idx="10"/>
          </p:nvPr>
        </p:nvSpPr>
        <p:spPr/>
        <p:txBody>
          <a:bodyPr/>
          <a:lstStyle/>
          <a:p>
            <a:pPr marL="342900" indent="-342900" algn="just">
              <a:buFont typeface="Wingdings" panose="05000000000000000000" pitchFamily="2" charset="2"/>
              <a:buChar char="q"/>
            </a:pPr>
            <a:r>
              <a:rPr lang="ru-RU" sz="2200" b="1" dirty="0" smtClean="0">
                <a:solidFill>
                  <a:srgbClr val="C00000"/>
                </a:solidFill>
              </a:rPr>
              <a:t>В документации </a:t>
            </a:r>
            <a:r>
              <a:rPr lang="ru-RU" sz="2200" b="1" dirty="0">
                <a:solidFill>
                  <a:srgbClr val="C00000"/>
                </a:solidFill>
              </a:rPr>
              <a:t>об </a:t>
            </a:r>
            <a:r>
              <a:rPr lang="ru-RU" sz="2200" b="1" dirty="0" smtClean="0">
                <a:solidFill>
                  <a:srgbClr val="C00000"/>
                </a:solidFill>
              </a:rPr>
              <a:t>аукционе заказчиком установлены </a:t>
            </a:r>
            <a:r>
              <a:rPr lang="ru-RU" sz="2200" b="1" dirty="0">
                <a:solidFill>
                  <a:srgbClr val="C00000"/>
                </a:solidFill>
              </a:rPr>
              <a:t>следующие требования к </a:t>
            </a:r>
            <a:r>
              <a:rPr lang="ru-RU" sz="2200" b="1" dirty="0" smtClean="0">
                <a:solidFill>
                  <a:srgbClr val="C00000"/>
                </a:solidFill>
              </a:rPr>
              <a:t>товару:</a:t>
            </a:r>
          </a:p>
          <a:p>
            <a:pPr algn="just"/>
            <a:endParaRPr lang="ru-RU" sz="2200" dirty="0" smtClean="0"/>
          </a:p>
          <a:p>
            <a:pPr algn="just"/>
            <a:r>
              <a:rPr lang="ru-RU" sz="2200" i="1" dirty="0" smtClean="0"/>
              <a:t>"</a:t>
            </a:r>
            <a:r>
              <a:rPr lang="ru-RU" sz="2200" i="1" dirty="0"/>
              <a:t>Перчатки тип 3": "Материал должен быть латекс. Длина более 310 и не более 335 мм. Толщина стенки не менее 0,2 - не более 0,9 мм. Тип перчаток по количеству пальцев должен быть пятипалые. Швы должны отсутствовать. Количество слоев не менее 2. Минимальная условная прочность при растяжении не более 162 кгс/см2. Минимальное относительное удлинение при разрыве менее 830%. Максимальное относительное остаточное удлинение после разрыва не более 12%. Минимальное сопротивление раздиру не менее 20 кгс/см. Кислотощелочепроницаемость не более 1 </a:t>
            </a:r>
            <a:r>
              <a:rPr lang="ru-RU" sz="2200" i="1" dirty="0" err="1"/>
              <a:t>pH</a:t>
            </a:r>
            <a:r>
              <a:rPr lang="ru-RU" sz="2200" i="1" dirty="0" smtClean="0"/>
              <a:t>".</a:t>
            </a:r>
          </a:p>
          <a:p>
            <a:pPr algn="just"/>
            <a:endParaRPr lang="ru-RU" sz="2200" i="1" dirty="0"/>
          </a:p>
          <a:p>
            <a:pPr algn="ctr"/>
            <a:r>
              <a:rPr lang="ru-RU" sz="3600" b="1" dirty="0" smtClean="0">
                <a:solidFill>
                  <a:srgbClr val="0063A1"/>
                </a:solidFill>
              </a:rPr>
              <a:t>Что нарушил заказчик?</a:t>
            </a:r>
            <a:endParaRPr lang="ru-RU" sz="3600" b="1" dirty="0">
              <a:solidFill>
                <a:srgbClr val="0063A1"/>
              </a:solidFill>
            </a:endParaRPr>
          </a:p>
          <a:p>
            <a:endParaRPr lang="ru-RU" dirty="0"/>
          </a:p>
        </p:txBody>
      </p:sp>
    </p:spTree>
    <p:extLst>
      <p:ext uri="{BB962C8B-B14F-4D97-AF65-F5344CB8AC3E}">
        <p14:creationId xmlns:p14="http://schemas.microsoft.com/office/powerpoint/2010/main" val="260367579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dirty="0" smtClean="0"/>
              <a:t>Описание объекта закупки (продолжение)</a:t>
            </a:r>
            <a:endParaRPr lang="ru-RU" dirty="0"/>
          </a:p>
        </p:txBody>
      </p:sp>
      <p:sp>
        <p:nvSpPr>
          <p:cNvPr id="3" name="Объект 2"/>
          <p:cNvSpPr>
            <a:spLocks noGrp="1"/>
          </p:cNvSpPr>
          <p:nvPr>
            <p:ph sz="quarter" idx="10"/>
          </p:nvPr>
        </p:nvSpPr>
        <p:spPr>
          <a:xfrm>
            <a:off x="469900" y="1724025"/>
            <a:ext cx="9755188" cy="5029200"/>
          </a:xfrm>
        </p:spPr>
        <p:txBody>
          <a:bodyPr/>
          <a:lstStyle/>
          <a:p>
            <a:pPr marL="342900" indent="-342900" algn="just">
              <a:buFont typeface="Wingdings" panose="05000000000000000000" pitchFamily="2" charset="2"/>
              <a:buChar char="q"/>
            </a:pPr>
            <a:r>
              <a:rPr lang="ru-RU" sz="2200" dirty="0"/>
              <a:t>Учитывая, что Закон </a:t>
            </a:r>
            <a:r>
              <a:rPr lang="ru-RU" sz="2200" dirty="0" smtClean="0"/>
              <a:t>№ 44-ФЗ не </a:t>
            </a:r>
            <a:r>
              <a:rPr lang="ru-RU" sz="2200" dirty="0"/>
              <a:t>обязывает участника закупки иметь в наличии товар, подлежащий описанию в соответствии с требованиями </a:t>
            </a:r>
            <a:r>
              <a:rPr lang="ru-RU" sz="2200" dirty="0" smtClean="0"/>
              <a:t>документации.</a:t>
            </a:r>
          </a:p>
          <a:p>
            <a:pPr marL="342900" indent="-342900" algn="just">
              <a:buFont typeface="Wingdings" panose="05000000000000000000" pitchFamily="2" charset="2"/>
              <a:buChar char="q"/>
            </a:pPr>
            <a:r>
              <a:rPr lang="ru-RU" sz="2200" dirty="0" smtClean="0"/>
              <a:t>Вышеприведенный пример </a:t>
            </a:r>
            <a:r>
              <a:rPr lang="ru-RU" sz="2200" dirty="0"/>
              <a:t>подробного изложения в документации об </a:t>
            </a:r>
            <a:r>
              <a:rPr lang="ru-RU" sz="2200" dirty="0" smtClean="0"/>
              <a:t>аукционе требований </a:t>
            </a:r>
            <a:r>
              <a:rPr lang="ru-RU" sz="2200" dirty="0"/>
              <a:t>к описанию участниками закупок товаров, используемых при оказании </a:t>
            </a:r>
            <a:r>
              <a:rPr lang="ru-RU" sz="2200" dirty="0" smtClean="0"/>
              <a:t>услуг, </a:t>
            </a:r>
            <a:r>
              <a:rPr lang="ru-RU" sz="2200" dirty="0"/>
              <a:t>ограничивают возможность участников закупок предоставить надлежащее предложение в составе </a:t>
            </a:r>
            <a:r>
              <a:rPr lang="ru-RU" sz="2200" dirty="0" smtClean="0"/>
              <a:t>заявок.</a:t>
            </a:r>
            <a:endParaRPr lang="ru-RU" sz="2200" dirty="0"/>
          </a:p>
          <a:p>
            <a:pPr marL="342900" indent="-342900" algn="just">
              <a:buFont typeface="Wingdings" panose="05000000000000000000" pitchFamily="2" charset="2"/>
              <a:buChar char="q"/>
            </a:pPr>
            <a:r>
              <a:rPr lang="ru-RU" sz="2200" dirty="0"/>
              <a:t>Таким образом, действия </a:t>
            </a:r>
            <a:r>
              <a:rPr lang="ru-RU" sz="2200" dirty="0" smtClean="0"/>
              <a:t>заказчика нарушают п. </a:t>
            </a:r>
            <a:r>
              <a:rPr lang="ru-RU" sz="2200" dirty="0"/>
              <a:t>2 </a:t>
            </a:r>
            <a:r>
              <a:rPr lang="ru-RU" sz="2200" dirty="0" smtClean="0"/>
              <a:t>ч. </a:t>
            </a:r>
            <a:r>
              <a:rPr lang="ru-RU" sz="2200" dirty="0"/>
              <a:t>1 </a:t>
            </a:r>
            <a:r>
              <a:rPr lang="ru-RU" sz="2200" dirty="0" smtClean="0"/>
              <a:t>ст. </a:t>
            </a:r>
            <a:r>
              <a:rPr lang="ru-RU" sz="2200" dirty="0"/>
              <a:t>64 </a:t>
            </a:r>
            <a:r>
              <a:rPr lang="ru-RU" sz="2200" dirty="0" smtClean="0"/>
              <a:t>Закона № 44-ФЗ. </a:t>
            </a:r>
            <a:r>
              <a:rPr lang="ru-RU" sz="2200" dirty="0"/>
              <a:t>Д</a:t>
            </a:r>
            <a:r>
              <a:rPr lang="ru-RU" sz="2200" dirty="0" smtClean="0"/>
              <a:t>ействия </a:t>
            </a:r>
            <a:r>
              <a:rPr lang="ru-RU" sz="2200" dirty="0"/>
              <a:t>Заказчика содержат признаки состава административного </a:t>
            </a:r>
            <a:r>
              <a:rPr lang="ru-RU" sz="2200" dirty="0" smtClean="0"/>
              <a:t>правонарушения, предусмотренного ч. </a:t>
            </a:r>
            <a:r>
              <a:rPr lang="ru-RU" sz="2200" dirty="0"/>
              <a:t>4.2 </a:t>
            </a:r>
            <a:r>
              <a:rPr lang="ru-RU" sz="2200" dirty="0" smtClean="0"/>
              <a:t>ст. 7.30 КоАП.</a:t>
            </a:r>
            <a:endParaRPr lang="ru-RU" sz="2200" dirty="0"/>
          </a:p>
          <a:p>
            <a:endParaRPr lang="ru-RU" dirty="0" smtClean="0"/>
          </a:p>
          <a:p>
            <a:r>
              <a:rPr lang="ru-RU" i="1" dirty="0" smtClean="0">
                <a:solidFill>
                  <a:srgbClr val="0063A1"/>
                </a:solidFill>
              </a:rPr>
              <a:t/>
            </a:r>
            <a:br>
              <a:rPr lang="ru-RU" i="1" dirty="0" smtClean="0">
                <a:solidFill>
                  <a:srgbClr val="0063A1"/>
                </a:solidFill>
              </a:rPr>
            </a:br>
            <a:r>
              <a:rPr lang="en-US" i="1" dirty="0" smtClean="0">
                <a:solidFill>
                  <a:srgbClr val="0063A1"/>
                </a:solidFill>
              </a:rPr>
              <a:t>// </a:t>
            </a:r>
            <a:r>
              <a:rPr lang="ru-RU" i="1" dirty="0" smtClean="0">
                <a:solidFill>
                  <a:srgbClr val="0063A1"/>
                </a:solidFill>
              </a:rPr>
              <a:t>Решение </a:t>
            </a:r>
            <a:r>
              <a:rPr lang="ru-RU" i="1" dirty="0">
                <a:solidFill>
                  <a:srgbClr val="0063A1"/>
                </a:solidFill>
              </a:rPr>
              <a:t>ФАС России от 11.05.2016 по делу </a:t>
            </a:r>
            <a:r>
              <a:rPr lang="ru-RU" i="1" dirty="0" smtClean="0">
                <a:solidFill>
                  <a:srgbClr val="0063A1"/>
                </a:solidFill>
              </a:rPr>
              <a:t>№ </a:t>
            </a:r>
            <a:r>
              <a:rPr lang="ru-RU" i="1" dirty="0">
                <a:solidFill>
                  <a:srgbClr val="0063A1"/>
                </a:solidFill>
              </a:rPr>
              <a:t>П-99/16</a:t>
            </a:r>
          </a:p>
        </p:txBody>
      </p:sp>
    </p:spTree>
    <p:extLst>
      <p:ext uri="{BB962C8B-B14F-4D97-AF65-F5344CB8AC3E}">
        <p14:creationId xmlns:p14="http://schemas.microsoft.com/office/powerpoint/2010/main" val="417395115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dirty="0" smtClean="0"/>
              <a:t>Определение Верховного суда</a:t>
            </a:r>
            <a:br>
              <a:rPr lang="ru-RU" dirty="0" smtClean="0"/>
            </a:br>
            <a:r>
              <a:rPr lang="ru-RU" b="0" dirty="0"/>
              <a:t>от 15 сентября 2016 г. №</a:t>
            </a:r>
            <a:r>
              <a:rPr lang="ru-RU" b="0" dirty="0" smtClean="0"/>
              <a:t> </a:t>
            </a:r>
            <a:r>
              <a:rPr lang="ru-RU" b="0" dirty="0"/>
              <a:t>308-КГ16-12571</a:t>
            </a:r>
            <a:endParaRPr lang="ru-RU" dirty="0"/>
          </a:p>
        </p:txBody>
      </p:sp>
      <p:sp>
        <p:nvSpPr>
          <p:cNvPr id="3" name="Объект 2"/>
          <p:cNvSpPr>
            <a:spLocks noGrp="1"/>
          </p:cNvSpPr>
          <p:nvPr>
            <p:ph sz="quarter" idx="10"/>
          </p:nvPr>
        </p:nvSpPr>
        <p:spPr/>
        <p:txBody>
          <a:bodyPr/>
          <a:lstStyle/>
          <a:p>
            <a:pPr algn="just"/>
            <a:endParaRPr lang="ru-RU" sz="2400" i="1" dirty="0" smtClean="0"/>
          </a:p>
          <a:p>
            <a:pPr algn="just"/>
            <a:endParaRPr lang="ru-RU" sz="2400" i="1" dirty="0"/>
          </a:p>
          <a:p>
            <a:pPr algn="just"/>
            <a:r>
              <a:rPr lang="ru-RU" sz="2400" i="1" dirty="0" smtClean="0"/>
              <a:t>«… установление </a:t>
            </a:r>
            <a:r>
              <a:rPr lang="ru-RU" sz="2400" i="1" dirty="0"/>
              <a:t>в требованиях к товарам при описании объекта закупки требований к материалам, из которых состоит данный товар, не может являться объективным описанием объекта закупки и нарушает положения пунктов 1 и 2 части 1 статьи 33 Федерального закона о контрактной системе</a:t>
            </a:r>
            <a:r>
              <a:rPr lang="ru-RU" sz="2400" i="1" dirty="0" smtClean="0"/>
              <a:t>.»</a:t>
            </a:r>
            <a:endParaRPr lang="ru-RU" sz="2400" i="1" dirty="0"/>
          </a:p>
        </p:txBody>
      </p:sp>
    </p:spTree>
    <p:extLst>
      <p:ext uri="{BB962C8B-B14F-4D97-AF65-F5344CB8AC3E}">
        <p14:creationId xmlns:p14="http://schemas.microsoft.com/office/powerpoint/2010/main" val="106245261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422553"/>
            <a:ext cx="8498520" cy="861774"/>
          </a:xfrm>
        </p:spPr>
        <p:txBody>
          <a:bodyPr/>
          <a:lstStyle/>
          <a:p>
            <a:r>
              <a:rPr lang="ru-RU" sz="2800" dirty="0" smtClean="0"/>
              <a:t>Отдельные ошибки при составлении </a:t>
            </a:r>
            <a:br>
              <a:rPr lang="ru-RU" sz="2800" dirty="0" smtClean="0"/>
            </a:br>
            <a:r>
              <a:rPr lang="ru-RU" sz="2800" dirty="0" smtClean="0"/>
              <a:t>документации о закупке</a:t>
            </a:r>
            <a:endParaRPr lang="ru-RU" sz="2800" dirty="0"/>
          </a:p>
        </p:txBody>
      </p:sp>
      <p:sp>
        <p:nvSpPr>
          <p:cNvPr id="3" name="Объект 2"/>
          <p:cNvSpPr>
            <a:spLocks noGrp="1"/>
          </p:cNvSpPr>
          <p:nvPr>
            <p:ph sz="quarter" idx="10"/>
          </p:nvPr>
        </p:nvSpPr>
        <p:spPr>
          <a:xfrm>
            <a:off x="469900" y="1571625"/>
            <a:ext cx="9755188" cy="5029200"/>
          </a:xfrm>
        </p:spPr>
        <p:txBody>
          <a:bodyPr/>
          <a:lstStyle/>
          <a:p>
            <a:pPr marL="285750" indent="-285750">
              <a:buFont typeface="Wingdings" panose="05000000000000000000" pitchFamily="2" charset="2"/>
              <a:buChar char="q"/>
            </a:pPr>
            <a:r>
              <a:rPr lang="ru-RU" sz="2000" dirty="0" smtClean="0"/>
              <a:t>Действия </a:t>
            </a:r>
            <a:r>
              <a:rPr lang="ru-RU" sz="2000" dirty="0"/>
              <a:t>Заказчика, не установившего в документации </a:t>
            </a:r>
            <a:r>
              <a:rPr lang="ru-RU" sz="2000" dirty="0" smtClean="0"/>
              <a:t>даты </a:t>
            </a:r>
            <a:r>
              <a:rPr lang="ru-RU" sz="2000" dirty="0"/>
              <a:t>начала и окончания срока предоставления участникам </a:t>
            </a:r>
            <a:r>
              <a:rPr lang="ru-RU" sz="2000" dirty="0" smtClean="0"/>
              <a:t>разъяснений </a:t>
            </a:r>
            <a:r>
              <a:rPr lang="ru-RU" sz="2000" dirty="0"/>
              <a:t>положений </a:t>
            </a:r>
            <a:r>
              <a:rPr lang="ru-RU" sz="2000" dirty="0" smtClean="0"/>
              <a:t>документации, </a:t>
            </a:r>
            <a:r>
              <a:rPr lang="ru-RU" sz="2000" dirty="0"/>
              <a:t>нарушают </a:t>
            </a:r>
            <a:r>
              <a:rPr lang="ru-RU" sz="2000" dirty="0" smtClean="0"/>
              <a:t>п.11 ч. </a:t>
            </a:r>
            <a:r>
              <a:rPr lang="ru-RU" sz="2000" dirty="0"/>
              <a:t>1 </a:t>
            </a:r>
            <a:r>
              <a:rPr lang="ru-RU" sz="2000" dirty="0" smtClean="0"/>
              <a:t>ст. </a:t>
            </a:r>
            <a:r>
              <a:rPr lang="ru-RU" sz="2000" dirty="0"/>
              <a:t>64 Закона </a:t>
            </a:r>
            <a:r>
              <a:rPr lang="ru-RU" sz="2000" dirty="0" smtClean="0"/>
              <a:t>№ 44-ФЗ и </a:t>
            </a:r>
            <a:r>
              <a:rPr lang="ru-RU" sz="2000" dirty="0"/>
              <a:t>содержат признаки состава административного правонарушения предусмотренного </a:t>
            </a:r>
            <a:r>
              <a:rPr lang="ru-RU" sz="2000" dirty="0" smtClean="0"/>
              <a:t>ч. </a:t>
            </a:r>
            <a:r>
              <a:rPr lang="ru-RU" sz="2000" dirty="0"/>
              <a:t>4.2 </a:t>
            </a:r>
            <a:r>
              <a:rPr lang="ru-RU" sz="2000" dirty="0" smtClean="0"/>
              <a:t>ст. 7.30 КоАП РФ.</a:t>
            </a:r>
          </a:p>
          <a:p>
            <a:endParaRPr lang="ru-RU" sz="2000" dirty="0"/>
          </a:p>
          <a:p>
            <a:r>
              <a:rPr lang="en-US" sz="2000" i="1" dirty="0" smtClean="0">
                <a:solidFill>
                  <a:srgbClr val="0063A1"/>
                </a:solidFill>
              </a:rPr>
              <a:t>// </a:t>
            </a:r>
            <a:r>
              <a:rPr lang="ru-RU" sz="2000" i="1" dirty="0" smtClean="0">
                <a:solidFill>
                  <a:srgbClr val="0063A1"/>
                </a:solidFill>
              </a:rPr>
              <a:t>Решение </a:t>
            </a:r>
            <a:r>
              <a:rPr lang="ru-RU" sz="2000" i="1" dirty="0">
                <a:solidFill>
                  <a:srgbClr val="0063A1"/>
                </a:solidFill>
              </a:rPr>
              <a:t>ФАС России от 22.04.2016 по делу N </a:t>
            </a:r>
            <a:r>
              <a:rPr lang="ru-RU" sz="2000" i="1" dirty="0" smtClean="0">
                <a:solidFill>
                  <a:srgbClr val="0063A1"/>
                </a:solidFill>
              </a:rPr>
              <a:t>К-640/16</a:t>
            </a:r>
          </a:p>
          <a:p>
            <a:endParaRPr lang="ru-RU" sz="2000" i="1" dirty="0">
              <a:solidFill>
                <a:srgbClr val="0063A1"/>
              </a:solidFill>
            </a:endParaRPr>
          </a:p>
          <a:p>
            <a:pPr marL="285750" indent="-285750">
              <a:buFont typeface="Wingdings" panose="05000000000000000000" pitchFamily="2" charset="2"/>
              <a:buChar char="q"/>
            </a:pPr>
            <a:r>
              <a:rPr lang="ru-RU" sz="2000" dirty="0"/>
              <a:t>Действия Заказчика, не установившего в документации запрет на выполнение работ, оказание услуг организациями, находящимися под юрисдикцией Турецкой Республики нарушают п. 1 ч. 1 ст. 31 Закона № 44-ФЗ и содержат признаки административного правонарушения, предусмотренного ч. 4.2 ст. 7.30 КоАП РФ.</a:t>
            </a:r>
          </a:p>
          <a:p>
            <a:endParaRPr lang="ru-RU" sz="2000" dirty="0"/>
          </a:p>
          <a:p>
            <a:r>
              <a:rPr lang="en-US" sz="2000" i="1" dirty="0">
                <a:solidFill>
                  <a:srgbClr val="0063A1"/>
                </a:solidFill>
              </a:rPr>
              <a:t>// </a:t>
            </a:r>
            <a:r>
              <a:rPr lang="ru-RU" sz="2000" i="1" dirty="0">
                <a:solidFill>
                  <a:srgbClr val="0063A1"/>
                </a:solidFill>
              </a:rPr>
              <a:t>Решение ФАС России от 22.04.2016 по делу N К-640/16</a:t>
            </a:r>
          </a:p>
          <a:p>
            <a:endParaRPr lang="ru-RU" i="1" dirty="0">
              <a:solidFill>
                <a:srgbClr val="0063A1"/>
              </a:solidFill>
            </a:endParaRPr>
          </a:p>
          <a:p>
            <a:endParaRPr lang="ru-RU" dirty="0"/>
          </a:p>
        </p:txBody>
      </p:sp>
    </p:spTree>
    <p:extLst>
      <p:ext uri="{BB962C8B-B14F-4D97-AF65-F5344CB8AC3E}">
        <p14:creationId xmlns:p14="http://schemas.microsoft.com/office/powerpoint/2010/main" val="338404909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422554"/>
            <a:ext cx="8498520" cy="861774"/>
          </a:xfrm>
        </p:spPr>
        <p:txBody>
          <a:bodyPr/>
          <a:lstStyle/>
          <a:p>
            <a:r>
              <a:rPr lang="ru-RU" sz="2800" dirty="0" smtClean="0"/>
              <a:t>Ошибки при составлении </a:t>
            </a:r>
            <a:br>
              <a:rPr lang="ru-RU" sz="2800" dirty="0" smtClean="0"/>
            </a:br>
            <a:r>
              <a:rPr lang="ru-RU" sz="2800" dirty="0" smtClean="0"/>
              <a:t>проекта контракта </a:t>
            </a:r>
            <a:r>
              <a:rPr lang="ru-RU" sz="2800" b="0" i="1" dirty="0" smtClean="0"/>
              <a:t>(условие о твердой цене)</a:t>
            </a:r>
            <a:endParaRPr lang="ru-RU" sz="2800" b="0" i="1" dirty="0"/>
          </a:p>
        </p:txBody>
      </p:sp>
      <p:sp>
        <p:nvSpPr>
          <p:cNvPr id="3" name="Объект 2"/>
          <p:cNvSpPr>
            <a:spLocks noGrp="1"/>
          </p:cNvSpPr>
          <p:nvPr>
            <p:ph sz="quarter" idx="10"/>
          </p:nvPr>
        </p:nvSpPr>
        <p:spPr>
          <a:xfrm>
            <a:off x="469900" y="1647825"/>
            <a:ext cx="9755188" cy="5029200"/>
          </a:xfrm>
        </p:spPr>
        <p:txBody>
          <a:bodyPr/>
          <a:lstStyle/>
          <a:p>
            <a:pPr marL="342900" indent="-342900">
              <a:buFont typeface="Wingdings" panose="05000000000000000000" pitchFamily="2" charset="2"/>
              <a:buChar char="q"/>
            </a:pPr>
            <a:r>
              <a:rPr lang="ru-RU" sz="2400" dirty="0" smtClean="0"/>
              <a:t>Согласно ч. 2 ст. </a:t>
            </a:r>
            <a:r>
              <a:rPr lang="ru-RU" sz="2400" dirty="0"/>
              <a:t>34 </a:t>
            </a:r>
            <a:r>
              <a:rPr lang="ru-RU" sz="2400" dirty="0" smtClean="0"/>
              <a:t> Закона № 44-ФЗ при </a:t>
            </a:r>
            <a:r>
              <a:rPr lang="ru-RU" sz="2400" dirty="0"/>
              <a:t>заключении контракта указывается, что цена контракта является твердой и определяется на весь срок исполнения контракта.</a:t>
            </a:r>
          </a:p>
          <a:p>
            <a:pPr marL="342900" indent="-342900">
              <a:buFont typeface="Wingdings" panose="05000000000000000000" pitchFamily="2" charset="2"/>
              <a:buChar char="q"/>
            </a:pPr>
            <a:r>
              <a:rPr lang="ru-RU" sz="2400" dirty="0" smtClean="0"/>
              <a:t>Документацией об </a:t>
            </a:r>
            <a:r>
              <a:rPr lang="ru-RU" sz="2400" dirty="0"/>
              <a:t>электронном аукционе предусмотрено условие контракта о начальной (максимальной) цене контракта, согласно которому цена контракта является твердой и определяется на весь срок исполнения контракта, </a:t>
            </a:r>
            <a:r>
              <a:rPr lang="ru-RU" sz="2400" dirty="0">
                <a:solidFill>
                  <a:srgbClr val="C00000"/>
                </a:solidFill>
              </a:rPr>
              <a:t>однако в проекте </a:t>
            </a:r>
            <a:r>
              <a:rPr lang="ru-RU" sz="2400" dirty="0" smtClean="0">
                <a:solidFill>
                  <a:srgbClr val="C00000"/>
                </a:solidFill>
              </a:rPr>
              <a:t>контракта </a:t>
            </a:r>
            <a:r>
              <a:rPr lang="ru-RU" sz="2400" dirty="0">
                <a:solidFill>
                  <a:srgbClr val="C00000"/>
                </a:solidFill>
              </a:rPr>
              <a:t>и в заключенном </a:t>
            </a:r>
            <a:r>
              <a:rPr lang="ru-RU" sz="2400" dirty="0" smtClean="0">
                <a:solidFill>
                  <a:srgbClr val="C00000"/>
                </a:solidFill>
              </a:rPr>
              <a:t>контракте </a:t>
            </a:r>
            <a:r>
              <a:rPr lang="ru-RU" sz="2400" dirty="0">
                <a:solidFill>
                  <a:srgbClr val="C00000"/>
                </a:solidFill>
              </a:rPr>
              <a:t>данное условие не указано, что является </a:t>
            </a:r>
            <a:r>
              <a:rPr lang="ru-RU" sz="2400" dirty="0" smtClean="0">
                <a:solidFill>
                  <a:srgbClr val="C00000"/>
                </a:solidFill>
              </a:rPr>
              <a:t>нарушением.</a:t>
            </a:r>
            <a:endParaRPr lang="ru-RU" sz="2400" dirty="0">
              <a:solidFill>
                <a:srgbClr val="C00000"/>
              </a:solidFill>
            </a:endParaRPr>
          </a:p>
          <a:p>
            <a:pPr marL="342900" indent="-342900">
              <a:buFont typeface="Wingdings" panose="05000000000000000000" pitchFamily="2" charset="2"/>
              <a:buChar char="q"/>
            </a:pPr>
            <a:r>
              <a:rPr lang="ru-RU" sz="2400" dirty="0"/>
              <a:t>Таким образом, действия </a:t>
            </a:r>
            <a:r>
              <a:rPr lang="ru-RU" sz="2400" dirty="0" smtClean="0"/>
              <a:t>заказчика содержат </a:t>
            </a:r>
            <a:r>
              <a:rPr lang="ru-RU" sz="2400" dirty="0"/>
              <a:t>признаки состава административного правонарушения, предусмотренного частью 4.2 статьи 7.30 КоАП РФ.</a:t>
            </a:r>
          </a:p>
          <a:p>
            <a:endParaRPr lang="ru-RU" dirty="0" smtClean="0"/>
          </a:p>
          <a:p>
            <a:r>
              <a:rPr lang="en-US" i="1" dirty="0">
                <a:solidFill>
                  <a:srgbClr val="0063A1"/>
                </a:solidFill>
              </a:rPr>
              <a:t>// </a:t>
            </a:r>
            <a:r>
              <a:rPr lang="ru-RU" i="1" dirty="0">
                <a:solidFill>
                  <a:srgbClr val="0063A1"/>
                </a:solidFill>
              </a:rPr>
              <a:t>Решение Красноярского УФАС России от 13.05.2016 по делу № 30-об</a:t>
            </a:r>
            <a:endParaRPr lang="ru-RU" dirty="0">
              <a:solidFill>
                <a:srgbClr val="0063A1"/>
              </a:solidFill>
            </a:endParaRPr>
          </a:p>
          <a:p>
            <a:endParaRPr lang="ru-RU" dirty="0"/>
          </a:p>
        </p:txBody>
      </p:sp>
    </p:spTree>
    <p:extLst>
      <p:ext uri="{BB962C8B-B14F-4D97-AF65-F5344CB8AC3E}">
        <p14:creationId xmlns:p14="http://schemas.microsoft.com/office/powerpoint/2010/main" val="151367239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422553"/>
            <a:ext cx="8498520" cy="861774"/>
          </a:xfrm>
        </p:spPr>
        <p:txBody>
          <a:bodyPr/>
          <a:lstStyle/>
          <a:p>
            <a:r>
              <a:rPr lang="ru-RU" sz="2800" dirty="0" smtClean="0"/>
              <a:t>Ошибки при составлении</a:t>
            </a:r>
            <a:br>
              <a:rPr lang="ru-RU" sz="2800" dirty="0" smtClean="0"/>
            </a:br>
            <a:r>
              <a:rPr lang="ru-RU" sz="2800" dirty="0" smtClean="0"/>
              <a:t>проекта контракта </a:t>
            </a:r>
            <a:r>
              <a:rPr lang="ru-RU" sz="2800" b="0" i="1" dirty="0" smtClean="0"/>
              <a:t>(СМП)</a:t>
            </a:r>
            <a:endParaRPr lang="ru-RU" sz="2800" b="0" i="1" dirty="0"/>
          </a:p>
        </p:txBody>
      </p:sp>
      <p:sp>
        <p:nvSpPr>
          <p:cNvPr id="3" name="Объект 2"/>
          <p:cNvSpPr>
            <a:spLocks noGrp="1"/>
          </p:cNvSpPr>
          <p:nvPr>
            <p:ph sz="quarter" idx="10"/>
          </p:nvPr>
        </p:nvSpPr>
        <p:spPr>
          <a:xfrm>
            <a:off x="469900" y="1495425"/>
            <a:ext cx="9755188" cy="5029200"/>
          </a:xfrm>
        </p:spPr>
        <p:txBody>
          <a:bodyPr/>
          <a:lstStyle/>
          <a:p>
            <a:pPr marL="285750" indent="-285750" algn="just">
              <a:buFont typeface="Wingdings" panose="05000000000000000000" pitchFamily="2" charset="2"/>
              <a:buChar char="q"/>
            </a:pPr>
            <a:r>
              <a:rPr lang="ru-RU" sz="2000" dirty="0" smtClean="0"/>
              <a:t>В </a:t>
            </a:r>
            <a:r>
              <a:rPr lang="ru-RU" sz="2000" dirty="0"/>
              <a:t>соответствии с </a:t>
            </a:r>
            <a:r>
              <a:rPr lang="ru-RU" sz="2000" dirty="0" smtClean="0"/>
              <a:t>ч. </a:t>
            </a:r>
            <a:r>
              <a:rPr lang="ru-RU" sz="2000" dirty="0"/>
              <a:t>6 </a:t>
            </a:r>
            <a:r>
              <a:rPr lang="ru-RU" sz="2000" dirty="0" smtClean="0"/>
              <a:t>ст. </a:t>
            </a:r>
            <a:r>
              <a:rPr lang="ru-RU" sz="2000" dirty="0"/>
              <a:t>30 Закона </a:t>
            </a:r>
            <a:r>
              <a:rPr lang="ru-RU" sz="2000" dirty="0" smtClean="0"/>
              <a:t>№ 44-ФЗ условие </a:t>
            </a:r>
            <a:r>
              <a:rPr lang="ru-RU" sz="2000" dirty="0"/>
              <a:t>о привлечении к исполнению контрактов субподрядчиков, соисполнителей из числа </a:t>
            </a:r>
            <a:r>
              <a:rPr lang="ru-RU" sz="2000" dirty="0" smtClean="0"/>
              <a:t>СМП, СОНКО в </a:t>
            </a:r>
            <a:r>
              <a:rPr lang="ru-RU" sz="2000" dirty="0"/>
              <a:t>случае, предусмотренном </a:t>
            </a:r>
            <a:r>
              <a:rPr lang="ru-RU" sz="2000" dirty="0" smtClean="0"/>
              <a:t>ч. </a:t>
            </a:r>
            <a:r>
              <a:rPr lang="ru-RU" sz="2000" dirty="0"/>
              <a:t>5 </a:t>
            </a:r>
            <a:r>
              <a:rPr lang="ru-RU" sz="2000" dirty="0" smtClean="0"/>
              <a:t>ст. </a:t>
            </a:r>
            <a:r>
              <a:rPr lang="ru-RU" sz="2000" dirty="0"/>
              <a:t>30 Закона </a:t>
            </a:r>
            <a:r>
              <a:rPr lang="ru-RU" sz="2000" dirty="0" smtClean="0"/>
              <a:t>№ 44-ФЗ, </a:t>
            </a:r>
            <a:r>
              <a:rPr lang="ru-RU" sz="2000" dirty="0"/>
              <a:t>включается в контракты с указанием объема такого привлечения, установленного в виде процента от цены </a:t>
            </a:r>
            <a:r>
              <a:rPr lang="ru-RU" sz="2000" dirty="0" smtClean="0"/>
              <a:t>контракта.</a:t>
            </a:r>
          </a:p>
          <a:p>
            <a:pPr marL="285750" indent="-285750" algn="just">
              <a:buFont typeface="Wingdings" panose="05000000000000000000" pitchFamily="2" charset="2"/>
              <a:buChar char="q"/>
            </a:pPr>
            <a:r>
              <a:rPr lang="ru-RU" sz="2000" dirty="0" smtClean="0"/>
              <a:t>На </a:t>
            </a:r>
            <a:r>
              <a:rPr lang="ru-RU" sz="2000" dirty="0"/>
              <a:t>заседании </a:t>
            </a:r>
            <a:r>
              <a:rPr lang="ru-RU" sz="2000" dirty="0" smtClean="0"/>
              <a:t>комиссии</a:t>
            </a:r>
            <a:r>
              <a:rPr lang="ru-RU" sz="2000" dirty="0"/>
              <a:t>, установлено, что пункт 20.1 </a:t>
            </a:r>
            <a:r>
              <a:rPr lang="ru-RU" sz="2000" dirty="0" smtClean="0"/>
              <a:t>конкурсной документации </a:t>
            </a:r>
            <a:r>
              <a:rPr lang="ru-RU" sz="2000" dirty="0"/>
              <a:t>содержит следующие положения: "Генеральный подрядчик обязан привлечь к исполнению Контракта субподрядчиков из числа субъектов малого предпринимательства </a:t>
            </a:r>
            <a:r>
              <a:rPr lang="ru-RU" sz="2000" b="1" u="sng" dirty="0">
                <a:solidFill>
                  <a:srgbClr val="C00000"/>
                </a:solidFill>
              </a:rPr>
              <a:t>не менее, чем на сумму в 15% от Цены Контракта</a:t>
            </a:r>
            <a:r>
              <a:rPr lang="ru-RU" sz="2000" dirty="0" smtClean="0"/>
              <a:t>".</a:t>
            </a:r>
          </a:p>
          <a:p>
            <a:pPr marL="285750" indent="-285750" algn="just">
              <a:buFont typeface="Wingdings" panose="05000000000000000000" pitchFamily="2" charset="2"/>
              <a:buChar char="q"/>
            </a:pPr>
            <a:r>
              <a:rPr lang="ru-RU" sz="2000" dirty="0" smtClean="0"/>
              <a:t>Таким </a:t>
            </a:r>
            <a:r>
              <a:rPr lang="ru-RU" sz="2000" dirty="0"/>
              <a:t>образом, действия </a:t>
            </a:r>
            <a:r>
              <a:rPr lang="ru-RU" sz="2000" dirty="0" smtClean="0"/>
              <a:t>Заказчика, не </a:t>
            </a:r>
            <a:r>
              <a:rPr lang="ru-RU" sz="2000" dirty="0"/>
              <a:t>установившего в </a:t>
            </a:r>
            <a:r>
              <a:rPr lang="ru-RU" sz="2000" dirty="0" smtClean="0"/>
              <a:t>конкурсной </a:t>
            </a:r>
            <a:r>
              <a:rPr lang="ru-RU" sz="2000" dirty="0"/>
              <a:t>документации конкретный объем привлечения к исполнению контрактов субподрядчиков, соисполнителей из числа </a:t>
            </a:r>
            <a:r>
              <a:rPr lang="ru-RU" sz="2000" dirty="0" smtClean="0"/>
              <a:t>СМП, СОНКО в </a:t>
            </a:r>
            <a:r>
              <a:rPr lang="ru-RU" sz="2000" dirty="0"/>
              <a:t>виде процента от цены контракта, нарушают </a:t>
            </a:r>
            <a:r>
              <a:rPr lang="ru-RU" sz="2000" dirty="0" smtClean="0"/>
              <a:t>ч. </a:t>
            </a:r>
            <a:r>
              <a:rPr lang="ru-RU" sz="2000" dirty="0"/>
              <a:t>6 </a:t>
            </a:r>
            <a:r>
              <a:rPr lang="ru-RU" sz="2000" dirty="0" smtClean="0"/>
              <a:t>ст. 30 Закона № 44-ФЗ, </a:t>
            </a:r>
            <a:r>
              <a:rPr lang="ru-RU" sz="2000" dirty="0"/>
              <a:t>что содержит признаки состава административного правонарушения, предусмотренного </a:t>
            </a:r>
            <a:r>
              <a:rPr lang="ru-RU" sz="2000" dirty="0" smtClean="0"/>
              <a:t/>
            </a:r>
            <a:br>
              <a:rPr lang="ru-RU" sz="2000" dirty="0" smtClean="0"/>
            </a:br>
            <a:r>
              <a:rPr lang="ru-RU" sz="2000" dirty="0" smtClean="0"/>
              <a:t>ч. </a:t>
            </a:r>
            <a:r>
              <a:rPr lang="ru-RU" sz="2000" dirty="0"/>
              <a:t>4.2 </a:t>
            </a:r>
            <a:r>
              <a:rPr lang="ru-RU" sz="2000" dirty="0" smtClean="0"/>
              <a:t>ст. </a:t>
            </a:r>
            <a:r>
              <a:rPr lang="ru-RU" sz="2000" dirty="0"/>
              <a:t>7.30 КоАП.</a:t>
            </a:r>
          </a:p>
          <a:p>
            <a:pPr algn="just"/>
            <a:endParaRPr lang="ru-RU" i="1" dirty="0" smtClean="0">
              <a:solidFill>
                <a:srgbClr val="0063A1"/>
              </a:solidFill>
            </a:endParaRPr>
          </a:p>
          <a:p>
            <a:r>
              <a:rPr lang="en-US" i="1" dirty="0" smtClean="0">
                <a:solidFill>
                  <a:srgbClr val="0063A1"/>
                </a:solidFill>
              </a:rPr>
              <a:t>// </a:t>
            </a:r>
            <a:r>
              <a:rPr lang="ru-RU" i="1" dirty="0">
                <a:solidFill>
                  <a:srgbClr val="0063A1"/>
                </a:solidFill>
              </a:rPr>
              <a:t>Решение ФАС России от 24.05.2016 по делу № К-817/16</a:t>
            </a:r>
          </a:p>
          <a:p>
            <a:pPr algn="just"/>
            <a:endParaRPr lang="ru-RU" sz="2400" dirty="0"/>
          </a:p>
          <a:p>
            <a:endParaRPr lang="ru-RU" dirty="0"/>
          </a:p>
        </p:txBody>
      </p:sp>
    </p:spTree>
    <p:extLst>
      <p:ext uri="{BB962C8B-B14F-4D97-AF65-F5344CB8AC3E}">
        <p14:creationId xmlns:p14="http://schemas.microsoft.com/office/powerpoint/2010/main" val="173959164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422553"/>
            <a:ext cx="8498520" cy="861774"/>
          </a:xfrm>
        </p:spPr>
        <p:txBody>
          <a:bodyPr/>
          <a:lstStyle/>
          <a:p>
            <a:r>
              <a:rPr lang="ru-RU" sz="2800" dirty="0" smtClean="0"/>
              <a:t>Ошибки при составлении</a:t>
            </a:r>
            <a:br>
              <a:rPr lang="ru-RU" sz="2800" dirty="0" smtClean="0"/>
            </a:br>
            <a:r>
              <a:rPr lang="ru-RU" sz="2800" dirty="0" smtClean="0"/>
              <a:t>проекта контракта </a:t>
            </a:r>
            <a:r>
              <a:rPr lang="ru-RU" sz="2800" b="0" i="1" dirty="0" smtClean="0"/>
              <a:t>(СМП)</a:t>
            </a:r>
            <a:endParaRPr lang="ru-RU" sz="2800" b="0" i="1" dirty="0"/>
          </a:p>
        </p:txBody>
      </p:sp>
      <p:sp>
        <p:nvSpPr>
          <p:cNvPr id="3" name="Объект 2"/>
          <p:cNvSpPr>
            <a:spLocks noGrp="1"/>
          </p:cNvSpPr>
          <p:nvPr>
            <p:ph sz="quarter" idx="10"/>
          </p:nvPr>
        </p:nvSpPr>
        <p:spPr>
          <a:xfrm>
            <a:off x="469900" y="1495425"/>
            <a:ext cx="9755188" cy="5029200"/>
          </a:xfrm>
        </p:spPr>
        <p:txBody>
          <a:bodyPr/>
          <a:lstStyle/>
          <a:p>
            <a:pPr marL="285750" indent="-285750" algn="just">
              <a:buFont typeface="Wingdings" panose="05000000000000000000" pitchFamily="2" charset="2"/>
              <a:buChar char="q"/>
            </a:pPr>
            <a:r>
              <a:rPr lang="ru-RU" sz="2400" dirty="0" smtClean="0"/>
              <a:t>Заказчиком в </a:t>
            </a:r>
            <a:r>
              <a:rPr lang="ru-RU" sz="2400" dirty="0"/>
              <a:t>соответствии с </a:t>
            </a:r>
            <a:r>
              <a:rPr lang="ru-RU" sz="2400" dirty="0" smtClean="0"/>
              <a:t>ч. </a:t>
            </a:r>
            <a:r>
              <a:rPr lang="ru-RU" sz="2400" dirty="0"/>
              <a:t>5 </a:t>
            </a:r>
            <a:r>
              <a:rPr lang="ru-RU" sz="2400" dirty="0" smtClean="0"/>
              <a:t>ст. </a:t>
            </a:r>
            <a:r>
              <a:rPr lang="ru-RU" sz="2400" dirty="0"/>
              <a:t>30 </a:t>
            </a:r>
            <a:r>
              <a:rPr lang="ru-RU" sz="2400" dirty="0" smtClean="0"/>
              <a:t>Закона № 44-ФЗ установлено </a:t>
            </a:r>
            <a:r>
              <a:rPr lang="ru-RU" sz="2400" dirty="0">
                <a:solidFill>
                  <a:srgbClr val="C00000"/>
                </a:solidFill>
              </a:rPr>
              <a:t>требование о привлечении к исполнению контракта субподрядчиков, соисполнителей из </a:t>
            </a:r>
            <a:r>
              <a:rPr lang="ru-RU" sz="2400" dirty="0" smtClean="0">
                <a:solidFill>
                  <a:srgbClr val="C00000"/>
                </a:solidFill>
              </a:rPr>
              <a:t>числа СМП, СОНКО.</a:t>
            </a:r>
            <a:endParaRPr lang="ru-RU" sz="2400" dirty="0">
              <a:solidFill>
                <a:srgbClr val="C00000"/>
              </a:solidFill>
            </a:endParaRPr>
          </a:p>
          <a:p>
            <a:pPr marL="285750" indent="-285750" algn="just">
              <a:buFont typeface="Wingdings" panose="05000000000000000000" pitchFamily="2" charset="2"/>
              <a:buChar char="q"/>
            </a:pPr>
            <a:r>
              <a:rPr lang="ru-RU" sz="2400" dirty="0"/>
              <a:t>Согласно </a:t>
            </a:r>
            <a:r>
              <a:rPr lang="ru-RU" sz="2400" dirty="0" smtClean="0"/>
              <a:t>ч. </a:t>
            </a:r>
            <a:r>
              <a:rPr lang="ru-RU" sz="2400" dirty="0"/>
              <a:t>6 </a:t>
            </a:r>
            <a:r>
              <a:rPr lang="ru-RU" sz="2400" dirty="0" smtClean="0"/>
              <a:t>ст. </a:t>
            </a:r>
            <a:r>
              <a:rPr lang="ru-RU" sz="2400" dirty="0"/>
              <a:t>30 </a:t>
            </a:r>
            <a:r>
              <a:rPr lang="ru-RU" sz="2400" dirty="0" smtClean="0"/>
              <a:t>Закона № 44-ФЗ при </a:t>
            </a:r>
            <a:r>
              <a:rPr lang="ru-RU" sz="2400" dirty="0"/>
              <a:t>установлении такого требования в контракт должно быть </a:t>
            </a:r>
            <a:r>
              <a:rPr lang="ru-RU" sz="2400" i="1" dirty="0"/>
              <a:t>включено обязательное условие о гражданско-правовой ответственности поставщиков (подрядчиков, исполнителей) за неисполнение условия о привлечении к исполнению контрактов субподрядчиков, соисполнителей из </a:t>
            </a:r>
            <a:r>
              <a:rPr lang="ru-RU" sz="2400" i="1" dirty="0" smtClean="0"/>
              <a:t>числа СМП, СОНКО.</a:t>
            </a:r>
            <a:endParaRPr lang="ru-RU" sz="2400" i="1" dirty="0"/>
          </a:p>
          <a:p>
            <a:pPr marL="285750" indent="-285750" algn="just">
              <a:buFont typeface="Wingdings" panose="05000000000000000000" pitchFamily="2" charset="2"/>
              <a:buChar char="q"/>
            </a:pPr>
            <a:r>
              <a:rPr lang="ru-RU" sz="2400" dirty="0"/>
              <a:t>Однако в проект </a:t>
            </a:r>
            <a:r>
              <a:rPr lang="ru-RU" sz="2400" dirty="0" smtClean="0"/>
              <a:t>контракта данное условие </a:t>
            </a:r>
            <a:r>
              <a:rPr lang="ru-RU" sz="2400" dirty="0"/>
              <a:t>не </a:t>
            </a:r>
            <a:r>
              <a:rPr lang="ru-RU" sz="2400" dirty="0" smtClean="0"/>
              <a:t>включено. Действия заказчика в указанном случае содержат </a:t>
            </a:r>
            <a:r>
              <a:rPr lang="ru-RU" sz="2400" dirty="0"/>
              <a:t>признаки состава административного </a:t>
            </a:r>
            <a:r>
              <a:rPr lang="ru-RU" sz="2400" dirty="0" smtClean="0"/>
              <a:t>правонарушения, предусмотренного ч. </a:t>
            </a:r>
            <a:r>
              <a:rPr lang="ru-RU" sz="2400" dirty="0"/>
              <a:t>4.2 ст. 7.30 КоАП </a:t>
            </a:r>
            <a:r>
              <a:rPr lang="ru-RU" sz="2400" dirty="0" smtClean="0"/>
              <a:t>РФ.</a:t>
            </a:r>
          </a:p>
          <a:p>
            <a:pPr marL="285750" indent="-285750" algn="just">
              <a:buFont typeface="Wingdings" panose="05000000000000000000" pitchFamily="2" charset="2"/>
              <a:buChar char="q"/>
            </a:pPr>
            <a:endParaRPr lang="ru-RU" sz="2400" dirty="0"/>
          </a:p>
          <a:p>
            <a:pPr algn="just"/>
            <a:r>
              <a:rPr lang="en-US" i="1" dirty="0">
                <a:solidFill>
                  <a:srgbClr val="0063A1"/>
                </a:solidFill>
              </a:rPr>
              <a:t>// </a:t>
            </a:r>
            <a:r>
              <a:rPr lang="ru-RU" i="1" dirty="0">
                <a:solidFill>
                  <a:srgbClr val="0063A1"/>
                </a:solidFill>
              </a:rPr>
              <a:t>Решение Красноярского УФАС России от 13.05.2016 по делу № 30-об</a:t>
            </a:r>
            <a:endParaRPr lang="ru-RU" dirty="0">
              <a:solidFill>
                <a:srgbClr val="0063A1"/>
              </a:solidFill>
            </a:endParaRPr>
          </a:p>
          <a:p>
            <a:pPr marL="285750" indent="-285750" algn="just">
              <a:buFont typeface="Wingdings" panose="05000000000000000000" pitchFamily="2" charset="2"/>
              <a:buChar char="q"/>
            </a:pPr>
            <a:endParaRPr lang="ru-RU" sz="2400" dirty="0"/>
          </a:p>
          <a:p>
            <a:endParaRPr lang="ru-RU" dirty="0"/>
          </a:p>
        </p:txBody>
      </p:sp>
    </p:spTree>
    <p:extLst>
      <p:ext uri="{BB962C8B-B14F-4D97-AF65-F5344CB8AC3E}">
        <p14:creationId xmlns:p14="http://schemas.microsoft.com/office/powerpoint/2010/main" val="149061028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422554"/>
            <a:ext cx="8498520" cy="861774"/>
          </a:xfrm>
        </p:spPr>
        <p:txBody>
          <a:bodyPr/>
          <a:lstStyle/>
          <a:p>
            <a:r>
              <a:rPr lang="ru-RU" sz="2800" dirty="0" smtClean="0"/>
              <a:t>Ошибки при составлении </a:t>
            </a:r>
            <a:br>
              <a:rPr lang="ru-RU" sz="2800" dirty="0" smtClean="0"/>
            </a:br>
            <a:r>
              <a:rPr lang="ru-RU" sz="2800" dirty="0" smtClean="0"/>
              <a:t>проекта контракта </a:t>
            </a:r>
            <a:r>
              <a:rPr lang="ru-RU" sz="2800" b="0" i="1" dirty="0" smtClean="0"/>
              <a:t>(срок возврата обеспечения)</a:t>
            </a:r>
            <a:endParaRPr lang="ru-RU" sz="2800" b="0" i="1" dirty="0"/>
          </a:p>
        </p:txBody>
      </p:sp>
      <p:sp>
        <p:nvSpPr>
          <p:cNvPr id="3" name="Объект 2"/>
          <p:cNvSpPr>
            <a:spLocks noGrp="1"/>
          </p:cNvSpPr>
          <p:nvPr>
            <p:ph sz="quarter" idx="10"/>
          </p:nvPr>
        </p:nvSpPr>
        <p:spPr>
          <a:xfrm>
            <a:off x="469900" y="1647825"/>
            <a:ext cx="9755188" cy="5029200"/>
          </a:xfrm>
        </p:spPr>
        <p:txBody>
          <a:bodyPr/>
          <a:lstStyle/>
          <a:p>
            <a:pPr marL="285750" indent="-285750">
              <a:buFont typeface="Wingdings" panose="05000000000000000000" pitchFamily="2" charset="2"/>
              <a:buChar char="q"/>
            </a:pPr>
            <a:r>
              <a:rPr lang="ru-RU" sz="2400" dirty="0" smtClean="0"/>
              <a:t>Проектом </a:t>
            </a:r>
            <a:r>
              <a:rPr lang="ru-RU" sz="2400" dirty="0"/>
              <a:t>контракта </a:t>
            </a:r>
            <a:r>
              <a:rPr lang="ru-RU" sz="2400" dirty="0" smtClean="0"/>
              <a:t>не </a:t>
            </a:r>
            <a:r>
              <a:rPr lang="ru-RU" sz="2400" dirty="0"/>
              <a:t>установлен срок возврата </a:t>
            </a:r>
            <a:r>
              <a:rPr lang="ru-RU" sz="2400" dirty="0" smtClean="0"/>
              <a:t>заказчиком </a:t>
            </a:r>
            <a:r>
              <a:rPr lang="ru-RU" sz="2400" dirty="0"/>
              <a:t>поставщику (подрядчику, исполнителю) денежных средств, внесенных в качестве обеспечения исполнения контракта.</a:t>
            </a:r>
          </a:p>
          <a:p>
            <a:pPr marL="285750" indent="-285750">
              <a:buFont typeface="Wingdings" panose="05000000000000000000" pitchFamily="2" charset="2"/>
              <a:buChar char="q"/>
            </a:pPr>
            <a:r>
              <a:rPr lang="ru-RU" sz="2400" dirty="0"/>
              <a:t>Комиссия приходит к выводу, что действия </a:t>
            </a:r>
            <a:r>
              <a:rPr lang="ru-RU" sz="2400" dirty="0" smtClean="0"/>
              <a:t>Заказчика нарушают ч. 27 ст. </a:t>
            </a:r>
            <a:r>
              <a:rPr lang="ru-RU" sz="2400" dirty="0"/>
              <a:t>34 </a:t>
            </a:r>
            <a:r>
              <a:rPr lang="ru-RU" sz="2400" dirty="0" smtClean="0"/>
              <a:t>Закона № 44-ФЗ и </a:t>
            </a:r>
            <a:r>
              <a:rPr lang="ru-RU" sz="2400" dirty="0"/>
              <a:t>содержат признаки состава административного правонарушения, предусмотренного </a:t>
            </a:r>
            <a:r>
              <a:rPr lang="ru-RU" sz="2400" dirty="0" smtClean="0"/>
              <a:t/>
            </a:r>
            <a:br>
              <a:rPr lang="ru-RU" sz="2400" dirty="0" smtClean="0"/>
            </a:br>
            <a:r>
              <a:rPr lang="ru-RU" sz="2400" dirty="0" smtClean="0"/>
              <a:t>ч. 4.2 ст. </a:t>
            </a:r>
            <a:r>
              <a:rPr lang="ru-RU" sz="2400" dirty="0"/>
              <a:t>7.30 КоАП.</a:t>
            </a:r>
          </a:p>
          <a:p>
            <a:endParaRPr lang="ru-RU" dirty="0" smtClean="0"/>
          </a:p>
          <a:p>
            <a:endParaRPr lang="ru-RU" i="1" dirty="0" smtClean="0">
              <a:solidFill>
                <a:srgbClr val="0063A1"/>
              </a:solidFill>
            </a:endParaRPr>
          </a:p>
          <a:p>
            <a:endParaRPr lang="ru-RU" i="1" dirty="0">
              <a:solidFill>
                <a:srgbClr val="0063A1"/>
              </a:solidFill>
            </a:endParaRPr>
          </a:p>
          <a:p>
            <a:endParaRPr lang="ru-RU" i="1" dirty="0" smtClean="0">
              <a:solidFill>
                <a:srgbClr val="0063A1"/>
              </a:solidFill>
            </a:endParaRPr>
          </a:p>
          <a:p>
            <a:endParaRPr lang="ru-RU" i="1" dirty="0">
              <a:solidFill>
                <a:srgbClr val="0063A1"/>
              </a:solidFill>
            </a:endParaRPr>
          </a:p>
          <a:p>
            <a:endParaRPr lang="ru-RU" i="1" dirty="0" smtClean="0">
              <a:solidFill>
                <a:srgbClr val="0063A1"/>
              </a:solidFill>
            </a:endParaRPr>
          </a:p>
          <a:p>
            <a:r>
              <a:rPr lang="en-US" i="1" dirty="0" smtClean="0">
                <a:solidFill>
                  <a:srgbClr val="0063A1"/>
                </a:solidFill>
              </a:rPr>
              <a:t>// </a:t>
            </a:r>
            <a:r>
              <a:rPr lang="ru-RU" i="1" dirty="0">
                <a:solidFill>
                  <a:srgbClr val="0063A1"/>
                </a:solidFill>
              </a:rPr>
              <a:t>Решение ФАС России от 24.05.2016 по делу </a:t>
            </a:r>
            <a:r>
              <a:rPr lang="ru-RU" i="1" dirty="0" smtClean="0">
                <a:solidFill>
                  <a:srgbClr val="0063A1"/>
                </a:solidFill>
              </a:rPr>
              <a:t>№ </a:t>
            </a:r>
            <a:r>
              <a:rPr lang="ru-RU" i="1" dirty="0">
                <a:solidFill>
                  <a:srgbClr val="0063A1"/>
                </a:solidFill>
              </a:rPr>
              <a:t>К-817/16</a:t>
            </a:r>
          </a:p>
        </p:txBody>
      </p:sp>
    </p:spTree>
    <p:extLst>
      <p:ext uri="{BB962C8B-B14F-4D97-AF65-F5344CB8AC3E}">
        <p14:creationId xmlns:p14="http://schemas.microsoft.com/office/powerpoint/2010/main" val="142527686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dirty="0" smtClean="0"/>
              <a:t>Для справки: какие условия должны быть в контракте?</a:t>
            </a:r>
            <a:endParaRPr lang="ru-RU" dirty="0"/>
          </a:p>
        </p:txBody>
      </p:sp>
      <p:sp>
        <p:nvSpPr>
          <p:cNvPr id="4" name="Объект 2"/>
          <p:cNvSpPr>
            <a:spLocks noGrp="1"/>
          </p:cNvSpPr>
          <p:nvPr/>
        </p:nvSpPr>
        <p:spPr>
          <a:xfrm>
            <a:off x="317500" y="1571625"/>
            <a:ext cx="10210800" cy="5334000"/>
          </a:xfrm>
          <a:prstGeom prst="rect">
            <a:avLst/>
          </a:prstGeom>
        </p:spPr>
        <p:txBody>
          <a:bodyPr/>
          <a:lstStyle>
            <a:lvl1pPr marL="0">
              <a:defRPr lang="ru-RU" dirty="0" smtClean="0">
                <a:latin typeface="Arial" panose="020B0604020202020204" pitchFamily="34" charset="0"/>
                <a:ea typeface="+mn-ea"/>
                <a:cs typeface="Arial" panose="020B0604020202020204" pitchFamily="34" charset="0"/>
              </a:defRPr>
            </a:lvl1pPr>
            <a:lvl2pPr marL="457200">
              <a:defRPr>
                <a:latin typeface="PTSansPro-CaptionBold" panose="020B0703020203020204" pitchFamily="34" charset="-52"/>
                <a:ea typeface="+mn-ea"/>
                <a:cs typeface="+mn-cs"/>
              </a:defRPr>
            </a:lvl2pPr>
            <a:lvl3pPr marL="914400">
              <a:defRPr>
                <a:latin typeface="PTSansPro-CaptionBold" panose="020B0703020203020204" pitchFamily="34" charset="-52"/>
                <a:ea typeface="+mn-ea"/>
                <a:cs typeface="+mn-cs"/>
              </a:defRPr>
            </a:lvl3pPr>
            <a:lvl4pPr marL="1371600">
              <a:defRPr>
                <a:latin typeface="PTSansPro-CaptionBold" panose="020B0703020203020204" pitchFamily="34" charset="-52"/>
                <a:ea typeface="+mn-ea"/>
                <a:cs typeface="+mn-cs"/>
              </a:defRPr>
            </a:lvl4pPr>
            <a:lvl5pPr marL="1828800">
              <a:defRPr>
                <a:latin typeface="PTSansPro-CaptionBold" panose="020B0703020203020204" pitchFamily="34" charset="-52"/>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85750" indent="-285750">
              <a:buFont typeface="Wingdings" panose="05000000000000000000" pitchFamily="2" charset="2"/>
              <a:buChar char="q"/>
            </a:pPr>
            <a:r>
              <a:rPr lang="ru-RU" sz="1700" dirty="0"/>
              <a:t>Указание на то, что «цена контракта является твердой и определяется на весь срок исполнения контракта» (кроме ПП РФ от 13.01.2014 № 19)</a:t>
            </a:r>
          </a:p>
          <a:p>
            <a:pPr marL="285750" indent="-285750">
              <a:buFont typeface="Wingdings" panose="05000000000000000000" pitchFamily="2" charset="2"/>
              <a:buChar char="q"/>
            </a:pPr>
            <a:r>
              <a:rPr lang="ru-RU" sz="1700" dirty="0"/>
              <a:t>Порядок и сроки оплаты ТРУ, порядок и сроки приемки ТРУ, порядок и сроки оформления приемки (ч.13 ст.34)</a:t>
            </a:r>
          </a:p>
          <a:p>
            <a:pPr marL="285750" indent="-285750">
              <a:buFont typeface="Wingdings" panose="05000000000000000000" pitchFamily="2" charset="2"/>
              <a:buChar char="q"/>
            </a:pPr>
            <a:r>
              <a:rPr lang="ru-RU" sz="1700" dirty="0"/>
              <a:t>Размеры и порядок расчета пени и штрафов как в отношении заказчика, так и в отношении поставщика (ч.4 – 8 ст.34 + АЦ/42516/14)</a:t>
            </a:r>
          </a:p>
          <a:p>
            <a:pPr marL="285750" indent="-285750">
              <a:buFont typeface="Wingdings" panose="05000000000000000000" pitchFamily="2" charset="2"/>
              <a:buChar char="q"/>
            </a:pPr>
            <a:r>
              <a:rPr lang="ru-RU" sz="1700" dirty="0"/>
              <a:t>обязательное условие об уменьшении суммы, подлежащей уплате физическому лицу, на размер налоговых платежей, связанных с оплатой контракта (ч.13 ст.34)</a:t>
            </a:r>
          </a:p>
          <a:p>
            <a:pPr marL="285750" indent="-285750">
              <a:buFont typeface="Wingdings" panose="05000000000000000000" pitchFamily="2" charset="2"/>
              <a:buChar char="q"/>
            </a:pPr>
            <a:r>
              <a:rPr lang="ru-RU" sz="1700" dirty="0"/>
              <a:t>Срок возврата денежных средств, перечисленных в качестве ОИК (ч.27 ст.34)</a:t>
            </a:r>
          </a:p>
          <a:p>
            <a:pPr marL="285750" indent="-285750">
              <a:buFont typeface="Wingdings" panose="05000000000000000000" pitchFamily="2" charset="2"/>
              <a:buChar char="q"/>
            </a:pPr>
            <a:r>
              <a:rPr lang="ru-RU" sz="1700" dirty="0"/>
              <a:t>График исполнения контракта (при сроке действия </a:t>
            </a:r>
            <a:r>
              <a:rPr lang="en-US" sz="1700" dirty="0"/>
              <a:t>&gt; </a:t>
            </a:r>
            <a:r>
              <a:rPr lang="ru-RU" sz="1700" dirty="0"/>
              <a:t>3 лет и цене </a:t>
            </a:r>
            <a:r>
              <a:rPr lang="en-US" sz="1700" dirty="0"/>
              <a:t>&gt; </a:t>
            </a:r>
            <a:r>
              <a:rPr lang="ru-RU" sz="1700" dirty="0"/>
              <a:t>100 </a:t>
            </a:r>
            <a:r>
              <a:rPr lang="ru-RU" sz="1700" dirty="0" err="1"/>
              <a:t>млн.руб</a:t>
            </a:r>
            <a:r>
              <a:rPr lang="ru-RU" sz="1700" dirty="0"/>
              <a:t>.)</a:t>
            </a:r>
          </a:p>
          <a:p>
            <a:pPr marL="285750" indent="-285750">
              <a:buFont typeface="Wingdings" panose="05000000000000000000" pitchFamily="2" charset="2"/>
              <a:buChar char="q"/>
            </a:pPr>
            <a:r>
              <a:rPr lang="ru-RU" sz="1700" dirty="0"/>
              <a:t>Обязанность поставщика предоставлять информацию о соисполнителях (при НМЦ </a:t>
            </a:r>
            <a:r>
              <a:rPr lang="en-US" sz="1700" dirty="0"/>
              <a:t>&gt; </a:t>
            </a:r>
            <a:r>
              <a:rPr lang="ru-RU" sz="1700" dirty="0"/>
              <a:t>1 млрд./100 </a:t>
            </a:r>
            <a:r>
              <a:rPr lang="ru-RU" sz="1700" dirty="0" err="1"/>
              <a:t>млн.руб</a:t>
            </a:r>
            <a:r>
              <a:rPr lang="ru-RU" sz="1700" dirty="0"/>
              <a:t>.) + ответственность за </a:t>
            </a:r>
            <a:r>
              <a:rPr lang="ru-RU" sz="1700" dirty="0" err="1"/>
              <a:t>непредоставление</a:t>
            </a:r>
            <a:endParaRPr lang="ru-RU" sz="1700" dirty="0"/>
          </a:p>
          <a:p>
            <a:pPr marL="285750" indent="-285750">
              <a:buFont typeface="Wingdings" panose="05000000000000000000" pitchFamily="2" charset="2"/>
              <a:buChar char="q"/>
            </a:pPr>
            <a:r>
              <a:rPr lang="ru-RU" sz="1700" dirty="0"/>
              <a:t>Банковское сопровождение (в установленных случаях)</a:t>
            </a:r>
          </a:p>
          <a:p>
            <a:pPr marL="285750" indent="-285750">
              <a:buFont typeface="Wingdings" panose="05000000000000000000" pitchFamily="2" charset="2"/>
              <a:buChar char="q"/>
            </a:pPr>
            <a:r>
              <a:rPr lang="ru-RU" sz="1700" dirty="0"/>
              <a:t>Конкретный срок действия контракта (ч.3 ст.96)</a:t>
            </a:r>
          </a:p>
          <a:p>
            <a:pPr marL="285750" indent="-285750">
              <a:buFont typeface="Wingdings" panose="05000000000000000000" pitchFamily="2" charset="2"/>
              <a:buChar char="q"/>
            </a:pPr>
            <a:r>
              <a:rPr lang="ru-RU" sz="1700" dirty="0"/>
              <a:t>Требование обеспечения исполнения контракта (ч.1 ст.96)</a:t>
            </a:r>
          </a:p>
          <a:p>
            <a:pPr marL="285750" indent="-285750">
              <a:buFont typeface="Wingdings" panose="05000000000000000000" pitchFamily="2" charset="2"/>
              <a:buChar char="q"/>
            </a:pPr>
            <a:r>
              <a:rPr lang="ru-RU" sz="1700" dirty="0"/>
              <a:t>При закупке у ЕП (кроме исключений в ч.3 ст.93) – расчет и обоснование цены контракта</a:t>
            </a:r>
          </a:p>
          <a:p>
            <a:pPr marL="285750" indent="-285750">
              <a:buFont typeface="Wingdings" panose="05000000000000000000" pitchFamily="2" charset="2"/>
              <a:buChar char="q"/>
            </a:pPr>
            <a:endParaRPr lang="ru-RU" sz="1700" dirty="0"/>
          </a:p>
          <a:p>
            <a:r>
              <a:rPr lang="ru-RU" sz="1700" b="1" u="sng" dirty="0">
                <a:solidFill>
                  <a:srgbClr val="006384"/>
                </a:solidFill>
              </a:rPr>
              <a:t>ФАКУЛЬТАТИВНЫЕ УСЛОВИЯ</a:t>
            </a:r>
          </a:p>
          <a:p>
            <a:pPr marL="285750" indent="-285750">
              <a:buFont typeface="Wingdings" panose="05000000000000000000" pitchFamily="2" charset="2"/>
              <a:buChar char="q"/>
            </a:pPr>
            <a:r>
              <a:rPr lang="ru-RU" sz="1700" dirty="0">
                <a:solidFill>
                  <a:srgbClr val="000000"/>
                </a:solidFill>
              </a:rPr>
              <a:t>Возможность изменения контракта при исполнении +/- 10% и снижение цены без изменения иных условий</a:t>
            </a:r>
          </a:p>
          <a:p>
            <a:pPr marL="285750" indent="-285750">
              <a:buFont typeface="Wingdings" panose="05000000000000000000" pitchFamily="2" charset="2"/>
              <a:buChar char="q"/>
            </a:pPr>
            <a:r>
              <a:rPr lang="ru-RU" sz="1700" dirty="0">
                <a:solidFill>
                  <a:srgbClr val="000000"/>
                </a:solidFill>
              </a:rPr>
              <a:t>Возможность одностороннего отказа от исполнения контракта</a:t>
            </a:r>
          </a:p>
          <a:p>
            <a:pPr marL="285750" indent="-285750">
              <a:buFont typeface="Wingdings" panose="05000000000000000000" pitchFamily="2" charset="2"/>
              <a:buChar char="q"/>
            </a:pPr>
            <a:endParaRPr lang="ru-RU" sz="1700" dirty="0"/>
          </a:p>
          <a:p>
            <a:pPr marL="285750" indent="-285750">
              <a:buFont typeface="Wingdings" panose="05000000000000000000" pitchFamily="2" charset="2"/>
              <a:buChar char="q"/>
            </a:pPr>
            <a:endParaRPr lang="ru-RU" dirty="0"/>
          </a:p>
          <a:p>
            <a:pPr marL="285750" indent="-285750">
              <a:buFont typeface="Wingdings" panose="05000000000000000000" pitchFamily="2" charset="2"/>
              <a:buChar char="q"/>
            </a:pPr>
            <a:endParaRPr lang="ru-RU" dirty="0"/>
          </a:p>
        </p:txBody>
      </p:sp>
    </p:spTree>
    <p:extLst>
      <p:ext uri="{BB962C8B-B14F-4D97-AF65-F5344CB8AC3E}">
        <p14:creationId xmlns:p14="http://schemas.microsoft.com/office/powerpoint/2010/main" val="96770371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dirty="0" smtClean="0"/>
              <a:t>Изменение условий при заключении контракта</a:t>
            </a:r>
            <a:endParaRPr lang="ru-RU" dirty="0"/>
          </a:p>
        </p:txBody>
      </p:sp>
      <p:sp>
        <p:nvSpPr>
          <p:cNvPr id="3" name="Объект 2"/>
          <p:cNvSpPr>
            <a:spLocks noGrp="1"/>
          </p:cNvSpPr>
          <p:nvPr>
            <p:ph sz="quarter" idx="10"/>
          </p:nvPr>
        </p:nvSpPr>
        <p:spPr>
          <a:xfrm>
            <a:off x="469900" y="1495425"/>
            <a:ext cx="9755188" cy="5029200"/>
          </a:xfrm>
        </p:spPr>
        <p:txBody>
          <a:bodyPr/>
          <a:lstStyle/>
          <a:p>
            <a:pPr marL="342900" indent="-342900">
              <a:buFont typeface="Wingdings" panose="05000000000000000000" pitchFamily="2" charset="2"/>
              <a:buChar char="q"/>
            </a:pPr>
            <a:r>
              <a:rPr lang="ru-RU" sz="2200" dirty="0" smtClean="0"/>
              <a:t>При </a:t>
            </a:r>
            <a:r>
              <a:rPr lang="ru-RU" sz="2200" dirty="0"/>
              <a:t>заключении </a:t>
            </a:r>
            <a:r>
              <a:rPr lang="ru-RU" sz="2200" dirty="0" smtClean="0"/>
              <a:t>контракта условие </a:t>
            </a:r>
            <a:r>
              <a:rPr lang="ru-RU" sz="2200" dirty="0"/>
              <a:t>о порядке, форме и сроке оплаты было изменено, </a:t>
            </a:r>
            <a:r>
              <a:rPr lang="ru-RU" sz="2200" dirty="0">
                <a:solidFill>
                  <a:srgbClr val="C00000"/>
                </a:solidFill>
              </a:rPr>
              <a:t>путем исключения условия о порядке, форме и сроке оплаты услуги по промывке и опрессовке систем центрального отопления.</a:t>
            </a:r>
          </a:p>
          <a:p>
            <a:pPr marL="342900" indent="-342900">
              <a:buFont typeface="Wingdings" panose="05000000000000000000" pitchFamily="2" charset="2"/>
              <a:buChar char="q"/>
            </a:pPr>
            <a:r>
              <a:rPr lang="ru-RU" sz="2200" dirty="0"/>
              <a:t>В соответствии с </a:t>
            </a:r>
            <a:r>
              <a:rPr lang="ru-RU" sz="2200" dirty="0" smtClean="0"/>
              <a:t>ч.1 ст. </a:t>
            </a:r>
            <a:r>
              <a:rPr lang="ru-RU" sz="2200" dirty="0"/>
              <a:t>34 </a:t>
            </a:r>
            <a:r>
              <a:rPr lang="ru-RU" sz="2200" dirty="0" smtClean="0"/>
              <a:t>Закона № 44-ФЗ контракт </a:t>
            </a:r>
            <a:r>
              <a:rPr lang="ru-RU" sz="2200" dirty="0"/>
              <a:t>заключается на условиях, предусмотренных извещением об осуществлении </a:t>
            </a:r>
            <a:r>
              <a:rPr lang="ru-RU" sz="2200" dirty="0" smtClean="0"/>
              <a:t>закупки, документацией </a:t>
            </a:r>
            <a:r>
              <a:rPr lang="ru-RU" sz="2200" dirty="0"/>
              <a:t>о закупке, </a:t>
            </a:r>
            <a:r>
              <a:rPr lang="ru-RU" sz="2200" dirty="0" smtClean="0"/>
              <a:t>заявкой участника </a:t>
            </a:r>
            <a:r>
              <a:rPr lang="ru-RU" sz="2200" dirty="0"/>
              <a:t>закупки, с которым заключается </a:t>
            </a:r>
            <a:r>
              <a:rPr lang="ru-RU" sz="2200" dirty="0" smtClean="0"/>
              <a:t>контракт</a:t>
            </a:r>
            <a:r>
              <a:rPr lang="ru-RU" sz="2200" dirty="0"/>
              <a:t>.</a:t>
            </a:r>
          </a:p>
          <a:p>
            <a:pPr marL="342900" indent="-342900">
              <a:buFont typeface="Wingdings" panose="05000000000000000000" pitchFamily="2" charset="2"/>
              <a:buChar char="q"/>
            </a:pPr>
            <a:r>
              <a:rPr lang="ru-RU" sz="2200" dirty="0"/>
              <a:t>Согласно </a:t>
            </a:r>
            <a:r>
              <a:rPr lang="ru-RU" sz="2200" dirty="0" smtClean="0"/>
              <a:t>ч. 2 ст. </a:t>
            </a:r>
            <a:r>
              <a:rPr lang="ru-RU" sz="2200" dirty="0"/>
              <a:t>34 Закона о контрактной системе при заключении и исполнении контракта изменение его условий не допускается, за исключением случаев, предусмотренных статьями 34 и 95 Закона о контрактной </a:t>
            </a:r>
            <a:r>
              <a:rPr lang="ru-RU" sz="2200" dirty="0" smtClean="0"/>
              <a:t>системе.</a:t>
            </a:r>
            <a:endParaRPr lang="ru-RU" sz="2200" dirty="0"/>
          </a:p>
          <a:p>
            <a:pPr marL="342900" indent="-342900">
              <a:buFont typeface="Wingdings" panose="05000000000000000000" pitchFamily="2" charset="2"/>
              <a:buChar char="q"/>
            </a:pPr>
            <a:r>
              <a:rPr lang="ru-RU" sz="2200" dirty="0"/>
              <a:t>Таким образом, действия заказчика </a:t>
            </a:r>
            <a:r>
              <a:rPr lang="ru-RU" sz="2200" dirty="0" smtClean="0"/>
              <a:t>содержат </a:t>
            </a:r>
            <a:r>
              <a:rPr lang="ru-RU" sz="2200" dirty="0"/>
              <a:t>признаки состава административного правонарушения, предусмотренного </a:t>
            </a:r>
            <a:r>
              <a:rPr lang="ru-RU" sz="2200" dirty="0" smtClean="0"/>
              <a:t>ч. </a:t>
            </a:r>
            <a:r>
              <a:rPr lang="ru-RU" sz="2200" dirty="0"/>
              <a:t>1 </a:t>
            </a:r>
            <a:r>
              <a:rPr lang="ru-RU" sz="2200" dirty="0" smtClean="0"/>
              <a:t>ст. </a:t>
            </a:r>
            <a:r>
              <a:rPr lang="ru-RU" sz="2200" dirty="0"/>
              <a:t>7.32 КоАП РФ</a:t>
            </a:r>
            <a:r>
              <a:rPr lang="ru-RU" sz="2200" dirty="0" smtClean="0"/>
              <a:t>.</a:t>
            </a:r>
          </a:p>
          <a:p>
            <a:r>
              <a:rPr lang="en-US" i="1" dirty="0" smtClean="0">
                <a:solidFill>
                  <a:srgbClr val="0063A1"/>
                </a:solidFill>
              </a:rPr>
              <a:t>// </a:t>
            </a:r>
            <a:r>
              <a:rPr lang="ru-RU" i="1" dirty="0">
                <a:solidFill>
                  <a:srgbClr val="0063A1"/>
                </a:solidFill>
              </a:rPr>
              <a:t>Решение Красноярского УФАС России от 13.05.2016 по делу № 30-об</a:t>
            </a:r>
            <a:endParaRPr lang="ru-RU" dirty="0">
              <a:solidFill>
                <a:srgbClr val="0063A1"/>
              </a:solidFill>
            </a:endParaRPr>
          </a:p>
          <a:p>
            <a:pPr marL="342900" indent="-342900">
              <a:buFont typeface="Wingdings" panose="05000000000000000000" pitchFamily="2" charset="2"/>
              <a:buChar char="q"/>
            </a:pPr>
            <a:endParaRPr lang="ru-RU" sz="2200" dirty="0"/>
          </a:p>
          <a:p>
            <a:endParaRPr lang="ru-RU" dirty="0"/>
          </a:p>
        </p:txBody>
      </p:sp>
    </p:spTree>
    <p:extLst>
      <p:ext uri="{BB962C8B-B14F-4D97-AF65-F5344CB8AC3E}">
        <p14:creationId xmlns:p14="http://schemas.microsoft.com/office/powerpoint/2010/main" val="867267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207110"/>
            <a:ext cx="8498520" cy="1292662"/>
          </a:xfrm>
        </p:spPr>
        <p:txBody>
          <a:bodyPr/>
          <a:lstStyle/>
          <a:p>
            <a:r>
              <a:rPr lang="ru-RU" sz="2800" b="0" dirty="0"/>
              <a:t>ПРОФСТАНДАРТ </a:t>
            </a:r>
            <a:br>
              <a:rPr lang="ru-RU" sz="2800" b="0" dirty="0"/>
            </a:br>
            <a:r>
              <a:rPr lang="ru-RU" sz="2800" b="0" dirty="0"/>
              <a:t>«СПЕЦИАЛИСТ В СФЕРЕ ЗАКУПОК» </a:t>
            </a:r>
            <a:br>
              <a:rPr lang="ru-RU" sz="2800" b="0" dirty="0"/>
            </a:br>
            <a:r>
              <a:rPr lang="ru-RU" sz="2800" b="0" dirty="0"/>
              <a:t>(приказ Минтруда от 10.09.2015 г. № 625н) </a:t>
            </a:r>
            <a:endParaRPr lang="ru-RU" sz="2800" dirty="0"/>
          </a:p>
        </p:txBody>
      </p:sp>
      <p:graphicFrame>
        <p:nvGraphicFramePr>
          <p:cNvPr id="4" name="Объект 3"/>
          <p:cNvGraphicFramePr>
            <a:graphicFrameLocks noGrp="1"/>
          </p:cNvGraphicFramePr>
          <p:nvPr>
            <p:ph sz="quarter" idx="10"/>
            <p:extLst>
              <p:ext uri="{D42A27DB-BD31-4B8C-83A1-F6EECF244321}">
                <p14:modId xmlns:p14="http://schemas.microsoft.com/office/powerpoint/2010/main" val="413045349"/>
              </p:ext>
            </p:extLst>
          </p:nvPr>
        </p:nvGraphicFramePr>
        <p:xfrm>
          <a:off x="30843" y="1571625"/>
          <a:ext cx="10622280" cy="5915027"/>
        </p:xfrm>
        <a:graphic>
          <a:graphicData uri="http://schemas.openxmlformats.org/drawingml/2006/table">
            <a:tbl>
              <a:tblPr firstRow="1" firstCol="1" bandRow="1">
                <a:tableStyleId>{5C22544A-7EE6-4342-B048-85BDC9FD1C3A}</a:tableStyleId>
              </a:tblPr>
              <a:tblGrid>
                <a:gridCol w="609599"/>
                <a:gridCol w="4343400"/>
                <a:gridCol w="1371600"/>
                <a:gridCol w="1752600"/>
                <a:gridCol w="1367108"/>
                <a:gridCol w="1177973"/>
              </a:tblGrid>
              <a:tr h="281668">
                <a:tc rowSpan="2" gridSpan="2">
                  <a:txBody>
                    <a:bodyPr/>
                    <a:lstStyle/>
                    <a:p>
                      <a:pPr algn="ctr">
                        <a:spcAft>
                          <a:spcPts val="0"/>
                        </a:spcAft>
                      </a:pPr>
                      <a:r>
                        <a:rPr lang="ru-RU" sz="1800" dirty="0">
                          <a:effectLst/>
                        </a:rPr>
                        <a:t>Требования</a:t>
                      </a:r>
                      <a:endParaRPr lang="ru-RU" sz="1800" dirty="0">
                        <a:solidFill>
                          <a:srgbClr val="000000"/>
                        </a:solidFill>
                        <a:effectLst/>
                        <a:latin typeface="Calibri"/>
                        <a:ea typeface="Times New Roman"/>
                        <a:cs typeface="Calibri"/>
                      </a:endParaRPr>
                    </a:p>
                  </a:txBody>
                  <a:tcPr marL="68580" marR="68580" marT="0" marB="0"/>
                </a:tc>
                <a:tc rowSpan="2" hMerge="1">
                  <a:txBody>
                    <a:bodyPr/>
                    <a:lstStyle/>
                    <a:p>
                      <a:endParaRPr lang="ru-RU"/>
                    </a:p>
                  </a:txBody>
                  <a:tcPr/>
                </a:tc>
                <a:tc gridSpan="4">
                  <a:txBody>
                    <a:bodyPr/>
                    <a:lstStyle/>
                    <a:p>
                      <a:pPr algn="ctr">
                        <a:spcAft>
                          <a:spcPts val="0"/>
                        </a:spcAft>
                      </a:pPr>
                      <a:r>
                        <a:rPr lang="ru-RU" sz="1800" dirty="0">
                          <a:effectLst/>
                        </a:rPr>
                        <a:t>Обобщенная трудовая функция</a:t>
                      </a:r>
                      <a:endParaRPr lang="ru-RU" sz="1800" dirty="0">
                        <a:solidFill>
                          <a:srgbClr val="000000"/>
                        </a:solidFill>
                        <a:effectLst/>
                        <a:latin typeface="Calibri"/>
                        <a:ea typeface="Times New Roman"/>
                        <a:cs typeface="Calibri"/>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r>
              <a:tr h="1408339">
                <a:tc gridSpan="2" vMerge="1">
                  <a:txBody>
                    <a:bodyPr/>
                    <a:lstStyle/>
                    <a:p>
                      <a:endParaRPr lang="ru-RU"/>
                    </a:p>
                  </a:txBody>
                  <a:tcPr/>
                </a:tc>
                <a:tc hMerge="1" vMerge="1">
                  <a:txBody>
                    <a:bodyPr/>
                    <a:lstStyle/>
                    <a:p>
                      <a:endParaRPr lang="ru-RU"/>
                    </a:p>
                  </a:txBody>
                  <a:tcPr/>
                </a:tc>
                <a:tc>
                  <a:txBody>
                    <a:bodyPr/>
                    <a:lstStyle/>
                    <a:p>
                      <a:pPr algn="ctr">
                        <a:spcAft>
                          <a:spcPts val="0"/>
                        </a:spcAft>
                      </a:pPr>
                      <a:r>
                        <a:rPr lang="ru-RU" sz="1800">
                          <a:effectLst/>
                        </a:rPr>
                        <a:t>Обеспечение закупок</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Осуществление закупок</a:t>
                      </a:r>
                      <a:endParaRPr lang="ru-RU" sz="18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Экспертиза результатов закупки, приемка контракта</a:t>
                      </a:r>
                      <a:endParaRPr lang="ru-RU" sz="18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Контроль в сфере закупок</a:t>
                      </a:r>
                      <a:endParaRPr lang="ru-RU" sz="1800" dirty="0">
                        <a:solidFill>
                          <a:srgbClr val="000000"/>
                        </a:solidFill>
                        <a:effectLst/>
                        <a:latin typeface="Calibri"/>
                        <a:ea typeface="Times New Roman"/>
                        <a:cs typeface="Calibri"/>
                      </a:endParaRPr>
                    </a:p>
                  </a:txBody>
                  <a:tcPr marL="68580" marR="68580" marT="0" marB="0"/>
                </a:tc>
              </a:tr>
              <a:tr h="563336">
                <a:tc>
                  <a:txBody>
                    <a:bodyPr/>
                    <a:lstStyle/>
                    <a:p>
                      <a:pPr algn="just">
                        <a:spcBef>
                          <a:spcPts val="300"/>
                        </a:spcBef>
                        <a:spcAft>
                          <a:spcPts val="300"/>
                        </a:spcAft>
                      </a:pPr>
                      <a:r>
                        <a:rPr lang="ru-RU" sz="1000">
                          <a:effectLst/>
                        </a:rPr>
                        <a:t> </a:t>
                      </a:r>
                      <a:endParaRPr lang="ru-RU" sz="1200">
                        <a:solidFill>
                          <a:srgbClr val="000000"/>
                        </a:solidFill>
                        <a:effectLst/>
                        <a:latin typeface="Calibri"/>
                        <a:ea typeface="Times New Roman"/>
                        <a:cs typeface="Calibri"/>
                      </a:endParaRPr>
                    </a:p>
                  </a:txBody>
                  <a:tcPr marL="68580" marR="68580" marT="0" marB="0"/>
                </a:tc>
                <a:tc>
                  <a:txBody>
                    <a:bodyPr/>
                    <a:lstStyle/>
                    <a:p>
                      <a:pPr>
                        <a:spcBef>
                          <a:spcPts val="300"/>
                        </a:spcBef>
                        <a:spcAft>
                          <a:spcPts val="300"/>
                        </a:spcAft>
                      </a:pPr>
                      <a:r>
                        <a:rPr lang="ru-RU" sz="1800">
                          <a:effectLst/>
                        </a:rPr>
                        <a:t>Уровень квалификации  </a:t>
                      </a:r>
                      <a:endParaRPr lang="ru-RU" sz="1800">
                        <a:solidFill>
                          <a:srgbClr val="000000"/>
                        </a:solidFill>
                        <a:effectLst/>
                        <a:latin typeface="Calibri"/>
                        <a:ea typeface="Times New Roman"/>
                        <a:cs typeface="Calibri"/>
                      </a:endParaRPr>
                    </a:p>
                  </a:txBody>
                  <a:tcPr marL="68580" marR="68580" marT="0" marB="0"/>
                </a:tc>
                <a:tc>
                  <a:txBody>
                    <a:bodyPr/>
                    <a:lstStyle/>
                    <a:p>
                      <a:pPr algn="ctr">
                        <a:spcBef>
                          <a:spcPts val="300"/>
                        </a:spcBef>
                        <a:spcAft>
                          <a:spcPts val="300"/>
                        </a:spcAft>
                      </a:pPr>
                      <a:r>
                        <a:rPr lang="ru-RU" sz="1800">
                          <a:effectLst/>
                        </a:rPr>
                        <a:t>5 (самый низкий)</a:t>
                      </a:r>
                      <a:endParaRPr lang="ru-RU" sz="1800">
                        <a:solidFill>
                          <a:srgbClr val="000000"/>
                        </a:solidFill>
                        <a:effectLst/>
                        <a:latin typeface="Calibri"/>
                        <a:ea typeface="Times New Roman"/>
                        <a:cs typeface="Calibri"/>
                      </a:endParaRPr>
                    </a:p>
                  </a:txBody>
                  <a:tcPr marL="68580" marR="68580" marT="0" marB="0"/>
                </a:tc>
                <a:tc>
                  <a:txBody>
                    <a:bodyPr/>
                    <a:lstStyle/>
                    <a:p>
                      <a:pPr algn="ctr">
                        <a:spcBef>
                          <a:spcPts val="300"/>
                        </a:spcBef>
                        <a:spcAft>
                          <a:spcPts val="300"/>
                        </a:spcAft>
                      </a:pPr>
                      <a:r>
                        <a:rPr lang="ru-RU" sz="1800">
                          <a:effectLst/>
                        </a:rPr>
                        <a:t>6</a:t>
                      </a:r>
                      <a:endParaRPr lang="ru-RU" sz="1800">
                        <a:solidFill>
                          <a:srgbClr val="000000"/>
                        </a:solidFill>
                        <a:effectLst/>
                        <a:latin typeface="Calibri"/>
                        <a:ea typeface="Times New Roman"/>
                        <a:cs typeface="Calibri"/>
                      </a:endParaRPr>
                    </a:p>
                  </a:txBody>
                  <a:tcPr marL="68580" marR="68580" marT="0" marB="0"/>
                </a:tc>
                <a:tc>
                  <a:txBody>
                    <a:bodyPr/>
                    <a:lstStyle/>
                    <a:p>
                      <a:pPr algn="ctr">
                        <a:spcBef>
                          <a:spcPts val="300"/>
                        </a:spcBef>
                        <a:spcAft>
                          <a:spcPts val="300"/>
                        </a:spcAft>
                      </a:pPr>
                      <a:r>
                        <a:rPr lang="ru-RU" sz="1800">
                          <a:effectLst/>
                        </a:rPr>
                        <a:t>7</a:t>
                      </a:r>
                      <a:endParaRPr lang="ru-RU" sz="1800">
                        <a:solidFill>
                          <a:srgbClr val="000000"/>
                        </a:solidFill>
                        <a:effectLst/>
                        <a:latin typeface="Calibri"/>
                        <a:ea typeface="Times New Roman"/>
                        <a:cs typeface="Calibri"/>
                      </a:endParaRPr>
                    </a:p>
                  </a:txBody>
                  <a:tcPr marL="68580" marR="68580" marT="0" marB="0"/>
                </a:tc>
                <a:tc>
                  <a:txBody>
                    <a:bodyPr/>
                    <a:lstStyle/>
                    <a:p>
                      <a:pPr algn="ctr">
                        <a:spcBef>
                          <a:spcPts val="300"/>
                        </a:spcBef>
                        <a:spcAft>
                          <a:spcPts val="300"/>
                        </a:spcAft>
                      </a:pPr>
                      <a:r>
                        <a:rPr lang="ru-RU" sz="1800" dirty="0">
                          <a:effectLst/>
                        </a:rPr>
                        <a:t>8 (самый высокий)</a:t>
                      </a:r>
                      <a:endParaRPr lang="ru-RU" sz="1800" dirty="0">
                        <a:solidFill>
                          <a:srgbClr val="000000"/>
                        </a:solidFill>
                        <a:effectLst/>
                        <a:latin typeface="Calibri"/>
                        <a:ea typeface="Times New Roman"/>
                        <a:cs typeface="Calibri"/>
                      </a:endParaRPr>
                    </a:p>
                  </a:txBody>
                  <a:tcPr marL="68580" marR="68580" marT="0" marB="0"/>
                </a:tc>
              </a:tr>
              <a:tr h="281668">
                <a:tc>
                  <a:txBody>
                    <a:bodyPr/>
                    <a:lstStyle/>
                    <a:p>
                      <a:pPr>
                        <a:spcBef>
                          <a:spcPts val="300"/>
                        </a:spcBef>
                        <a:spcAft>
                          <a:spcPts val="300"/>
                        </a:spcAft>
                      </a:pPr>
                      <a:r>
                        <a:rPr lang="ru-RU" sz="1600" dirty="0">
                          <a:effectLst/>
                        </a:rPr>
                        <a:t>4. </a:t>
                      </a:r>
                      <a:endParaRPr lang="ru-RU" sz="1600" dirty="0">
                        <a:solidFill>
                          <a:srgbClr val="000000"/>
                        </a:solidFill>
                        <a:effectLst/>
                        <a:latin typeface="Calibri"/>
                        <a:ea typeface="Times New Roman"/>
                        <a:cs typeface="Calibri"/>
                      </a:endParaRPr>
                    </a:p>
                  </a:txBody>
                  <a:tcPr marL="68580" marR="68580" marT="0" marB="0"/>
                </a:tc>
                <a:tc gridSpan="5">
                  <a:txBody>
                    <a:bodyPr/>
                    <a:lstStyle/>
                    <a:p>
                      <a:pPr>
                        <a:spcBef>
                          <a:spcPts val="300"/>
                        </a:spcBef>
                        <a:spcAft>
                          <a:spcPts val="300"/>
                        </a:spcAft>
                      </a:pPr>
                      <a:r>
                        <a:rPr lang="ru-RU" sz="1800" dirty="0">
                          <a:effectLst/>
                        </a:rPr>
                        <a:t>Возможные наименования  должностей, профессий</a:t>
                      </a:r>
                      <a:endParaRPr lang="ru-RU" sz="1800" dirty="0">
                        <a:solidFill>
                          <a:srgbClr val="000000"/>
                        </a:solidFill>
                        <a:effectLst/>
                        <a:latin typeface="Calibri"/>
                        <a:ea typeface="Times New Roman"/>
                        <a:cs typeface="Calibri"/>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81668">
                <a:tc>
                  <a:txBody>
                    <a:bodyPr/>
                    <a:lstStyle/>
                    <a:p>
                      <a:pPr algn="just">
                        <a:spcAft>
                          <a:spcPts val="0"/>
                        </a:spcAft>
                      </a:pPr>
                      <a:r>
                        <a:rPr lang="ru-RU" sz="1600" dirty="0">
                          <a:effectLst/>
                        </a:rPr>
                        <a:t>4.1.</a:t>
                      </a:r>
                      <a:endParaRPr lang="ru-RU" sz="1600" dirty="0">
                        <a:solidFill>
                          <a:srgbClr val="000000"/>
                        </a:solidFill>
                        <a:effectLst/>
                        <a:latin typeface="Calibri"/>
                        <a:ea typeface="Times New Roman"/>
                        <a:cs typeface="Calibri"/>
                      </a:endParaRPr>
                    </a:p>
                  </a:txBody>
                  <a:tcPr marL="68580" marR="68580" marT="0" marB="0"/>
                </a:tc>
                <a:tc>
                  <a:txBody>
                    <a:bodyPr/>
                    <a:lstStyle/>
                    <a:p>
                      <a:pPr algn="just">
                        <a:spcAft>
                          <a:spcPts val="0"/>
                        </a:spcAft>
                      </a:pPr>
                      <a:r>
                        <a:rPr lang="ru-RU" sz="1800">
                          <a:effectLst/>
                        </a:rPr>
                        <a:t>Специалист по закупкам </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a:t>
                      </a:r>
                      <a:endParaRPr lang="ru-RU" sz="18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a:t>
                      </a:r>
                      <a:endParaRPr lang="ru-RU" sz="18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a:t>
                      </a:r>
                      <a:endParaRPr lang="ru-RU" sz="18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a:t>
                      </a:r>
                      <a:endParaRPr lang="ru-RU" sz="1800" dirty="0">
                        <a:solidFill>
                          <a:srgbClr val="000000"/>
                        </a:solidFill>
                        <a:effectLst/>
                        <a:latin typeface="Calibri"/>
                        <a:ea typeface="Times New Roman"/>
                        <a:cs typeface="Calibri"/>
                      </a:endParaRPr>
                    </a:p>
                  </a:txBody>
                  <a:tcPr marL="68580" marR="68580" marT="0" marB="0"/>
                </a:tc>
              </a:tr>
              <a:tr h="281668">
                <a:tc>
                  <a:txBody>
                    <a:bodyPr/>
                    <a:lstStyle/>
                    <a:p>
                      <a:pPr algn="just">
                        <a:spcAft>
                          <a:spcPts val="0"/>
                        </a:spcAft>
                      </a:pPr>
                      <a:r>
                        <a:rPr lang="ru-RU" sz="1600" dirty="0">
                          <a:effectLst/>
                        </a:rPr>
                        <a:t>4.2</a:t>
                      </a:r>
                      <a:endParaRPr lang="ru-RU" sz="1600" dirty="0">
                        <a:solidFill>
                          <a:srgbClr val="000000"/>
                        </a:solidFill>
                        <a:effectLst/>
                        <a:latin typeface="Calibri"/>
                        <a:ea typeface="Times New Roman"/>
                        <a:cs typeface="Calibri"/>
                      </a:endParaRPr>
                    </a:p>
                  </a:txBody>
                  <a:tcPr marL="68580" marR="68580" marT="0" marB="0"/>
                </a:tc>
                <a:tc>
                  <a:txBody>
                    <a:bodyPr/>
                    <a:lstStyle/>
                    <a:p>
                      <a:pPr algn="just">
                        <a:spcAft>
                          <a:spcPts val="0"/>
                        </a:spcAft>
                      </a:pPr>
                      <a:r>
                        <a:rPr lang="ru-RU" sz="1800">
                          <a:effectLst/>
                        </a:rPr>
                        <a:t>Старший специалист по закупкам</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a:t>
                      </a:r>
                      <a:endParaRPr lang="ru-RU" sz="1800" dirty="0">
                        <a:solidFill>
                          <a:srgbClr val="000000"/>
                        </a:solidFill>
                        <a:effectLst/>
                        <a:latin typeface="Calibri"/>
                        <a:ea typeface="Times New Roman"/>
                        <a:cs typeface="Calibri"/>
                      </a:endParaRPr>
                    </a:p>
                  </a:txBody>
                  <a:tcPr marL="68580" marR="68580" marT="0" marB="0"/>
                </a:tc>
              </a:tr>
              <a:tr h="281668">
                <a:tc>
                  <a:txBody>
                    <a:bodyPr/>
                    <a:lstStyle/>
                    <a:p>
                      <a:pPr algn="just">
                        <a:spcAft>
                          <a:spcPts val="0"/>
                        </a:spcAft>
                      </a:pPr>
                      <a:r>
                        <a:rPr lang="ru-RU" sz="1600" dirty="0">
                          <a:effectLst/>
                        </a:rPr>
                        <a:t>4.3.</a:t>
                      </a:r>
                      <a:endParaRPr lang="ru-RU" sz="1600" dirty="0">
                        <a:solidFill>
                          <a:srgbClr val="000000"/>
                        </a:solidFill>
                        <a:effectLst/>
                        <a:latin typeface="Calibri"/>
                        <a:ea typeface="Times New Roman"/>
                        <a:cs typeface="Calibri"/>
                      </a:endParaRPr>
                    </a:p>
                  </a:txBody>
                  <a:tcPr marL="68580" marR="68580" marT="0" marB="0"/>
                </a:tc>
                <a:tc>
                  <a:txBody>
                    <a:bodyPr/>
                    <a:lstStyle/>
                    <a:p>
                      <a:pPr algn="just">
                        <a:spcAft>
                          <a:spcPts val="0"/>
                        </a:spcAft>
                      </a:pPr>
                      <a:r>
                        <a:rPr lang="ru-RU" sz="1800">
                          <a:effectLst/>
                        </a:rPr>
                        <a:t>Ведущий специалист</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a:t>
                      </a:r>
                      <a:endParaRPr lang="ru-RU" sz="1800" dirty="0">
                        <a:solidFill>
                          <a:srgbClr val="000000"/>
                        </a:solidFill>
                        <a:effectLst/>
                        <a:latin typeface="Calibri"/>
                        <a:ea typeface="Times New Roman"/>
                        <a:cs typeface="Calibri"/>
                      </a:endParaRPr>
                    </a:p>
                  </a:txBody>
                  <a:tcPr marL="68580" marR="68580" marT="0" marB="0"/>
                </a:tc>
              </a:tr>
              <a:tr h="281668">
                <a:tc>
                  <a:txBody>
                    <a:bodyPr/>
                    <a:lstStyle/>
                    <a:p>
                      <a:pPr algn="just">
                        <a:spcAft>
                          <a:spcPts val="0"/>
                        </a:spcAft>
                      </a:pPr>
                      <a:r>
                        <a:rPr lang="ru-RU" sz="1600" dirty="0">
                          <a:effectLst/>
                        </a:rPr>
                        <a:t>4.4.</a:t>
                      </a:r>
                      <a:endParaRPr lang="ru-RU" sz="1600" dirty="0">
                        <a:solidFill>
                          <a:srgbClr val="000000"/>
                        </a:solidFill>
                        <a:effectLst/>
                        <a:latin typeface="Calibri"/>
                        <a:ea typeface="Times New Roman"/>
                        <a:cs typeface="Calibri"/>
                      </a:endParaRPr>
                    </a:p>
                  </a:txBody>
                  <a:tcPr marL="68580" marR="68580" marT="0" marB="0"/>
                </a:tc>
                <a:tc>
                  <a:txBody>
                    <a:bodyPr/>
                    <a:lstStyle/>
                    <a:p>
                      <a:pPr algn="just">
                        <a:spcAft>
                          <a:spcPts val="0"/>
                        </a:spcAft>
                      </a:pPr>
                      <a:r>
                        <a:rPr lang="ru-RU" sz="1800">
                          <a:effectLst/>
                        </a:rPr>
                        <a:t>Консультант по закупкам</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a:t>
                      </a:r>
                      <a:endParaRPr lang="ru-RU" sz="1800" dirty="0">
                        <a:solidFill>
                          <a:srgbClr val="000000"/>
                        </a:solidFill>
                        <a:effectLst/>
                        <a:latin typeface="Calibri"/>
                        <a:ea typeface="Times New Roman"/>
                        <a:cs typeface="Calibri"/>
                      </a:endParaRPr>
                    </a:p>
                  </a:txBody>
                  <a:tcPr marL="68580" marR="68580" marT="0" marB="0"/>
                </a:tc>
              </a:tr>
              <a:tr h="281668">
                <a:tc>
                  <a:txBody>
                    <a:bodyPr/>
                    <a:lstStyle/>
                    <a:p>
                      <a:pPr algn="just">
                        <a:spcAft>
                          <a:spcPts val="0"/>
                        </a:spcAft>
                      </a:pPr>
                      <a:r>
                        <a:rPr lang="ru-RU" sz="1600" dirty="0">
                          <a:effectLst/>
                        </a:rPr>
                        <a:t>4.5.</a:t>
                      </a:r>
                      <a:endParaRPr lang="ru-RU" sz="1600" dirty="0">
                        <a:solidFill>
                          <a:srgbClr val="000000"/>
                        </a:solidFill>
                        <a:effectLst/>
                        <a:latin typeface="Calibri"/>
                        <a:ea typeface="Times New Roman"/>
                        <a:cs typeface="Calibri"/>
                      </a:endParaRPr>
                    </a:p>
                  </a:txBody>
                  <a:tcPr marL="68580" marR="68580" marT="0" marB="0"/>
                </a:tc>
                <a:tc>
                  <a:txBody>
                    <a:bodyPr/>
                    <a:lstStyle/>
                    <a:p>
                      <a:pPr algn="just">
                        <a:spcAft>
                          <a:spcPts val="0"/>
                        </a:spcAft>
                      </a:pPr>
                      <a:r>
                        <a:rPr lang="ru-RU" sz="1800">
                          <a:effectLst/>
                        </a:rPr>
                        <a:t>Работник контрактной службы</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a:t>
                      </a:r>
                      <a:endParaRPr lang="ru-RU" sz="1800" dirty="0">
                        <a:solidFill>
                          <a:srgbClr val="000000"/>
                        </a:solidFill>
                        <a:effectLst/>
                        <a:latin typeface="Calibri"/>
                        <a:ea typeface="Times New Roman"/>
                        <a:cs typeface="Calibri"/>
                      </a:endParaRPr>
                    </a:p>
                  </a:txBody>
                  <a:tcPr marL="68580" marR="68580" marT="0" marB="0"/>
                </a:tc>
              </a:tr>
              <a:tr h="281668">
                <a:tc>
                  <a:txBody>
                    <a:bodyPr/>
                    <a:lstStyle/>
                    <a:p>
                      <a:pPr algn="just">
                        <a:spcAft>
                          <a:spcPts val="0"/>
                        </a:spcAft>
                      </a:pPr>
                      <a:r>
                        <a:rPr lang="ru-RU" sz="1600" dirty="0">
                          <a:effectLst/>
                        </a:rPr>
                        <a:t>4.6.</a:t>
                      </a:r>
                      <a:endParaRPr lang="ru-RU" sz="1600" dirty="0">
                        <a:solidFill>
                          <a:srgbClr val="000000"/>
                        </a:solidFill>
                        <a:effectLst/>
                        <a:latin typeface="Calibri"/>
                        <a:ea typeface="Times New Roman"/>
                        <a:cs typeface="Calibri"/>
                      </a:endParaRPr>
                    </a:p>
                  </a:txBody>
                  <a:tcPr marL="68580" marR="68580" marT="0" marB="0"/>
                </a:tc>
                <a:tc>
                  <a:txBody>
                    <a:bodyPr/>
                    <a:lstStyle/>
                    <a:p>
                      <a:pPr algn="just">
                        <a:spcAft>
                          <a:spcPts val="0"/>
                        </a:spcAft>
                      </a:pPr>
                      <a:r>
                        <a:rPr lang="ru-RU" sz="1800">
                          <a:effectLst/>
                        </a:rPr>
                        <a:t>Контрактный управляющий</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a:t>
                      </a:r>
                      <a:endParaRPr lang="ru-RU" sz="1800" dirty="0">
                        <a:solidFill>
                          <a:srgbClr val="000000"/>
                        </a:solidFill>
                        <a:effectLst/>
                        <a:latin typeface="Calibri"/>
                        <a:ea typeface="Times New Roman"/>
                        <a:cs typeface="Calibri"/>
                      </a:endParaRPr>
                    </a:p>
                  </a:txBody>
                  <a:tcPr marL="68580" marR="68580" marT="0" marB="0"/>
                </a:tc>
              </a:tr>
              <a:tr h="281668">
                <a:tc>
                  <a:txBody>
                    <a:bodyPr/>
                    <a:lstStyle/>
                    <a:p>
                      <a:pPr algn="just">
                        <a:spcAft>
                          <a:spcPts val="0"/>
                        </a:spcAft>
                      </a:pPr>
                      <a:r>
                        <a:rPr lang="ru-RU" sz="1600" dirty="0">
                          <a:effectLst/>
                        </a:rPr>
                        <a:t>4.7.</a:t>
                      </a:r>
                      <a:endParaRPr lang="ru-RU" sz="1600" dirty="0">
                        <a:solidFill>
                          <a:srgbClr val="000000"/>
                        </a:solidFill>
                        <a:effectLst/>
                        <a:latin typeface="Calibri"/>
                        <a:ea typeface="Times New Roman"/>
                        <a:cs typeface="Calibri"/>
                      </a:endParaRPr>
                    </a:p>
                  </a:txBody>
                  <a:tcPr marL="68580" marR="68580" marT="0" marB="0"/>
                </a:tc>
                <a:tc>
                  <a:txBody>
                    <a:bodyPr/>
                    <a:lstStyle/>
                    <a:p>
                      <a:pPr algn="just">
                        <a:spcAft>
                          <a:spcPts val="0"/>
                        </a:spcAft>
                      </a:pPr>
                      <a:r>
                        <a:rPr lang="ru-RU" sz="1800">
                          <a:effectLst/>
                        </a:rPr>
                        <a:t>Заместитель руководителя подразделения</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a:t>
                      </a:r>
                      <a:endParaRPr lang="ru-RU" sz="1800" dirty="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a:t>
                      </a:r>
                      <a:endParaRPr lang="ru-RU" sz="1800" dirty="0">
                        <a:solidFill>
                          <a:srgbClr val="000000"/>
                        </a:solidFill>
                        <a:effectLst/>
                        <a:latin typeface="Calibri"/>
                        <a:ea typeface="Times New Roman"/>
                        <a:cs typeface="Calibri"/>
                      </a:endParaRPr>
                    </a:p>
                  </a:txBody>
                  <a:tcPr marL="68580" marR="68580" marT="0" marB="0"/>
                </a:tc>
              </a:tr>
              <a:tr h="281668">
                <a:tc>
                  <a:txBody>
                    <a:bodyPr/>
                    <a:lstStyle/>
                    <a:p>
                      <a:pPr algn="just">
                        <a:spcAft>
                          <a:spcPts val="0"/>
                        </a:spcAft>
                      </a:pPr>
                      <a:r>
                        <a:rPr lang="ru-RU" sz="1600" dirty="0">
                          <a:effectLst/>
                        </a:rPr>
                        <a:t>4.8.</a:t>
                      </a:r>
                      <a:endParaRPr lang="ru-RU" sz="1600" dirty="0">
                        <a:solidFill>
                          <a:srgbClr val="000000"/>
                        </a:solidFill>
                        <a:effectLst/>
                        <a:latin typeface="Calibri"/>
                        <a:ea typeface="Times New Roman"/>
                        <a:cs typeface="Calibri"/>
                      </a:endParaRPr>
                    </a:p>
                  </a:txBody>
                  <a:tcPr marL="68580" marR="68580" marT="0" marB="0"/>
                </a:tc>
                <a:tc>
                  <a:txBody>
                    <a:bodyPr/>
                    <a:lstStyle/>
                    <a:p>
                      <a:pPr>
                        <a:spcAft>
                          <a:spcPts val="0"/>
                        </a:spcAft>
                      </a:pPr>
                      <a:r>
                        <a:rPr lang="ru-RU" sz="1800">
                          <a:effectLst/>
                        </a:rPr>
                        <a:t>Руководитель подразделения </a:t>
                      </a:r>
                      <a:endParaRPr lang="ru-RU" sz="1800">
                        <a:effectLst/>
                        <a:latin typeface="Times New Roman"/>
                        <a:ea typeface="Times New Roman"/>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a:t>
                      </a:r>
                      <a:endParaRPr lang="ru-RU" sz="1800" dirty="0">
                        <a:solidFill>
                          <a:srgbClr val="000000"/>
                        </a:solidFill>
                        <a:effectLst/>
                        <a:latin typeface="Calibri"/>
                        <a:ea typeface="Times New Roman"/>
                        <a:cs typeface="Calibri"/>
                      </a:endParaRPr>
                    </a:p>
                  </a:txBody>
                  <a:tcPr marL="68580" marR="68580" marT="0" marB="0"/>
                </a:tc>
              </a:tr>
              <a:tr h="281668">
                <a:tc>
                  <a:txBody>
                    <a:bodyPr/>
                    <a:lstStyle/>
                    <a:p>
                      <a:pPr algn="just">
                        <a:spcAft>
                          <a:spcPts val="0"/>
                        </a:spcAft>
                      </a:pPr>
                      <a:r>
                        <a:rPr lang="ru-RU" sz="1600" dirty="0">
                          <a:effectLst/>
                        </a:rPr>
                        <a:t>4.9.</a:t>
                      </a:r>
                      <a:endParaRPr lang="ru-RU" sz="1600" dirty="0">
                        <a:solidFill>
                          <a:srgbClr val="000000"/>
                        </a:solidFill>
                        <a:effectLst/>
                        <a:latin typeface="Calibri"/>
                        <a:ea typeface="Times New Roman"/>
                        <a:cs typeface="Calibri"/>
                      </a:endParaRPr>
                    </a:p>
                  </a:txBody>
                  <a:tcPr marL="68580" marR="68580" marT="0" marB="0"/>
                </a:tc>
                <a:tc>
                  <a:txBody>
                    <a:bodyPr/>
                    <a:lstStyle/>
                    <a:p>
                      <a:pPr>
                        <a:spcAft>
                          <a:spcPts val="0"/>
                        </a:spcAft>
                      </a:pPr>
                      <a:r>
                        <a:rPr lang="ru-RU" sz="1800">
                          <a:effectLst/>
                        </a:rPr>
                        <a:t>Руководитель контрактной службы</a:t>
                      </a:r>
                      <a:endParaRPr lang="ru-RU" sz="1800">
                        <a:effectLst/>
                        <a:latin typeface="Times New Roman"/>
                        <a:ea typeface="Times New Roman"/>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a:t>
                      </a:r>
                      <a:endParaRPr lang="ru-RU" sz="1800" dirty="0">
                        <a:solidFill>
                          <a:srgbClr val="000000"/>
                        </a:solidFill>
                        <a:effectLst/>
                        <a:latin typeface="Calibri"/>
                        <a:ea typeface="Times New Roman"/>
                        <a:cs typeface="Calibri"/>
                      </a:endParaRPr>
                    </a:p>
                  </a:txBody>
                  <a:tcPr marL="68580" marR="68580" marT="0" marB="0"/>
                </a:tc>
              </a:tr>
              <a:tr h="281668">
                <a:tc>
                  <a:txBody>
                    <a:bodyPr/>
                    <a:lstStyle/>
                    <a:p>
                      <a:pPr algn="just">
                        <a:spcAft>
                          <a:spcPts val="0"/>
                        </a:spcAft>
                      </a:pPr>
                      <a:r>
                        <a:rPr lang="ru-RU" sz="1600" dirty="0">
                          <a:effectLst/>
                        </a:rPr>
                        <a:t>4.10.</a:t>
                      </a:r>
                      <a:endParaRPr lang="ru-RU" sz="1600" dirty="0">
                        <a:solidFill>
                          <a:srgbClr val="000000"/>
                        </a:solidFill>
                        <a:effectLst/>
                        <a:latin typeface="Calibri"/>
                        <a:ea typeface="Times New Roman"/>
                        <a:cs typeface="Calibri"/>
                      </a:endParaRPr>
                    </a:p>
                  </a:txBody>
                  <a:tcPr marL="68580" marR="68580" marT="0" marB="0"/>
                </a:tc>
                <a:tc>
                  <a:txBody>
                    <a:bodyPr/>
                    <a:lstStyle/>
                    <a:p>
                      <a:pPr algn="just">
                        <a:spcAft>
                          <a:spcPts val="0"/>
                        </a:spcAft>
                      </a:pPr>
                      <a:r>
                        <a:rPr lang="ru-RU" sz="1800">
                          <a:effectLst/>
                        </a:rPr>
                        <a:t>Советник</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a:t>
                      </a:r>
                      <a:endParaRPr lang="ru-RU" sz="1800" dirty="0">
                        <a:solidFill>
                          <a:srgbClr val="000000"/>
                        </a:solidFill>
                        <a:effectLst/>
                        <a:latin typeface="Calibri"/>
                        <a:ea typeface="Times New Roman"/>
                        <a:cs typeface="Calibri"/>
                      </a:endParaRPr>
                    </a:p>
                  </a:txBody>
                  <a:tcPr marL="68580" marR="68580" marT="0" marB="0"/>
                </a:tc>
              </a:tr>
              <a:tr h="281668">
                <a:tc>
                  <a:txBody>
                    <a:bodyPr/>
                    <a:lstStyle/>
                    <a:p>
                      <a:pPr algn="just">
                        <a:spcAft>
                          <a:spcPts val="0"/>
                        </a:spcAft>
                      </a:pPr>
                      <a:r>
                        <a:rPr lang="ru-RU" sz="1600" dirty="0">
                          <a:effectLst/>
                        </a:rPr>
                        <a:t>4.11.</a:t>
                      </a:r>
                      <a:endParaRPr lang="ru-RU" sz="1600" dirty="0">
                        <a:solidFill>
                          <a:srgbClr val="000000"/>
                        </a:solidFill>
                        <a:effectLst/>
                        <a:latin typeface="Calibri"/>
                        <a:ea typeface="Times New Roman"/>
                        <a:cs typeface="Calibri"/>
                      </a:endParaRPr>
                    </a:p>
                  </a:txBody>
                  <a:tcPr marL="68580" marR="68580" marT="0" marB="0"/>
                </a:tc>
                <a:tc>
                  <a:txBody>
                    <a:bodyPr/>
                    <a:lstStyle/>
                    <a:p>
                      <a:pPr algn="just">
                        <a:spcAft>
                          <a:spcPts val="0"/>
                        </a:spcAft>
                      </a:pPr>
                      <a:r>
                        <a:rPr lang="ru-RU" sz="1800">
                          <a:effectLst/>
                        </a:rPr>
                        <a:t>Заместитель руководителя</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a:t>
                      </a:r>
                      <a:endParaRPr lang="ru-RU" sz="1800" dirty="0">
                        <a:solidFill>
                          <a:srgbClr val="000000"/>
                        </a:solidFill>
                        <a:effectLst/>
                        <a:latin typeface="Calibri"/>
                        <a:ea typeface="Times New Roman"/>
                        <a:cs typeface="Calibri"/>
                      </a:endParaRPr>
                    </a:p>
                  </a:txBody>
                  <a:tcPr marL="68580" marR="68580" marT="0" marB="0"/>
                </a:tc>
              </a:tr>
              <a:tr h="281668">
                <a:tc>
                  <a:txBody>
                    <a:bodyPr/>
                    <a:lstStyle/>
                    <a:p>
                      <a:pPr algn="just">
                        <a:spcAft>
                          <a:spcPts val="0"/>
                        </a:spcAft>
                      </a:pPr>
                      <a:r>
                        <a:rPr lang="ru-RU" sz="1600" dirty="0">
                          <a:effectLst/>
                        </a:rPr>
                        <a:t>4.12.</a:t>
                      </a:r>
                      <a:endParaRPr lang="ru-RU" sz="1600" dirty="0">
                        <a:solidFill>
                          <a:srgbClr val="000000"/>
                        </a:solidFill>
                        <a:effectLst/>
                        <a:latin typeface="Calibri"/>
                        <a:ea typeface="Times New Roman"/>
                        <a:cs typeface="Calibri"/>
                      </a:endParaRPr>
                    </a:p>
                  </a:txBody>
                  <a:tcPr marL="68580" marR="68580" marT="0" marB="0"/>
                </a:tc>
                <a:tc>
                  <a:txBody>
                    <a:bodyPr/>
                    <a:lstStyle/>
                    <a:p>
                      <a:pPr algn="just">
                        <a:spcAft>
                          <a:spcPts val="0"/>
                        </a:spcAft>
                      </a:pPr>
                      <a:r>
                        <a:rPr lang="ru-RU" sz="1800">
                          <a:effectLst/>
                        </a:rPr>
                        <a:t>Руководитель </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a:effectLst/>
                        </a:rPr>
                        <a:t>-</a:t>
                      </a:r>
                      <a:endParaRPr lang="ru-RU" sz="1800">
                        <a:solidFill>
                          <a:srgbClr val="000000"/>
                        </a:solidFill>
                        <a:effectLst/>
                        <a:latin typeface="Calibri"/>
                        <a:ea typeface="Times New Roman"/>
                        <a:cs typeface="Calibri"/>
                      </a:endParaRPr>
                    </a:p>
                  </a:txBody>
                  <a:tcPr marL="68580" marR="68580" marT="0" marB="0"/>
                </a:tc>
                <a:tc>
                  <a:txBody>
                    <a:bodyPr/>
                    <a:lstStyle/>
                    <a:p>
                      <a:pPr algn="ctr">
                        <a:spcAft>
                          <a:spcPts val="0"/>
                        </a:spcAft>
                      </a:pPr>
                      <a:r>
                        <a:rPr lang="ru-RU" sz="1800" dirty="0">
                          <a:effectLst/>
                        </a:rPr>
                        <a:t>+</a:t>
                      </a:r>
                      <a:endParaRPr lang="ru-RU" sz="1800" dirty="0">
                        <a:solidFill>
                          <a:srgbClr val="000000"/>
                        </a:solidFill>
                        <a:effectLst/>
                        <a:latin typeface="Calibri"/>
                        <a:ea typeface="Times New Roman"/>
                        <a:cs typeface="Calibri"/>
                      </a:endParaRPr>
                    </a:p>
                  </a:txBody>
                  <a:tcPr marL="68580" marR="68580" marT="0" marB="0"/>
                </a:tc>
              </a:tr>
            </a:tbl>
          </a:graphicData>
        </a:graphic>
      </p:graphicFrame>
    </p:spTree>
    <p:extLst>
      <p:ext uri="{BB962C8B-B14F-4D97-AF65-F5344CB8AC3E}">
        <p14:creationId xmlns:p14="http://schemas.microsoft.com/office/powerpoint/2010/main" val="119243070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207110"/>
            <a:ext cx="8498520" cy="1292662"/>
          </a:xfrm>
        </p:spPr>
        <p:txBody>
          <a:bodyPr/>
          <a:lstStyle/>
          <a:p>
            <a:r>
              <a:rPr lang="ru-RU" sz="2800" dirty="0" err="1" smtClean="0"/>
              <a:t>Ненаправление</a:t>
            </a:r>
            <a:r>
              <a:rPr lang="ru-RU" sz="2800" dirty="0" smtClean="0"/>
              <a:t> (несвоевременное направление) сведений в реестр контрактов </a:t>
            </a:r>
            <a:r>
              <a:rPr lang="ru-RU" sz="2800" b="0" i="1" dirty="0" smtClean="0"/>
              <a:t>(документы о приемке)</a:t>
            </a:r>
            <a:endParaRPr lang="ru-RU" sz="2800" i="1" dirty="0"/>
          </a:p>
        </p:txBody>
      </p:sp>
      <p:sp>
        <p:nvSpPr>
          <p:cNvPr id="3" name="Объект 2"/>
          <p:cNvSpPr>
            <a:spLocks noGrp="1"/>
          </p:cNvSpPr>
          <p:nvPr>
            <p:ph sz="quarter" idx="10"/>
          </p:nvPr>
        </p:nvSpPr>
        <p:spPr>
          <a:xfrm>
            <a:off x="469900" y="1571625"/>
            <a:ext cx="9755188" cy="5029200"/>
          </a:xfrm>
        </p:spPr>
        <p:txBody>
          <a:bodyPr/>
          <a:lstStyle/>
          <a:p>
            <a:pPr marL="285750" indent="-285750" algn="just">
              <a:buFont typeface="Wingdings" panose="05000000000000000000" pitchFamily="2" charset="2"/>
              <a:buChar char="q"/>
            </a:pPr>
            <a:r>
              <a:rPr lang="ru-RU" sz="2400" dirty="0" smtClean="0"/>
              <a:t>Согласно ч. 3 ст. </a:t>
            </a:r>
            <a:r>
              <a:rPr lang="ru-RU" sz="2400" dirty="0"/>
              <a:t>103 </a:t>
            </a:r>
            <a:r>
              <a:rPr lang="ru-RU" sz="2400" dirty="0" smtClean="0"/>
              <a:t>Закона № 44-ФЗ информация </a:t>
            </a:r>
            <a:r>
              <a:rPr lang="ru-RU" sz="2400" dirty="0"/>
              <a:t>и документы, </a:t>
            </a:r>
            <a:r>
              <a:rPr lang="ru-RU" sz="2400" dirty="0" smtClean="0"/>
              <a:t>касающиеся приемки </a:t>
            </a:r>
            <a:r>
              <a:rPr lang="ru-RU" sz="2400" dirty="0"/>
              <a:t>поставленного товара, выполненной работы, оказанной услуги, направляются заказчиками </a:t>
            </a:r>
            <a:r>
              <a:rPr lang="ru-RU" sz="2400" dirty="0" smtClean="0"/>
              <a:t>в реестр контрактов в </a:t>
            </a:r>
            <a:r>
              <a:rPr lang="ru-RU" sz="2400" dirty="0"/>
              <a:t>течение </a:t>
            </a:r>
            <a:r>
              <a:rPr lang="ru-RU" sz="2400" dirty="0" smtClean="0"/>
              <a:t>3 раб дней </a:t>
            </a:r>
            <a:r>
              <a:rPr lang="ru-RU" sz="2400" dirty="0"/>
              <a:t>с даты </a:t>
            </a:r>
            <a:r>
              <a:rPr lang="ru-RU" sz="2400" dirty="0" smtClean="0"/>
              <a:t>приемки </a:t>
            </a:r>
            <a:r>
              <a:rPr lang="ru-RU" sz="2400" dirty="0"/>
              <a:t>поставленного товара, выполненной работы, оказанной услуги</a:t>
            </a:r>
            <a:r>
              <a:rPr lang="ru-RU" sz="2400" dirty="0" smtClean="0"/>
              <a:t>.</a:t>
            </a:r>
          </a:p>
          <a:p>
            <a:pPr marL="285750" indent="-285750" algn="just">
              <a:buFont typeface="Wingdings" panose="05000000000000000000" pitchFamily="2" charset="2"/>
              <a:buChar char="q"/>
            </a:pPr>
            <a:r>
              <a:rPr lang="ru-RU" sz="2400" dirty="0" smtClean="0">
                <a:solidFill>
                  <a:srgbClr val="C00000"/>
                </a:solidFill>
              </a:rPr>
              <a:t>Информация </a:t>
            </a:r>
            <a:r>
              <a:rPr lang="ru-RU" sz="2400" dirty="0">
                <a:solidFill>
                  <a:srgbClr val="C00000"/>
                </a:solidFill>
              </a:rPr>
              <a:t>о приемке поставленного товара, выполненной работы, оказанной услуги </a:t>
            </a:r>
            <a:r>
              <a:rPr lang="ru-RU" sz="2400" i="1" dirty="0">
                <a:solidFill>
                  <a:srgbClr val="C00000"/>
                </a:solidFill>
              </a:rPr>
              <a:t>формируется как сведения об исполнении контракта</a:t>
            </a:r>
            <a:r>
              <a:rPr lang="ru-RU" sz="2400" dirty="0">
                <a:solidFill>
                  <a:srgbClr val="C00000"/>
                </a:solidFill>
              </a:rPr>
              <a:t>. </a:t>
            </a:r>
            <a:endParaRPr lang="ru-RU" sz="2400" dirty="0" smtClean="0">
              <a:solidFill>
                <a:srgbClr val="C00000"/>
              </a:solidFill>
            </a:endParaRPr>
          </a:p>
          <a:p>
            <a:pPr marL="285750" indent="-285750" algn="just">
              <a:buFont typeface="Wingdings" panose="05000000000000000000" pitchFamily="2" charset="2"/>
              <a:buChar char="q"/>
            </a:pPr>
            <a:r>
              <a:rPr lang="ru-RU" sz="2400" dirty="0" smtClean="0">
                <a:solidFill>
                  <a:srgbClr val="C00000"/>
                </a:solidFill>
              </a:rPr>
              <a:t>Если </a:t>
            </a:r>
            <a:r>
              <a:rPr lang="ru-RU" sz="2400" dirty="0">
                <a:solidFill>
                  <a:srgbClr val="C00000"/>
                </a:solidFill>
              </a:rPr>
              <a:t>при формировании сведений об исполнении контракта оплата поставленного товара, выполненной работы, оказанной услуги не произведена, заказчик </a:t>
            </a:r>
            <a:r>
              <a:rPr lang="ru-RU" sz="2400" u="sng" dirty="0">
                <a:solidFill>
                  <a:srgbClr val="C00000"/>
                </a:solidFill>
              </a:rPr>
              <a:t>прикрепляет документ о приемке</a:t>
            </a:r>
            <a:r>
              <a:rPr lang="ru-RU" sz="2400" dirty="0">
                <a:solidFill>
                  <a:srgbClr val="C00000"/>
                </a:solidFill>
              </a:rPr>
              <a:t> и </a:t>
            </a:r>
            <a:r>
              <a:rPr lang="ru-RU" sz="2400" i="1" dirty="0">
                <a:solidFill>
                  <a:srgbClr val="C00000"/>
                </a:solidFill>
              </a:rPr>
              <a:t>формирует сведения об исполнении без оплаты контракта</a:t>
            </a:r>
            <a:r>
              <a:rPr lang="ru-RU" sz="2200" dirty="0">
                <a:solidFill>
                  <a:srgbClr val="C00000"/>
                </a:solidFill>
              </a:rPr>
              <a:t>.</a:t>
            </a:r>
            <a:r>
              <a:rPr lang="ru-RU" sz="2200" dirty="0"/>
              <a:t> </a:t>
            </a:r>
            <a:endParaRPr lang="ru-RU" sz="2200" dirty="0" smtClean="0"/>
          </a:p>
          <a:p>
            <a:endParaRPr lang="ru-RU" i="1" dirty="0" smtClean="0"/>
          </a:p>
          <a:p>
            <a:r>
              <a:rPr lang="en-US" i="1" dirty="0" smtClean="0">
                <a:solidFill>
                  <a:srgbClr val="0063A1"/>
                </a:solidFill>
              </a:rPr>
              <a:t>// </a:t>
            </a:r>
            <a:r>
              <a:rPr lang="ru-RU" i="1" dirty="0" smtClean="0">
                <a:solidFill>
                  <a:srgbClr val="0063A1"/>
                </a:solidFill>
              </a:rPr>
              <a:t>Решение </a:t>
            </a:r>
            <a:r>
              <a:rPr lang="ru-RU" i="1" dirty="0">
                <a:solidFill>
                  <a:srgbClr val="0063A1"/>
                </a:solidFill>
              </a:rPr>
              <a:t>Красноярского УФАС России от 13.05.2016 по делу № 30-об</a:t>
            </a:r>
            <a:endParaRPr lang="ru-RU" dirty="0" smtClean="0">
              <a:solidFill>
                <a:srgbClr val="0063A1"/>
              </a:solidFill>
            </a:endParaRPr>
          </a:p>
          <a:p>
            <a:endParaRPr lang="ru-RU" dirty="0"/>
          </a:p>
        </p:txBody>
      </p:sp>
    </p:spTree>
    <p:extLst>
      <p:ext uri="{BB962C8B-B14F-4D97-AF65-F5344CB8AC3E}">
        <p14:creationId xmlns:p14="http://schemas.microsoft.com/office/powerpoint/2010/main" val="383335266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207110"/>
            <a:ext cx="8498520" cy="1292662"/>
          </a:xfrm>
        </p:spPr>
        <p:txBody>
          <a:bodyPr/>
          <a:lstStyle/>
          <a:p>
            <a:r>
              <a:rPr lang="ru-RU" sz="2800" dirty="0" err="1"/>
              <a:t>Ненаправление</a:t>
            </a:r>
            <a:r>
              <a:rPr lang="ru-RU" sz="2800" dirty="0"/>
              <a:t> (несвоевременное направление) сведений в реестр </a:t>
            </a:r>
            <a:r>
              <a:rPr lang="ru-RU" sz="2800" dirty="0" smtClean="0"/>
              <a:t>контрактов</a:t>
            </a:r>
            <a:br>
              <a:rPr lang="ru-RU" sz="2800" dirty="0" smtClean="0"/>
            </a:br>
            <a:r>
              <a:rPr lang="ru-RU" sz="2800" b="0" i="1" dirty="0" smtClean="0"/>
              <a:t>(документы о приемке)</a:t>
            </a:r>
            <a:endParaRPr lang="ru-RU" sz="2800" dirty="0"/>
          </a:p>
        </p:txBody>
      </p:sp>
      <p:sp>
        <p:nvSpPr>
          <p:cNvPr id="3" name="Объект 2"/>
          <p:cNvSpPr>
            <a:spLocks noGrp="1"/>
          </p:cNvSpPr>
          <p:nvPr>
            <p:ph sz="quarter" idx="10"/>
          </p:nvPr>
        </p:nvSpPr>
        <p:spPr>
          <a:xfrm>
            <a:off x="469900" y="1495425"/>
            <a:ext cx="9755188" cy="5029200"/>
          </a:xfrm>
        </p:spPr>
        <p:txBody>
          <a:bodyPr/>
          <a:lstStyle/>
          <a:p>
            <a:pPr marL="342900" indent="-342900" algn="just">
              <a:buFont typeface="Wingdings" panose="05000000000000000000" pitchFamily="2" charset="2"/>
              <a:buChar char="q"/>
            </a:pPr>
            <a:r>
              <a:rPr lang="ru-RU" sz="2000" dirty="0">
                <a:solidFill>
                  <a:srgbClr val="C00000"/>
                </a:solidFill>
              </a:rPr>
              <a:t>При формировании сведений об исполнении контракта на официальном сайте на вкладке "Общая информация" следует снять признак в графе "Исполнение по контракту/этапу контракта завершено". Далее на вкладке "Исполнение контракта" следует указать тип документа "Документ об исполнении", а также наименование, номер и дату документа об исполнении</a:t>
            </a:r>
            <a:r>
              <a:rPr lang="ru-RU" sz="2000" dirty="0" smtClean="0">
                <a:solidFill>
                  <a:srgbClr val="C00000"/>
                </a:solidFill>
              </a:rPr>
              <a:t>.</a:t>
            </a:r>
            <a:endParaRPr lang="en-US" sz="2000" dirty="0" smtClean="0">
              <a:solidFill>
                <a:srgbClr val="C00000"/>
              </a:solidFill>
            </a:endParaRPr>
          </a:p>
          <a:p>
            <a:pPr marL="342900" indent="-342900" algn="just">
              <a:buFont typeface="Wingdings" panose="05000000000000000000" pitchFamily="2" charset="2"/>
              <a:buChar char="q"/>
            </a:pPr>
            <a:r>
              <a:rPr lang="ru-RU" sz="2000" dirty="0">
                <a:solidFill>
                  <a:srgbClr val="C00000"/>
                </a:solidFill>
              </a:rPr>
              <a:t>В связи с тем, что обязательства по оплате не являются исполненными, в поле "Фактически оплачено" следует установить значение "0.00", в поле "Объем поставленных товаров, выполненных работ, оказанных услуг" указать объем поставленных товаров, выполненных работ, оказанных услуг. Во вкладке "Документы" необходимо прикрепить документ о приемке поставленного товара, выполненной работы, оказанной услуги.</a:t>
            </a:r>
          </a:p>
          <a:p>
            <a:pPr marL="342900" indent="-342900" algn="just">
              <a:buFont typeface="Wingdings" panose="05000000000000000000" pitchFamily="2" charset="2"/>
              <a:buChar char="q"/>
            </a:pPr>
            <a:r>
              <a:rPr lang="ru-RU" sz="2000" dirty="0"/>
              <a:t>Однако, несмотря на вышеизложенное, в нарушение требований </a:t>
            </a:r>
            <a:r>
              <a:rPr lang="ru-RU" sz="2000" dirty="0" smtClean="0"/>
              <a:t>п</a:t>
            </a:r>
            <a:r>
              <a:rPr lang="en-US" sz="2000" dirty="0"/>
              <a:t>.</a:t>
            </a:r>
            <a:r>
              <a:rPr lang="ru-RU" sz="2000" dirty="0" smtClean="0"/>
              <a:t> </a:t>
            </a:r>
            <a:r>
              <a:rPr lang="ru-RU" sz="2000" dirty="0"/>
              <a:t>13 </a:t>
            </a:r>
            <a:r>
              <a:rPr lang="ru-RU" sz="2000" dirty="0" smtClean="0"/>
              <a:t>ч</a:t>
            </a:r>
            <a:r>
              <a:rPr lang="en-US" sz="2000" dirty="0" smtClean="0"/>
              <a:t>. </a:t>
            </a:r>
            <a:r>
              <a:rPr lang="ru-RU" sz="2000" dirty="0" smtClean="0"/>
              <a:t>2 </a:t>
            </a:r>
            <a:r>
              <a:rPr lang="ru-RU" sz="2000" dirty="0" err="1" smtClean="0"/>
              <a:t>ст</a:t>
            </a:r>
            <a:r>
              <a:rPr lang="en-US" sz="2000" dirty="0"/>
              <a:t>.</a:t>
            </a:r>
            <a:r>
              <a:rPr lang="ru-RU" sz="2000" dirty="0" smtClean="0"/>
              <a:t> </a:t>
            </a:r>
            <a:r>
              <a:rPr lang="ru-RU" sz="2000" dirty="0"/>
              <a:t>103 </a:t>
            </a:r>
            <a:r>
              <a:rPr lang="ru-RU" sz="2000" dirty="0" smtClean="0"/>
              <a:t>Закона № 44-ФЗ  </a:t>
            </a:r>
            <a:r>
              <a:rPr lang="ru-RU" sz="2000" dirty="0"/>
              <a:t>документ о приемке оказанных услуг </a:t>
            </a:r>
            <a:r>
              <a:rPr lang="ru-RU" sz="2000" dirty="0" smtClean="0"/>
              <a:t>заказчиком в </a:t>
            </a:r>
            <a:r>
              <a:rPr lang="ru-RU" sz="2000" dirty="0"/>
              <a:t>реестре </a:t>
            </a:r>
            <a:r>
              <a:rPr lang="ru-RU" sz="2000" dirty="0" smtClean="0"/>
              <a:t>контрактов не размещен. Таким </a:t>
            </a:r>
            <a:r>
              <a:rPr lang="ru-RU" sz="2000" dirty="0"/>
              <a:t>образом, действия </a:t>
            </a:r>
            <a:r>
              <a:rPr lang="ru-RU" sz="2000" dirty="0" smtClean="0"/>
              <a:t>заказчика содержат </a:t>
            </a:r>
            <a:r>
              <a:rPr lang="ru-RU" sz="2000" dirty="0"/>
              <a:t>признаки состава административного правонарушения, предусмотренного </a:t>
            </a:r>
            <a:r>
              <a:rPr lang="ru-RU" sz="2000" dirty="0" smtClean="0"/>
              <a:t>ч. </a:t>
            </a:r>
            <a:r>
              <a:rPr lang="ru-RU" sz="2000" dirty="0"/>
              <a:t>2 </a:t>
            </a:r>
            <a:r>
              <a:rPr lang="ru-RU" sz="2000" dirty="0" smtClean="0"/>
              <a:t>ст. </a:t>
            </a:r>
            <a:r>
              <a:rPr lang="ru-RU" sz="2000" dirty="0"/>
              <a:t>7.31 КоАП РФ</a:t>
            </a:r>
            <a:r>
              <a:rPr lang="ru-RU" sz="2000" dirty="0" smtClean="0"/>
              <a:t>.</a:t>
            </a:r>
          </a:p>
          <a:p>
            <a:pPr marL="342900" indent="-342900" algn="just">
              <a:buFont typeface="Wingdings" panose="05000000000000000000" pitchFamily="2" charset="2"/>
              <a:buChar char="q"/>
            </a:pPr>
            <a:endParaRPr lang="ru-RU" sz="2000" dirty="0" smtClean="0"/>
          </a:p>
          <a:p>
            <a:pPr algn="just"/>
            <a:r>
              <a:rPr lang="en-US" i="1" dirty="0">
                <a:solidFill>
                  <a:srgbClr val="0063A1"/>
                </a:solidFill>
              </a:rPr>
              <a:t>// </a:t>
            </a:r>
            <a:r>
              <a:rPr lang="ru-RU" i="1" dirty="0">
                <a:solidFill>
                  <a:srgbClr val="0063A1"/>
                </a:solidFill>
              </a:rPr>
              <a:t>Решение Красноярского УФАС России от 13.05.2016 по делу № 30-об</a:t>
            </a:r>
            <a:endParaRPr lang="ru-RU" dirty="0">
              <a:solidFill>
                <a:srgbClr val="0063A1"/>
              </a:solidFill>
            </a:endParaRPr>
          </a:p>
          <a:p>
            <a:pPr marL="342900" indent="-342900" algn="just">
              <a:buFont typeface="Wingdings" panose="05000000000000000000" pitchFamily="2" charset="2"/>
              <a:buChar char="q"/>
            </a:pPr>
            <a:endParaRPr lang="ru-RU" sz="2000" dirty="0"/>
          </a:p>
          <a:p>
            <a:endParaRPr lang="ru-RU" dirty="0"/>
          </a:p>
          <a:p>
            <a:endParaRPr lang="ru-RU" dirty="0"/>
          </a:p>
        </p:txBody>
      </p:sp>
    </p:spTree>
    <p:extLst>
      <p:ext uri="{BB962C8B-B14F-4D97-AF65-F5344CB8AC3E}">
        <p14:creationId xmlns:p14="http://schemas.microsoft.com/office/powerpoint/2010/main" val="106334666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300" y="354324"/>
            <a:ext cx="8498520" cy="861774"/>
          </a:xfrm>
        </p:spPr>
        <p:txBody>
          <a:bodyPr/>
          <a:lstStyle/>
          <a:p>
            <a:r>
              <a:rPr lang="ru-RU" sz="2800" dirty="0" smtClean="0"/>
              <a:t>Как примерно должно быть отражено исполнение в реестре контрактов?</a:t>
            </a:r>
            <a:endParaRPr lang="ru-RU" sz="2800" dirty="0"/>
          </a:p>
        </p:txBody>
      </p:sp>
      <p:sp>
        <p:nvSpPr>
          <p:cNvPr id="3" name="Объект 2"/>
          <p:cNvSpPr>
            <a:spLocks noGrp="1"/>
          </p:cNvSpPr>
          <p:nvPr>
            <p:ph sz="quarter" idx="10"/>
          </p:nvPr>
        </p:nvSpPr>
        <p:spPr/>
        <p:txBody>
          <a:bodyPr/>
          <a:lstStyle/>
          <a:p>
            <a:endParaRPr lang="ru-RU"/>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0166"/>
            <a:ext cx="10528300" cy="6042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5118100" y="1876425"/>
            <a:ext cx="1219200" cy="5486400"/>
          </a:xfrm>
          <a:prstGeom prst="rect">
            <a:avLst/>
          </a:prstGeom>
          <a:solidFill>
            <a:srgbClr val="C00000">
              <a:alpha val="0"/>
            </a:srgbClr>
          </a:solid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88882550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207110"/>
            <a:ext cx="8498520" cy="1292662"/>
          </a:xfrm>
        </p:spPr>
        <p:txBody>
          <a:bodyPr/>
          <a:lstStyle/>
          <a:p>
            <a:r>
              <a:rPr lang="ru-RU" sz="2800" dirty="0" err="1"/>
              <a:t>Ненаправление</a:t>
            </a:r>
            <a:r>
              <a:rPr lang="ru-RU" sz="2800" dirty="0"/>
              <a:t> (несвоевременное направление) сведений в реестр </a:t>
            </a:r>
            <a:r>
              <a:rPr lang="ru-RU" sz="2800" dirty="0" smtClean="0"/>
              <a:t>контрактов </a:t>
            </a:r>
            <a:br>
              <a:rPr lang="ru-RU" sz="2800" dirty="0" smtClean="0"/>
            </a:br>
            <a:r>
              <a:rPr lang="ru-RU" sz="2800" b="0" i="1" dirty="0"/>
              <a:t>(</a:t>
            </a:r>
            <a:r>
              <a:rPr lang="ru-RU" sz="2800" b="0" i="1" dirty="0" smtClean="0"/>
              <a:t>исполнение всего контракта)</a:t>
            </a:r>
            <a:endParaRPr lang="ru-RU" sz="2800" b="0" i="1" dirty="0"/>
          </a:p>
        </p:txBody>
      </p:sp>
      <p:sp>
        <p:nvSpPr>
          <p:cNvPr id="3" name="Объект 2"/>
          <p:cNvSpPr>
            <a:spLocks noGrp="1"/>
          </p:cNvSpPr>
          <p:nvPr>
            <p:ph sz="quarter" idx="10"/>
          </p:nvPr>
        </p:nvSpPr>
        <p:spPr/>
        <p:txBody>
          <a:bodyPr/>
          <a:lstStyle/>
          <a:p>
            <a:pPr marL="342900" indent="-342900" algn="just">
              <a:buFont typeface="Wingdings" panose="05000000000000000000" pitchFamily="2" charset="2"/>
              <a:buChar char="q"/>
            </a:pPr>
            <a:r>
              <a:rPr lang="ru-RU" sz="2400" dirty="0">
                <a:solidFill>
                  <a:srgbClr val="C00000"/>
                </a:solidFill>
              </a:rPr>
              <a:t>А</a:t>
            </a:r>
            <a:r>
              <a:rPr lang="ru-RU" sz="2400" dirty="0" smtClean="0">
                <a:solidFill>
                  <a:srgbClr val="C00000"/>
                </a:solidFill>
              </a:rPr>
              <a:t>кт </a:t>
            </a:r>
            <a:r>
              <a:rPr lang="ru-RU" sz="2400" dirty="0">
                <a:solidFill>
                  <a:srgbClr val="C00000"/>
                </a:solidFill>
              </a:rPr>
              <a:t>сверки взаимных расчетов от 23.03.2016 N 1 не является документом, подтверждающим возникновение или оплату обязательств сторонами, </a:t>
            </a:r>
            <a:endParaRPr lang="ru-RU" sz="2400" dirty="0" smtClean="0">
              <a:solidFill>
                <a:srgbClr val="C00000"/>
              </a:solidFill>
            </a:endParaRPr>
          </a:p>
          <a:p>
            <a:pPr marL="342900" indent="-342900" algn="just">
              <a:buFont typeface="Wingdings" panose="05000000000000000000" pitchFamily="2" charset="2"/>
              <a:buChar char="q"/>
            </a:pPr>
            <a:r>
              <a:rPr lang="ru-RU" sz="2400" dirty="0" smtClean="0">
                <a:solidFill>
                  <a:srgbClr val="C00000"/>
                </a:solidFill>
              </a:rPr>
              <a:t>Обязательства по </a:t>
            </a:r>
            <a:r>
              <a:rPr lang="ru-RU" sz="2400" dirty="0">
                <a:solidFill>
                  <a:srgbClr val="C00000"/>
                </a:solidFill>
              </a:rPr>
              <a:t>контракту </a:t>
            </a:r>
            <a:r>
              <a:rPr lang="ru-RU" sz="2400" dirty="0" smtClean="0">
                <a:solidFill>
                  <a:srgbClr val="C00000"/>
                </a:solidFill>
              </a:rPr>
              <a:t>считаются исполненными 31.12.2015 </a:t>
            </a:r>
            <a:r>
              <a:rPr lang="ru-RU" sz="2400" dirty="0">
                <a:solidFill>
                  <a:srgbClr val="C00000"/>
                </a:solidFill>
              </a:rPr>
              <a:t>по последнему акту оказанных услуг от 31.12.2015.</a:t>
            </a:r>
          </a:p>
          <a:p>
            <a:pPr marL="342900" indent="-342900" algn="just">
              <a:buFont typeface="Wingdings" panose="05000000000000000000" pitchFamily="2" charset="2"/>
              <a:buChar char="q"/>
            </a:pPr>
            <a:r>
              <a:rPr lang="ru-RU" sz="2400" dirty="0"/>
              <a:t>Исходя из вышеизложенного, заказчик опубликовал сведения об исполнении </a:t>
            </a:r>
            <a:r>
              <a:rPr lang="ru-RU" sz="2400" dirty="0" smtClean="0"/>
              <a:t>контракта </a:t>
            </a:r>
            <a:r>
              <a:rPr lang="ru-RU" sz="2400" dirty="0"/>
              <a:t>с нарушением срока, установленного </a:t>
            </a:r>
            <a:r>
              <a:rPr lang="ru-RU" sz="2400" dirty="0" smtClean="0"/>
              <a:t>ч. </a:t>
            </a:r>
            <a:r>
              <a:rPr lang="ru-RU" sz="2400" dirty="0"/>
              <a:t>3 </a:t>
            </a:r>
            <a:r>
              <a:rPr lang="ru-RU" sz="2400" dirty="0" smtClean="0"/>
              <a:t>ст. 103 Закона № 44-ФЗ. Таким </a:t>
            </a:r>
            <a:r>
              <a:rPr lang="ru-RU" sz="2400" dirty="0"/>
              <a:t>образом, действия </a:t>
            </a:r>
            <a:r>
              <a:rPr lang="ru-RU" sz="2400" dirty="0" smtClean="0"/>
              <a:t>заказчика содержат </a:t>
            </a:r>
            <a:r>
              <a:rPr lang="ru-RU" sz="2400" dirty="0"/>
              <a:t>признаки состава административного правонарушения, предусмотренного </a:t>
            </a:r>
            <a:r>
              <a:rPr lang="ru-RU" sz="2400" dirty="0" smtClean="0"/>
              <a:t>ч. </a:t>
            </a:r>
            <a:r>
              <a:rPr lang="ru-RU" sz="2400" dirty="0"/>
              <a:t>2 </a:t>
            </a:r>
            <a:r>
              <a:rPr lang="ru-RU" sz="2400" dirty="0" smtClean="0"/>
              <a:t>ст. </a:t>
            </a:r>
            <a:r>
              <a:rPr lang="ru-RU" sz="2400" dirty="0"/>
              <a:t>7.31 КоАП РФ</a:t>
            </a:r>
            <a:r>
              <a:rPr lang="ru-RU" dirty="0" smtClean="0"/>
              <a:t>.</a:t>
            </a:r>
          </a:p>
          <a:p>
            <a:pPr marL="342900" indent="-342900" algn="just">
              <a:buFont typeface="Wingdings" panose="05000000000000000000" pitchFamily="2" charset="2"/>
              <a:buChar char="q"/>
            </a:pPr>
            <a:endParaRPr lang="ru-RU" dirty="0"/>
          </a:p>
          <a:p>
            <a:pPr algn="just"/>
            <a:endParaRPr lang="ru-RU" i="1" dirty="0" smtClean="0">
              <a:solidFill>
                <a:srgbClr val="0063A1"/>
              </a:solidFill>
            </a:endParaRPr>
          </a:p>
          <a:p>
            <a:pPr algn="just"/>
            <a:endParaRPr lang="ru-RU" i="1" dirty="0">
              <a:solidFill>
                <a:srgbClr val="0063A1"/>
              </a:solidFill>
            </a:endParaRPr>
          </a:p>
          <a:p>
            <a:pPr algn="just"/>
            <a:r>
              <a:rPr lang="en-US" i="1" dirty="0" smtClean="0">
                <a:solidFill>
                  <a:srgbClr val="0063A1"/>
                </a:solidFill>
              </a:rPr>
              <a:t>// </a:t>
            </a:r>
            <a:r>
              <a:rPr lang="ru-RU" i="1" dirty="0">
                <a:solidFill>
                  <a:srgbClr val="0063A1"/>
                </a:solidFill>
              </a:rPr>
              <a:t>Решение Красноярского УФАС России от 13.05.2016 по делу № 30-об</a:t>
            </a:r>
            <a:endParaRPr lang="ru-RU" dirty="0">
              <a:solidFill>
                <a:srgbClr val="0063A1"/>
              </a:solidFill>
            </a:endParaRPr>
          </a:p>
          <a:p>
            <a:pPr algn="just"/>
            <a:endParaRPr lang="ru-RU" dirty="0"/>
          </a:p>
          <a:p>
            <a:endParaRPr lang="ru-RU" dirty="0" smtClean="0"/>
          </a:p>
          <a:p>
            <a:endParaRPr lang="ru-RU" dirty="0"/>
          </a:p>
        </p:txBody>
      </p:sp>
    </p:spTree>
    <p:extLst>
      <p:ext uri="{BB962C8B-B14F-4D97-AF65-F5344CB8AC3E}">
        <p14:creationId xmlns:p14="http://schemas.microsoft.com/office/powerpoint/2010/main" val="428110331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dirty="0" smtClean="0"/>
              <a:t>Направление недостоверной информации в реестр контрактов</a:t>
            </a:r>
            <a:endParaRPr lang="ru-RU" dirty="0"/>
          </a:p>
        </p:txBody>
      </p:sp>
      <p:sp>
        <p:nvSpPr>
          <p:cNvPr id="3" name="Объект 2"/>
          <p:cNvSpPr>
            <a:spLocks noGrp="1"/>
          </p:cNvSpPr>
          <p:nvPr>
            <p:ph sz="quarter" idx="10"/>
          </p:nvPr>
        </p:nvSpPr>
        <p:spPr/>
        <p:txBody>
          <a:bodyPr/>
          <a:lstStyle/>
          <a:p>
            <a:pPr marL="285750" indent="-285750" algn="just">
              <a:buFont typeface="Wingdings" panose="05000000000000000000" pitchFamily="2" charset="2"/>
              <a:buChar char="q"/>
            </a:pPr>
            <a:r>
              <a:rPr lang="ru-RU" sz="2200" dirty="0"/>
              <a:t>В связи с отсутствием потребности обязательства по </a:t>
            </a:r>
            <a:r>
              <a:rPr lang="ru-RU" sz="2200" dirty="0" smtClean="0"/>
              <a:t>контракту </a:t>
            </a:r>
            <a:r>
              <a:rPr lang="ru-RU" sz="2200" dirty="0"/>
              <a:t>исполнены не в полном объеме, </a:t>
            </a:r>
            <a:r>
              <a:rPr lang="ru-RU" sz="2200" dirty="0">
                <a:solidFill>
                  <a:srgbClr val="C00000"/>
                </a:solidFill>
              </a:rPr>
              <a:t>однако соглашение о расторжении данного </a:t>
            </a:r>
            <a:r>
              <a:rPr lang="ru-RU" sz="2200" dirty="0" smtClean="0">
                <a:solidFill>
                  <a:srgbClr val="C00000"/>
                </a:solidFill>
              </a:rPr>
              <a:t>контракта </a:t>
            </a:r>
            <a:r>
              <a:rPr lang="ru-RU" sz="2200" dirty="0">
                <a:solidFill>
                  <a:srgbClr val="C00000"/>
                </a:solidFill>
              </a:rPr>
              <a:t>с указанием суммы фактически исполненных обязательств между </a:t>
            </a:r>
            <a:r>
              <a:rPr lang="ru-RU" sz="2200" dirty="0" smtClean="0">
                <a:solidFill>
                  <a:srgbClr val="C00000"/>
                </a:solidFill>
              </a:rPr>
              <a:t>заказчиком и </a:t>
            </a:r>
            <a:r>
              <a:rPr lang="ru-RU" sz="2200" dirty="0">
                <a:solidFill>
                  <a:srgbClr val="C00000"/>
                </a:solidFill>
              </a:rPr>
              <a:t>исполнителем </a:t>
            </a:r>
            <a:r>
              <a:rPr lang="ru-RU" sz="2200" i="1" u="sng" dirty="0">
                <a:solidFill>
                  <a:srgbClr val="C00000"/>
                </a:solidFill>
              </a:rPr>
              <a:t>не заключалось.</a:t>
            </a:r>
          </a:p>
          <a:p>
            <a:pPr marL="285750" indent="-285750" algn="just">
              <a:buFont typeface="Wingdings" panose="05000000000000000000" pitchFamily="2" charset="2"/>
              <a:buChar char="q"/>
            </a:pPr>
            <a:r>
              <a:rPr lang="ru-RU" sz="2200" dirty="0"/>
              <a:t>Несмотря </a:t>
            </a:r>
            <a:r>
              <a:rPr lang="ru-RU" sz="2200" i="1" dirty="0"/>
              <a:t>на данный факт, </a:t>
            </a:r>
            <a:r>
              <a:rPr lang="ru-RU" sz="2200" i="1" dirty="0" smtClean="0"/>
              <a:t>заказчиком для </a:t>
            </a:r>
            <a:r>
              <a:rPr lang="ru-RU" sz="2200" i="1" dirty="0"/>
              <a:t>размещения в реестре </a:t>
            </a:r>
            <a:r>
              <a:rPr lang="ru-RU" sz="2200" i="1" dirty="0" smtClean="0"/>
              <a:t>контрактов направлена </a:t>
            </a:r>
            <a:r>
              <a:rPr lang="ru-RU" sz="2200" i="1" dirty="0"/>
              <a:t>информация об исполнении </a:t>
            </a:r>
            <a:r>
              <a:rPr lang="ru-RU" sz="2200" i="1" dirty="0" smtClean="0"/>
              <a:t>контракта</a:t>
            </a:r>
            <a:r>
              <a:rPr lang="ru-RU" sz="2200" i="1" dirty="0"/>
              <a:t>, а также </a:t>
            </a:r>
            <a:r>
              <a:rPr lang="ru-RU" sz="2200" i="1" dirty="0" smtClean="0"/>
              <a:t>ЕИС размещен </a:t>
            </a:r>
            <a:r>
              <a:rPr lang="ru-RU" sz="2200" i="1" dirty="0"/>
              <a:t>отчет об исполнении </a:t>
            </a:r>
            <a:r>
              <a:rPr lang="ru-RU" sz="2200" i="1" dirty="0" smtClean="0"/>
              <a:t>контракта</a:t>
            </a:r>
            <a:r>
              <a:rPr lang="ru-RU" sz="2200" i="1" dirty="0"/>
              <a:t>.</a:t>
            </a:r>
          </a:p>
          <a:p>
            <a:pPr marL="285750" indent="-285750" algn="just">
              <a:buFont typeface="Wingdings" panose="05000000000000000000" pitchFamily="2" charset="2"/>
              <a:buChar char="q"/>
            </a:pPr>
            <a:r>
              <a:rPr lang="ru-RU" sz="2200" dirty="0"/>
              <a:t>Таким образом, </a:t>
            </a:r>
            <a:r>
              <a:rPr lang="ru-RU" sz="2200" dirty="0" smtClean="0">
                <a:solidFill>
                  <a:srgbClr val="C00000"/>
                </a:solidFill>
              </a:rPr>
              <a:t>действия заказчика, </a:t>
            </a:r>
            <a:r>
              <a:rPr lang="ru-RU" sz="2200" dirty="0">
                <a:solidFill>
                  <a:srgbClr val="C00000"/>
                </a:solidFill>
              </a:rPr>
              <a:t>выразившиеся в представлении, направлении </a:t>
            </a:r>
            <a:r>
              <a:rPr lang="ru-RU" sz="2200" dirty="0" smtClean="0">
                <a:solidFill>
                  <a:srgbClr val="C00000"/>
                </a:solidFill>
              </a:rPr>
              <a:t>недостоверной </a:t>
            </a:r>
            <a:r>
              <a:rPr lang="ru-RU" sz="2200" dirty="0">
                <a:solidFill>
                  <a:srgbClr val="C00000"/>
                </a:solidFill>
              </a:rPr>
              <a:t>информации о факте исполнения </a:t>
            </a:r>
            <a:r>
              <a:rPr lang="ru-RU" sz="2200" dirty="0"/>
              <a:t>данного </a:t>
            </a:r>
            <a:r>
              <a:rPr lang="ru-RU" sz="2200" dirty="0" smtClean="0"/>
              <a:t>контракта </a:t>
            </a:r>
            <a:r>
              <a:rPr lang="ru-RU" sz="2200" dirty="0"/>
              <a:t>нарушают </a:t>
            </a:r>
            <a:r>
              <a:rPr lang="ru-RU" sz="2200" dirty="0" smtClean="0"/>
              <a:t>п. </a:t>
            </a:r>
            <a:r>
              <a:rPr lang="ru-RU" sz="2200" dirty="0"/>
              <a:t>10 </a:t>
            </a:r>
            <a:r>
              <a:rPr lang="ru-RU" sz="2200" dirty="0" smtClean="0"/>
              <a:t>ч. </a:t>
            </a:r>
            <a:r>
              <a:rPr lang="ru-RU" sz="2200" dirty="0"/>
              <a:t>2 </a:t>
            </a:r>
            <a:r>
              <a:rPr lang="ru-RU" sz="2200" dirty="0" smtClean="0"/>
              <a:t>ст. </a:t>
            </a:r>
            <a:r>
              <a:rPr lang="ru-RU" sz="2200" dirty="0"/>
              <a:t>103 </a:t>
            </a:r>
            <a:r>
              <a:rPr lang="ru-RU" sz="2200" dirty="0" smtClean="0"/>
              <a:t>Закона № 44-ФЗ и </a:t>
            </a:r>
            <a:r>
              <a:rPr lang="ru-RU" sz="2200" dirty="0"/>
              <a:t>содержат признаки состава административного правонарушения, предусмотренного </a:t>
            </a:r>
            <a:r>
              <a:rPr lang="ru-RU" sz="2200" dirty="0" smtClean="0"/>
              <a:t>ч. </a:t>
            </a:r>
            <a:r>
              <a:rPr lang="ru-RU" sz="2200" dirty="0"/>
              <a:t>2 </a:t>
            </a:r>
            <a:r>
              <a:rPr lang="ru-RU" sz="2200" dirty="0" smtClean="0"/>
              <a:t>ст. </a:t>
            </a:r>
            <a:r>
              <a:rPr lang="ru-RU" sz="2200" dirty="0"/>
              <a:t>7.31 КоАП РФ</a:t>
            </a:r>
            <a:r>
              <a:rPr lang="ru-RU" sz="2200" dirty="0" smtClean="0"/>
              <a:t>.</a:t>
            </a:r>
          </a:p>
          <a:p>
            <a:endParaRPr lang="ru-RU" dirty="0"/>
          </a:p>
          <a:p>
            <a:endParaRPr lang="ru-RU" dirty="0" smtClean="0"/>
          </a:p>
          <a:p>
            <a:pPr algn="just"/>
            <a:r>
              <a:rPr lang="en-US" i="1" dirty="0">
                <a:solidFill>
                  <a:srgbClr val="0063A1"/>
                </a:solidFill>
              </a:rPr>
              <a:t>// </a:t>
            </a:r>
            <a:r>
              <a:rPr lang="ru-RU" i="1" dirty="0">
                <a:solidFill>
                  <a:srgbClr val="0063A1"/>
                </a:solidFill>
              </a:rPr>
              <a:t>Решение Красноярского УФАС России от 13.05.2016 по делу № 30-об</a:t>
            </a:r>
            <a:endParaRPr lang="ru-RU" dirty="0">
              <a:solidFill>
                <a:srgbClr val="0063A1"/>
              </a:solidFill>
            </a:endParaRPr>
          </a:p>
          <a:p>
            <a:endParaRPr lang="ru-RU" dirty="0"/>
          </a:p>
          <a:p>
            <a:endParaRPr lang="ru-RU" dirty="0"/>
          </a:p>
        </p:txBody>
      </p:sp>
      <p:sp>
        <p:nvSpPr>
          <p:cNvPr id="4" name="object 17"/>
          <p:cNvSpPr txBox="1"/>
          <p:nvPr/>
        </p:nvSpPr>
        <p:spPr>
          <a:xfrm>
            <a:off x="9461500" y="352425"/>
            <a:ext cx="564515" cy="972185"/>
          </a:xfrm>
          <a:prstGeom prst="rect">
            <a:avLst/>
          </a:prstGeom>
          <a:solidFill>
            <a:srgbClr val="CE171E"/>
          </a:solidFill>
        </p:spPr>
        <p:txBody>
          <a:bodyPr vert="horz" wrap="square" lIns="0" tIns="204470" rIns="0" bIns="0" rtlCol="0">
            <a:spAutoFit/>
          </a:bodyPr>
          <a:lstStyle/>
          <a:p>
            <a:pPr algn="ctr">
              <a:lnSpc>
                <a:spcPct val="100000"/>
              </a:lnSpc>
              <a:spcBef>
                <a:spcPts val="1610"/>
              </a:spcBef>
            </a:pPr>
            <a:r>
              <a:rPr sz="3600" b="1" dirty="0">
                <a:solidFill>
                  <a:srgbClr val="FFFFFF"/>
                </a:solidFill>
                <a:latin typeface="PTSansPro-CaptionBold"/>
                <a:cs typeface="PTSansPro-CaptionBold"/>
              </a:rPr>
              <a:t>!</a:t>
            </a:r>
            <a:endParaRPr sz="3600" dirty="0">
              <a:latin typeface="PTSansPro-CaptionBold"/>
              <a:cs typeface="PTSansPro-CaptionBold"/>
            </a:endParaRPr>
          </a:p>
        </p:txBody>
      </p:sp>
    </p:spTree>
    <p:extLst>
      <p:ext uri="{BB962C8B-B14F-4D97-AF65-F5344CB8AC3E}">
        <p14:creationId xmlns:p14="http://schemas.microsoft.com/office/powerpoint/2010/main" val="294990508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Отчеты об исполнении этапа контракта</a:t>
            </a:r>
            <a:endParaRPr lang="ru-RU" dirty="0"/>
          </a:p>
        </p:txBody>
      </p:sp>
      <p:sp>
        <p:nvSpPr>
          <p:cNvPr id="3" name="Объект 2"/>
          <p:cNvSpPr>
            <a:spLocks noGrp="1"/>
          </p:cNvSpPr>
          <p:nvPr>
            <p:ph sz="quarter" idx="10"/>
          </p:nvPr>
        </p:nvSpPr>
        <p:spPr>
          <a:xfrm>
            <a:off x="469900" y="1647825"/>
            <a:ext cx="9755188" cy="5029200"/>
          </a:xfrm>
        </p:spPr>
        <p:txBody>
          <a:bodyPr/>
          <a:lstStyle/>
          <a:p>
            <a:pPr marL="342900" indent="-342900" algn="just">
              <a:buFont typeface="Wingdings" panose="05000000000000000000" pitchFamily="2" charset="2"/>
              <a:buChar char="q"/>
            </a:pPr>
            <a:r>
              <a:rPr lang="ru-RU" sz="2200" dirty="0"/>
              <a:t>В случае, если в соответствии с условиями заключенного контракта осуществляется ежедневная (еженедельная, ежемесячная или иная периодичность) поставка товара, выполнение работ, оказание услуг, приемка и оплата поставленного товара, выполненной работы, оказанной услуги производятся в определенные промежутки времени (например, ежемесячно), а приемка, оплата и экспертиза части поставленного товара, выполненной работы, оказанной услуги также являются отдельными этапами исполнения контракта, </a:t>
            </a:r>
            <a:r>
              <a:rPr lang="ru-RU" sz="2200" dirty="0">
                <a:solidFill>
                  <a:srgbClr val="C00000"/>
                </a:solidFill>
              </a:rPr>
              <a:t>то по результатам такой частичной приемки, оплаты и экспертизы товара, работы, услуги необходимо составлять и размещать в </a:t>
            </a:r>
            <a:r>
              <a:rPr lang="ru-RU" sz="2200" dirty="0" smtClean="0">
                <a:solidFill>
                  <a:srgbClr val="C00000"/>
                </a:solidFill>
              </a:rPr>
              <a:t>ЕИС отчет </a:t>
            </a:r>
            <a:r>
              <a:rPr lang="ru-RU" sz="2200" dirty="0">
                <a:solidFill>
                  <a:srgbClr val="C00000"/>
                </a:solidFill>
              </a:rPr>
              <a:t>об исполнении отдельного этапа поставки товара, выполнения работы, оказания услуги</a:t>
            </a:r>
            <a:r>
              <a:rPr lang="ru-RU" sz="2200" dirty="0" smtClean="0">
                <a:solidFill>
                  <a:srgbClr val="C00000"/>
                </a:solidFill>
              </a:rPr>
              <a:t>.</a:t>
            </a:r>
          </a:p>
          <a:p>
            <a:pPr algn="just"/>
            <a:endParaRPr lang="ru-RU" sz="2200" dirty="0" smtClean="0"/>
          </a:p>
          <a:p>
            <a:pPr algn="just"/>
            <a:r>
              <a:rPr lang="en-US" i="1" dirty="0">
                <a:solidFill>
                  <a:srgbClr val="0063A1"/>
                </a:solidFill>
              </a:rPr>
              <a:t>// </a:t>
            </a:r>
            <a:r>
              <a:rPr lang="ru-RU" i="1" dirty="0">
                <a:solidFill>
                  <a:srgbClr val="0063A1"/>
                </a:solidFill>
              </a:rPr>
              <a:t>Решение Красноярского УФАС России от 13.05.2016 по делу № 30-об</a:t>
            </a:r>
            <a:endParaRPr lang="ru-RU" dirty="0">
              <a:solidFill>
                <a:srgbClr val="0063A1"/>
              </a:solidFill>
            </a:endParaRPr>
          </a:p>
          <a:p>
            <a:pPr algn="just"/>
            <a:endParaRPr lang="ru-RU" sz="2200" dirty="0"/>
          </a:p>
          <a:p>
            <a:pPr marL="342900" indent="-342900" algn="just">
              <a:buFont typeface="Wingdings" panose="05000000000000000000" pitchFamily="2" charset="2"/>
              <a:buChar char="q"/>
            </a:pPr>
            <a:endParaRPr lang="ru-RU" sz="2200" dirty="0" smtClean="0"/>
          </a:p>
          <a:p>
            <a:endParaRPr lang="ru-RU" dirty="0" smtClean="0"/>
          </a:p>
          <a:p>
            <a:endParaRPr lang="ru-RU" dirty="0"/>
          </a:p>
        </p:txBody>
      </p:sp>
    </p:spTree>
    <p:extLst>
      <p:ext uri="{BB962C8B-B14F-4D97-AF65-F5344CB8AC3E}">
        <p14:creationId xmlns:p14="http://schemas.microsoft.com/office/powerpoint/2010/main" val="113648880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Отчеты об исполнении этапа контракта</a:t>
            </a:r>
          </a:p>
        </p:txBody>
      </p:sp>
      <p:sp>
        <p:nvSpPr>
          <p:cNvPr id="3" name="Объект 2"/>
          <p:cNvSpPr>
            <a:spLocks noGrp="1"/>
          </p:cNvSpPr>
          <p:nvPr>
            <p:ph sz="quarter" idx="10"/>
          </p:nvPr>
        </p:nvSpPr>
        <p:spPr>
          <a:xfrm>
            <a:off x="469900" y="1495425"/>
            <a:ext cx="9755188" cy="5029200"/>
          </a:xfrm>
        </p:spPr>
        <p:txBody>
          <a:bodyPr/>
          <a:lstStyle/>
          <a:p>
            <a:pPr marL="285750" indent="-285750" algn="just">
              <a:buFont typeface="Wingdings" panose="05000000000000000000" pitchFamily="2" charset="2"/>
              <a:buChar char="q"/>
            </a:pPr>
            <a:r>
              <a:rPr lang="ru-RU" sz="2000" dirty="0"/>
              <a:t>В соответствии условиями заключенного заказчиком контракта оплата оказанных услуг осуществляется ежемесячно. Оказание услуг осуществлялось с момента заключения контракта и до 31.12.2015.</a:t>
            </a:r>
          </a:p>
          <a:p>
            <a:pPr marL="285750" indent="-285750" algn="just">
              <a:buFont typeface="Wingdings" panose="05000000000000000000" pitchFamily="2" charset="2"/>
              <a:buChar char="q"/>
            </a:pPr>
            <a:r>
              <a:rPr lang="ru-RU" sz="2000" dirty="0"/>
              <a:t>Представленные </a:t>
            </a:r>
            <a:r>
              <a:rPr lang="ru-RU" sz="2000" dirty="0" smtClean="0"/>
              <a:t>заказчиком акты </a:t>
            </a:r>
            <a:r>
              <a:rPr lang="ru-RU" sz="2000" dirty="0"/>
              <a:t>оказанных услуг от 30.04.2015, 31.05.2015, 30.06.2015, 31.08.2015, 30.09.2015, 31.10.2015, 30.11.2015, 31.12.2015, а также акт сверки взаимных расчетов от 23.03.2016 </a:t>
            </a:r>
            <a:r>
              <a:rPr lang="ru-RU" sz="2000" dirty="0" smtClean="0"/>
              <a:t>№ </a:t>
            </a:r>
            <a:r>
              <a:rPr lang="ru-RU" sz="2000" dirty="0"/>
              <a:t>1 свидетельствуют о том, что </a:t>
            </a:r>
            <a:r>
              <a:rPr lang="ru-RU" sz="2000" dirty="0" smtClean="0"/>
              <a:t>заказчиком осуществлялась </a:t>
            </a:r>
            <a:r>
              <a:rPr lang="ru-RU" sz="2000" dirty="0"/>
              <a:t>приемка и оплата оказанных услуг с определенной периодичностью.</a:t>
            </a:r>
          </a:p>
          <a:p>
            <a:pPr marL="285750" indent="-285750" algn="just">
              <a:buFont typeface="Wingdings" panose="05000000000000000000" pitchFamily="2" charset="2"/>
              <a:buChar char="q"/>
            </a:pPr>
            <a:r>
              <a:rPr lang="ru-RU" sz="2000" dirty="0"/>
              <a:t>Однако отчеты об исполнении отдельных этапов данного </a:t>
            </a:r>
            <a:r>
              <a:rPr lang="ru-RU" sz="2000" dirty="0" smtClean="0"/>
              <a:t>контракта </a:t>
            </a:r>
            <a:r>
              <a:rPr lang="ru-RU" sz="2000" dirty="0"/>
              <a:t>в реестре отчетов заказчиков не размещены.</a:t>
            </a:r>
          </a:p>
          <a:p>
            <a:pPr marL="285750" indent="-285750" algn="just">
              <a:buFont typeface="Wingdings" panose="05000000000000000000" pitchFamily="2" charset="2"/>
              <a:buChar char="q"/>
            </a:pPr>
            <a:r>
              <a:rPr lang="ru-RU" sz="2000" dirty="0">
                <a:solidFill>
                  <a:srgbClr val="C00000"/>
                </a:solidFill>
              </a:rPr>
              <a:t>Таким образом, </a:t>
            </a:r>
            <a:r>
              <a:rPr lang="ru-RU" sz="2000" dirty="0" smtClean="0">
                <a:solidFill>
                  <a:srgbClr val="C00000"/>
                </a:solidFill>
              </a:rPr>
              <a:t>действия заказчика, </a:t>
            </a:r>
            <a:r>
              <a:rPr lang="ru-RU" sz="2000" dirty="0">
                <a:solidFill>
                  <a:srgbClr val="C00000"/>
                </a:solidFill>
              </a:rPr>
              <a:t>не </a:t>
            </a:r>
            <a:r>
              <a:rPr lang="ru-RU" sz="2000" dirty="0" smtClean="0">
                <a:solidFill>
                  <a:srgbClr val="C00000"/>
                </a:solidFill>
              </a:rPr>
              <a:t>разместившего </a:t>
            </a:r>
            <a:r>
              <a:rPr lang="ru-RU" sz="2000" dirty="0">
                <a:solidFill>
                  <a:srgbClr val="C00000"/>
                </a:solidFill>
              </a:rPr>
              <a:t>отчеты об исполнении отдельных этапов </a:t>
            </a:r>
            <a:r>
              <a:rPr lang="ru-RU" sz="2000" dirty="0" smtClean="0">
                <a:solidFill>
                  <a:srgbClr val="C00000"/>
                </a:solidFill>
              </a:rPr>
              <a:t>контракта в ЕИС, </a:t>
            </a:r>
            <a:r>
              <a:rPr lang="ru-RU" sz="2000" dirty="0">
                <a:solidFill>
                  <a:srgbClr val="C00000"/>
                </a:solidFill>
              </a:rPr>
              <a:t>нарушают </a:t>
            </a:r>
            <a:r>
              <a:rPr lang="ru-RU" sz="2000" dirty="0" smtClean="0">
                <a:solidFill>
                  <a:srgbClr val="C00000"/>
                </a:solidFill>
              </a:rPr>
              <a:t>ч. 9 ст. 94 Закона № 44-ФЗ, п. </a:t>
            </a:r>
            <a:r>
              <a:rPr lang="ru-RU" sz="2000" dirty="0">
                <a:solidFill>
                  <a:srgbClr val="C00000"/>
                </a:solidFill>
              </a:rPr>
              <a:t>3 Положения </a:t>
            </a:r>
            <a:r>
              <a:rPr lang="ru-RU" sz="2000" dirty="0" smtClean="0">
                <a:solidFill>
                  <a:srgbClr val="C00000"/>
                </a:solidFill>
              </a:rPr>
              <a:t>№ </a:t>
            </a:r>
            <a:r>
              <a:rPr lang="ru-RU" sz="2000" dirty="0">
                <a:solidFill>
                  <a:srgbClr val="C00000"/>
                </a:solidFill>
              </a:rPr>
              <a:t>1093 и содержат признаки состава административного правонарушения, предусмотренного </a:t>
            </a:r>
            <a:r>
              <a:rPr lang="ru-RU" sz="2000" dirty="0" smtClean="0">
                <a:solidFill>
                  <a:srgbClr val="C00000"/>
                </a:solidFill>
              </a:rPr>
              <a:t>ч. 3 ст. </a:t>
            </a:r>
            <a:r>
              <a:rPr lang="ru-RU" sz="2000" dirty="0">
                <a:solidFill>
                  <a:srgbClr val="C00000"/>
                </a:solidFill>
              </a:rPr>
              <a:t>7.30 КоАП РФ.</a:t>
            </a:r>
          </a:p>
          <a:p>
            <a:pPr marL="285750" indent="-285750" algn="just">
              <a:buFont typeface="Wingdings" panose="05000000000000000000" pitchFamily="2" charset="2"/>
              <a:buChar char="q"/>
            </a:pPr>
            <a:r>
              <a:rPr lang="ru-RU" sz="2000" dirty="0">
                <a:solidFill>
                  <a:srgbClr val="C00000"/>
                </a:solidFill>
              </a:rPr>
              <a:t>Кроме прочего, отчет об исполнении </a:t>
            </a:r>
            <a:r>
              <a:rPr lang="ru-RU" sz="2000" dirty="0" smtClean="0">
                <a:solidFill>
                  <a:srgbClr val="C00000"/>
                </a:solidFill>
              </a:rPr>
              <a:t>контракта </a:t>
            </a:r>
            <a:r>
              <a:rPr lang="ru-RU" sz="2000" dirty="0">
                <a:solidFill>
                  <a:srgbClr val="C00000"/>
                </a:solidFill>
              </a:rPr>
              <a:t>в реестре отчетов заказчиков в </a:t>
            </a:r>
            <a:r>
              <a:rPr lang="ru-RU" sz="2000" dirty="0" smtClean="0">
                <a:solidFill>
                  <a:srgbClr val="C00000"/>
                </a:solidFill>
              </a:rPr>
              <a:t>ЕИС размещен </a:t>
            </a:r>
            <a:r>
              <a:rPr lang="ru-RU" sz="2000" dirty="0">
                <a:solidFill>
                  <a:srgbClr val="C00000"/>
                </a:solidFill>
              </a:rPr>
              <a:t>на основании вышеупомянутого акта сверки, то есть </a:t>
            </a:r>
            <a:r>
              <a:rPr lang="ru-RU" sz="2000" dirty="0" smtClean="0">
                <a:solidFill>
                  <a:srgbClr val="C00000"/>
                </a:solidFill>
              </a:rPr>
              <a:t/>
            </a:r>
            <a:br>
              <a:rPr lang="ru-RU" sz="2000" dirty="0" smtClean="0">
                <a:solidFill>
                  <a:srgbClr val="C00000"/>
                </a:solidFill>
              </a:rPr>
            </a:br>
            <a:r>
              <a:rPr lang="ru-RU" sz="2000" dirty="0" smtClean="0">
                <a:solidFill>
                  <a:srgbClr val="C00000"/>
                </a:solidFill>
              </a:rPr>
              <a:t>с </a:t>
            </a:r>
            <a:r>
              <a:rPr lang="ru-RU" sz="2000" dirty="0">
                <a:solidFill>
                  <a:srgbClr val="C00000"/>
                </a:solidFill>
              </a:rPr>
              <a:t>нарушением срока, - 24.03.2016</a:t>
            </a:r>
            <a:r>
              <a:rPr lang="ru-RU" sz="2000" dirty="0" smtClean="0">
                <a:solidFill>
                  <a:srgbClr val="C00000"/>
                </a:solidFill>
              </a:rPr>
              <a:t>.</a:t>
            </a:r>
          </a:p>
          <a:p>
            <a:pPr algn="just"/>
            <a:r>
              <a:rPr lang="en-US" i="1" dirty="0">
                <a:solidFill>
                  <a:srgbClr val="0063A1"/>
                </a:solidFill>
              </a:rPr>
              <a:t>// </a:t>
            </a:r>
            <a:r>
              <a:rPr lang="ru-RU" i="1" dirty="0">
                <a:solidFill>
                  <a:srgbClr val="0063A1"/>
                </a:solidFill>
              </a:rPr>
              <a:t>Решение Красноярского УФАС России от 13.05.2016 по делу № 30-об</a:t>
            </a:r>
            <a:endParaRPr lang="ru-RU" dirty="0">
              <a:solidFill>
                <a:srgbClr val="0063A1"/>
              </a:solidFill>
            </a:endParaRPr>
          </a:p>
          <a:p>
            <a:pPr algn="just"/>
            <a:endParaRPr lang="ru-RU" sz="2000" dirty="0">
              <a:solidFill>
                <a:srgbClr val="C00000"/>
              </a:solidFill>
            </a:endParaRPr>
          </a:p>
          <a:p>
            <a:endParaRPr lang="ru-RU" dirty="0"/>
          </a:p>
        </p:txBody>
      </p:sp>
    </p:spTree>
    <p:extLst>
      <p:ext uri="{BB962C8B-B14F-4D97-AF65-F5344CB8AC3E}">
        <p14:creationId xmlns:p14="http://schemas.microsoft.com/office/powerpoint/2010/main" val="92221932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2"/>
            <a:ext cx="10692130" cy="1314450"/>
          </a:xfrm>
          <a:custGeom>
            <a:avLst/>
            <a:gdLst/>
            <a:ahLst/>
            <a:cxnLst/>
            <a:rect l="l" t="t" r="r" b="b"/>
            <a:pathLst>
              <a:path w="10692130" h="1314450">
                <a:moveTo>
                  <a:pt x="0" y="1313992"/>
                </a:moveTo>
                <a:lnTo>
                  <a:pt x="10692003" y="1313992"/>
                </a:lnTo>
                <a:lnTo>
                  <a:pt x="10692003" y="0"/>
                </a:lnTo>
                <a:lnTo>
                  <a:pt x="0" y="0"/>
                </a:lnTo>
                <a:lnTo>
                  <a:pt x="0" y="1313992"/>
                </a:lnTo>
                <a:close/>
              </a:path>
            </a:pathLst>
          </a:custGeom>
          <a:solidFill>
            <a:srgbClr val="006384"/>
          </a:solidFill>
        </p:spPr>
        <p:txBody>
          <a:bodyPr wrap="square" lIns="0" tIns="0" rIns="0" bIns="0" rtlCol="0"/>
          <a:lstStyle/>
          <a:p>
            <a:endParaRPr/>
          </a:p>
        </p:txBody>
      </p:sp>
      <p:sp>
        <p:nvSpPr>
          <p:cNvPr id="3" name="object 3"/>
          <p:cNvSpPr/>
          <p:nvPr/>
        </p:nvSpPr>
        <p:spPr>
          <a:xfrm>
            <a:off x="0" y="1299006"/>
            <a:ext cx="10692130" cy="90170"/>
          </a:xfrm>
          <a:custGeom>
            <a:avLst/>
            <a:gdLst/>
            <a:ahLst/>
            <a:cxnLst/>
            <a:rect l="l" t="t" r="r" b="b"/>
            <a:pathLst>
              <a:path w="10692130" h="90169">
                <a:moveTo>
                  <a:pt x="0" y="90004"/>
                </a:moveTo>
                <a:lnTo>
                  <a:pt x="10692003" y="90004"/>
                </a:lnTo>
                <a:lnTo>
                  <a:pt x="10692003" y="0"/>
                </a:lnTo>
                <a:lnTo>
                  <a:pt x="0" y="0"/>
                </a:lnTo>
                <a:lnTo>
                  <a:pt x="0" y="90004"/>
                </a:lnTo>
                <a:close/>
              </a:path>
            </a:pathLst>
          </a:custGeom>
          <a:solidFill>
            <a:srgbClr val="7C9CB4"/>
          </a:solidFill>
        </p:spPr>
        <p:txBody>
          <a:bodyPr wrap="square" lIns="0" tIns="0" rIns="0" bIns="0" rtlCol="0"/>
          <a:lstStyle/>
          <a:p>
            <a:endParaRPr/>
          </a:p>
        </p:txBody>
      </p:sp>
      <p:sp>
        <p:nvSpPr>
          <p:cNvPr id="4" name="object 4"/>
          <p:cNvSpPr/>
          <p:nvPr/>
        </p:nvSpPr>
        <p:spPr>
          <a:xfrm>
            <a:off x="4355997" y="342004"/>
            <a:ext cx="1980564" cy="1047115"/>
          </a:xfrm>
          <a:custGeom>
            <a:avLst/>
            <a:gdLst/>
            <a:ahLst/>
            <a:cxnLst/>
            <a:rect l="l" t="t" r="r" b="b"/>
            <a:pathLst>
              <a:path w="1980564" h="1047115">
                <a:moveTo>
                  <a:pt x="990003" y="0"/>
                </a:moveTo>
                <a:lnTo>
                  <a:pt x="942036" y="1141"/>
                </a:lnTo>
                <a:lnTo>
                  <a:pt x="894659" y="4531"/>
                </a:lnTo>
                <a:lnTo>
                  <a:pt x="847923" y="10119"/>
                </a:lnTo>
                <a:lnTo>
                  <a:pt x="801880" y="17851"/>
                </a:lnTo>
                <a:lnTo>
                  <a:pt x="756581" y="27676"/>
                </a:lnTo>
                <a:lnTo>
                  <a:pt x="712079" y="39543"/>
                </a:lnTo>
                <a:lnTo>
                  <a:pt x="668426" y="53399"/>
                </a:lnTo>
                <a:lnTo>
                  <a:pt x="625673" y="69192"/>
                </a:lnTo>
                <a:lnTo>
                  <a:pt x="583872" y="86871"/>
                </a:lnTo>
                <a:lnTo>
                  <a:pt x="543075" y="106384"/>
                </a:lnTo>
                <a:lnTo>
                  <a:pt x="503334" y="127679"/>
                </a:lnTo>
                <a:lnTo>
                  <a:pt x="464701" y="150704"/>
                </a:lnTo>
                <a:lnTo>
                  <a:pt x="427227" y="175408"/>
                </a:lnTo>
                <a:lnTo>
                  <a:pt x="390965" y="201737"/>
                </a:lnTo>
                <a:lnTo>
                  <a:pt x="355966" y="229641"/>
                </a:lnTo>
                <a:lnTo>
                  <a:pt x="322282" y="259068"/>
                </a:lnTo>
                <a:lnTo>
                  <a:pt x="289966" y="289966"/>
                </a:lnTo>
                <a:lnTo>
                  <a:pt x="259068" y="322282"/>
                </a:lnTo>
                <a:lnTo>
                  <a:pt x="229641" y="355966"/>
                </a:lnTo>
                <a:lnTo>
                  <a:pt x="201737" y="390965"/>
                </a:lnTo>
                <a:lnTo>
                  <a:pt x="175408" y="427227"/>
                </a:lnTo>
                <a:lnTo>
                  <a:pt x="150704" y="464701"/>
                </a:lnTo>
                <a:lnTo>
                  <a:pt x="127679" y="503334"/>
                </a:lnTo>
                <a:lnTo>
                  <a:pt x="106384" y="543075"/>
                </a:lnTo>
                <a:lnTo>
                  <a:pt x="86871" y="583872"/>
                </a:lnTo>
                <a:lnTo>
                  <a:pt x="69192" y="625673"/>
                </a:lnTo>
                <a:lnTo>
                  <a:pt x="53399" y="668426"/>
                </a:lnTo>
                <a:lnTo>
                  <a:pt x="39543" y="712079"/>
                </a:lnTo>
                <a:lnTo>
                  <a:pt x="27676" y="756581"/>
                </a:lnTo>
                <a:lnTo>
                  <a:pt x="17851" y="801880"/>
                </a:lnTo>
                <a:lnTo>
                  <a:pt x="10119" y="847923"/>
                </a:lnTo>
                <a:lnTo>
                  <a:pt x="4531" y="894659"/>
                </a:lnTo>
                <a:lnTo>
                  <a:pt x="1141" y="942036"/>
                </a:lnTo>
                <a:lnTo>
                  <a:pt x="0" y="990003"/>
                </a:lnTo>
                <a:lnTo>
                  <a:pt x="123" y="1004329"/>
                </a:lnTo>
                <a:lnTo>
                  <a:pt x="476" y="1018601"/>
                </a:lnTo>
                <a:lnTo>
                  <a:pt x="1028" y="1032824"/>
                </a:lnTo>
                <a:lnTo>
                  <a:pt x="1752" y="1047000"/>
                </a:lnTo>
                <a:lnTo>
                  <a:pt x="1978253" y="1047000"/>
                </a:lnTo>
                <a:lnTo>
                  <a:pt x="1978977" y="1032824"/>
                </a:lnTo>
                <a:lnTo>
                  <a:pt x="1979529" y="1018601"/>
                </a:lnTo>
                <a:lnTo>
                  <a:pt x="1979882" y="1004329"/>
                </a:lnTo>
                <a:lnTo>
                  <a:pt x="1980006" y="990003"/>
                </a:lnTo>
                <a:lnTo>
                  <a:pt x="1978864" y="942036"/>
                </a:lnTo>
                <a:lnTo>
                  <a:pt x="1975474" y="894659"/>
                </a:lnTo>
                <a:lnTo>
                  <a:pt x="1969887" y="847923"/>
                </a:lnTo>
                <a:lnTo>
                  <a:pt x="1962154" y="801880"/>
                </a:lnTo>
                <a:lnTo>
                  <a:pt x="1952329" y="756581"/>
                </a:lnTo>
                <a:lnTo>
                  <a:pt x="1940462" y="712079"/>
                </a:lnTo>
                <a:lnTo>
                  <a:pt x="1926607" y="668426"/>
                </a:lnTo>
                <a:lnTo>
                  <a:pt x="1910813" y="625673"/>
                </a:lnTo>
                <a:lnTo>
                  <a:pt x="1893134" y="583872"/>
                </a:lnTo>
                <a:lnTo>
                  <a:pt x="1873621" y="543075"/>
                </a:lnTo>
                <a:lnTo>
                  <a:pt x="1852326" y="503334"/>
                </a:lnTo>
                <a:lnTo>
                  <a:pt x="1829301" y="464701"/>
                </a:lnTo>
                <a:lnTo>
                  <a:pt x="1804598" y="427227"/>
                </a:lnTo>
                <a:lnTo>
                  <a:pt x="1778268" y="390965"/>
                </a:lnTo>
                <a:lnTo>
                  <a:pt x="1750364" y="355966"/>
                </a:lnTo>
                <a:lnTo>
                  <a:pt x="1720937" y="322282"/>
                </a:lnTo>
                <a:lnTo>
                  <a:pt x="1690039" y="289966"/>
                </a:lnTo>
                <a:lnTo>
                  <a:pt x="1657723" y="259068"/>
                </a:lnTo>
                <a:lnTo>
                  <a:pt x="1624039" y="229641"/>
                </a:lnTo>
                <a:lnTo>
                  <a:pt x="1589040" y="201737"/>
                </a:lnTo>
                <a:lnTo>
                  <a:pt x="1552778" y="175408"/>
                </a:lnTo>
                <a:lnTo>
                  <a:pt x="1515305" y="150704"/>
                </a:lnTo>
                <a:lnTo>
                  <a:pt x="1476671" y="127679"/>
                </a:lnTo>
                <a:lnTo>
                  <a:pt x="1436930" y="106384"/>
                </a:lnTo>
                <a:lnTo>
                  <a:pt x="1396133" y="86871"/>
                </a:lnTo>
                <a:lnTo>
                  <a:pt x="1354332" y="69192"/>
                </a:lnTo>
                <a:lnTo>
                  <a:pt x="1311579" y="53399"/>
                </a:lnTo>
                <a:lnTo>
                  <a:pt x="1267926" y="39543"/>
                </a:lnTo>
                <a:lnTo>
                  <a:pt x="1223424" y="27676"/>
                </a:lnTo>
                <a:lnTo>
                  <a:pt x="1178125" y="17851"/>
                </a:lnTo>
                <a:lnTo>
                  <a:pt x="1132082" y="10119"/>
                </a:lnTo>
                <a:lnTo>
                  <a:pt x="1085346" y="4531"/>
                </a:lnTo>
                <a:lnTo>
                  <a:pt x="1037969" y="1141"/>
                </a:lnTo>
                <a:lnTo>
                  <a:pt x="990003" y="0"/>
                </a:lnTo>
                <a:close/>
              </a:path>
            </a:pathLst>
          </a:custGeom>
          <a:solidFill>
            <a:srgbClr val="7C9CB4"/>
          </a:solidFill>
        </p:spPr>
        <p:txBody>
          <a:bodyPr wrap="square" lIns="0" tIns="0" rIns="0" bIns="0" rtlCol="0"/>
          <a:lstStyle/>
          <a:p>
            <a:endParaRPr/>
          </a:p>
        </p:txBody>
      </p:sp>
      <p:sp>
        <p:nvSpPr>
          <p:cNvPr id="5" name="object 5"/>
          <p:cNvSpPr/>
          <p:nvPr/>
        </p:nvSpPr>
        <p:spPr>
          <a:xfrm>
            <a:off x="4446001" y="432008"/>
            <a:ext cx="1800225" cy="1800225"/>
          </a:xfrm>
          <a:custGeom>
            <a:avLst/>
            <a:gdLst/>
            <a:ahLst/>
            <a:cxnLst/>
            <a:rect l="l" t="t" r="r" b="b"/>
            <a:pathLst>
              <a:path w="1800225" h="1800225">
                <a:moveTo>
                  <a:pt x="899998" y="0"/>
                </a:moveTo>
                <a:lnTo>
                  <a:pt x="852200" y="1247"/>
                </a:lnTo>
                <a:lnTo>
                  <a:pt x="805052" y="4948"/>
                </a:lnTo>
                <a:lnTo>
                  <a:pt x="758616" y="11041"/>
                </a:lnTo>
                <a:lnTo>
                  <a:pt x="712954" y="19462"/>
                </a:lnTo>
                <a:lnTo>
                  <a:pt x="668129" y="30151"/>
                </a:lnTo>
                <a:lnTo>
                  <a:pt x="624202" y="43044"/>
                </a:lnTo>
                <a:lnTo>
                  <a:pt x="581236" y="58081"/>
                </a:lnTo>
                <a:lnTo>
                  <a:pt x="539292" y="75197"/>
                </a:lnTo>
                <a:lnTo>
                  <a:pt x="498434" y="94332"/>
                </a:lnTo>
                <a:lnTo>
                  <a:pt x="458724" y="115422"/>
                </a:lnTo>
                <a:lnTo>
                  <a:pt x="420223" y="138406"/>
                </a:lnTo>
                <a:lnTo>
                  <a:pt x="382993" y="163222"/>
                </a:lnTo>
                <a:lnTo>
                  <a:pt x="347098" y="189808"/>
                </a:lnTo>
                <a:lnTo>
                  <a:pt x="312599" y="218100"/>
                </a:lnTo>
                <a:lnTo>
                  <a:pt x="279558" y="248038"/>
                </a:lnTo>
                <a:lnTo>
                  <a:pt x="248038" y="279558"/>
                </a:lnTo>
                <a:lnTo>
                  <a:pt x="218100" y="312599"/>
                </a:lnTo>
                <a:lnTo>
                  <a:pt x="189808" y="347098"/>
                </a:lnTo>
                <a:lnTo>
                  <a:pt x="163222" y="382993"/>
                </a:lnTo>
                <a:lnTo>
                  <a:pt x="138406" y="420223"/>
                </a:lnTo>
                <a:lnTo>
                  <a:pt x="115422" y="458724"/>
                </a:lnTo>
                <a:lnTo>
                  <a:pt x="94332" y="498434"/>
                </a:lnTo>
                <a:lnTo>
                  <a:pt x="75197" y="539292"/>
                </a:lnTo>
                <a:lnTo>
                  <a:pt x="58081" y="581236"/>
                </a:lnTo>
                <a:lnTo>
                  <a:pt x="43044" y="624202"/>
                </a:lnTo>
                <a:lnTo>
                  <a:pt x="30151" y="668129"/>
                </a:lnTo>
                <a:lnTo>
                  <a:pt x="19462" y="712954"/>
                </a:lnTo>
                <a:lnTo>
                  <a:pt x="11041" y="758616"/>
                </a:lnTo>
                <a:lnTo>
                  <a:pt x="4948" y="805052"/>
                </a:lnTo>
                <a:lnTo>
                  <a:pt x="1247" y="852200"/>
                </a:lnTo>
                <a:lnTo>
                  <a:pt x="0" y="899998"/>
                </a:lnTo>
                <a:lnTo>
                  <a:pt x="1247" y="947795"/>
                </a:lnTo>
                <a:lnTo>
                  <a:pt x="4948" y="994943"/>
                </a:lnTo>
                <a:lnTo>
                  <a:pt x="11041" y="1041379"/>
                </a:lnTo>
                <a:lnTo>
                  <a:pt x="19462" y="1087041"/>
                </a:lnTo>
                <a:lnTo>
                  <a:pt x="30151" y="1131867"/>
                </a:lnTo>
                <a:lnTo>
                  <a:pt x="43044" y="1175794"/>
                </a:lnTo>
                <a:lnTo>
                  <a:pt x="58081" y="1218760"/>
                </a:lnTo>
                <a:lnTo>
                  <a:pt x="75197" y="1260703"/>
                </a:lnTo>
                <a:lnTo>
                  <a:pt x="94332" y="1301561"/>
                </a:lnTo>
                <a:lnTo>
                  <a:pt x="115422" y="1341272"/>
                </a:lnTo>
                <a:lnTo>
                  <a:pt x="138406" y="1379773"/>
                </a:lnTo>
                <a:lnTo>
                  <a:pt x="163222" y="1417002"/>
                </a:lnTo>
                <a:lnTo>
                  <a:pt x="189808" y="1452897"/>
                </a:lnTo>
                <a:lnTo>
                  <a:pt x="218100" y="1487397"/>
                </a:lnTo>
                <a:lnTo>
                  <a:pt x="248038" y="1520437"/>
                </a:lnTo>
                <a:lnTo>
                  <a:pt x="279558" y="1551958"/>
                </a:lnTo>
                <a:lnTo>
                  <a:pt x="312599" y="1581895"/>
                </a:lnTo>
                <a:lnTo>
                  <a:pt x="347098" y="1610188"/>
                </a:lnTo>
                <a:lnTo>
                  <a:pt x="382993" y="1636773"/>
                </a:lnTo>
                <a:lnTo>
                  <a:pt x="420223" y="1661589"/>
                </a:lnTo>
                <a:lnTo>
                  <a:pt x="458724" y="1684573"/>
                </a:lnTo>
                <a:lnTo>
                  <a:pt x="498434" y="1705664"/>
                </a:lnTo>
                <a:lnTo>
                  <a:pt x="539292" y="1724798"/>
                </a:lnTo>
                <a:lnTo>
                  <a:pt x="581236" y="1741915"/>
                </a:lnTo>
                <a:lnTo>
                  <a:pt x="624202" y="1756951"/>
                </a:lnTo>
                <a:lnTo>
                  <a:pt x="668129" y="1769844"/>
                </a:lnTo>
                <a:lnTo>
                  <a:pt x="712954" y="1780533"/>
                </a:lnTo>
                <a:lnTo>
                  <a:pt x="758616" y="1788955"/>
                </a:lnTo>
                <a:lnTo>
                  <a:pt x="805052" y="1795047"/>
                </a:lnTo>
                <a:lnTo>
                  <a:pt x="852200" y="1798748"/>
                </a:lnTo>
                <a:lnTo>
                  <a:pt x="899998" y="1799996"/>
                </a:lnTo>
                <a:lnTo>
                  <a:pt x="947795" y="1798748"/>
                </a:lnTo>
                <a:lnTo>
                  <a:pt x="994943" y="1795047"/>
                </a:lnTo>
                <a:lnTo>
                  <a:pt x="1041379" y="1788955"/>
                </a:lnTo>
                <a:lnTo>
                  <a:pt x="1087041" y="1780533"/>
                </a:lnTo>
                <a:lnTo>
                  <a:pt x="1131867" y="1769844"/>
                </a:lnTo>
                <a:lnTo>
                  <a:pt x="1175794" y="1756951"/>
                </a:lnTo>
                <a:lnTo>
                  <a:pt x="1218760" y="1741915"/>
                </a:lnTo>
                <a:lnTo>
                  <a:pt x="1260703" y="1724798"/>
                </a:lnTo>
                <a:lnTo>
                  <a:pt x="1301561" y="1705664"/>
                </a:lnTo>
                <a:lnTo>
                  <a:pt x="1341272" y="1684573"/>
                </a:lnTo>
                <a:lnTo>
                  <a:pt x="1379773" y="1661589"/>
                </a:lnTo>
                <a:lnTo>
                  <a:pt x="1417002" y="1636773"/>
                </a:lnTo>
                <a:lnTo>
                  <a:pt x="1452897" y="1610188"/>
                </a:lnTo>
                <a:lnTo>
                  <a:pt x="1487397" y="1581895"/>
                </a:lnTo>
                <a:lnTo>
                  <a:pt x="1520437" y="1551958"/>
                </a:lnTo>
                <a:lnTo>
                  <a:pt x="1551958" y="1520437"/>
                </a:lnTo>
                <a:lnTo>
                  <a:pt x="1581895" y="1487397"/>
                </a:lnTo>
                <a:lnTo>
                  <a:pt x="1610188" y="1452897"/>
                </a:lnTo>
                <a:lnTo>
                  <a:pt x="1636773" y="1417002"/>
                </a:lnTo>
                <a:lnTo>
                  <a:pt x="1661589" y="1379773"/>
                </a:lnTo>
                <a:lnTo>
                  <a:pt x="1684573" y="1341272"/>
                </a:lnTo>
                <a:lnTo>
                  <a:pt x="1705664" y="1301561"/>
                </a:lnTo>
                <a:lnTo>
                  <a:pt x="1724798" y="1260703"/>
                </a:lnTo>
                <a:lnTo>
                  <a:pt x="1741915" y="1218760"/>
                </a:lnTo>
                <a:lnTo>
                  <a:pt x="1756951" y="1175794"/>
                </a:lnTo>
                <a:lnTo>
                  <a:pt x="1769844" y="1131867"/>
                </a:lnTo>
                <a:lnTo>
                  <a:pt x="1780533" y="1087041"/>
                </a:lnTo>
                <a:lnTo>
                  <a:pt x="1788955" y="1041379"/>
                </a:lnTo>
                <a:lnTo>
                  <a:pt x="1795047" y="994943"/>
                </a:lnTo>
                <a:lnTo>
                  <a:pt x="1798748" y="947795"/>
                </a:lnTo>
                <a:lnTo>
                  <a:pt x="1799996" y="899998"/>
                </a:lnTo>
                <a:lnTo>
                  <a:pt x="1798748" y="852200"/>
                </a:lnTo>
                <a:lnTo>
                  <a:pt x="1795047" y="805052"/>
                </a:lnTo>
                <a:lnTo>
                  <a:pt x="1788955" y="758616"/>
                </a:lnTo>
                <a:lnTo>
                  <a:pt x="1780533" y="712954"/>
                </a:lnTo>
                <a:lnTo>
                  <a:pt x="1769844" y="668129"/>
                </a:lnTo>
                <a:lnTo>
                  <a:pt x="1756951" y="624202"/>
                </a:lnTo>
                <a:lnTo>
                  <a:pt x="1741915" y="581236"/>
                </a:lnTo>
                <a:lnTo>
                  <a:pt x="1724798" y="539292"/>
                </a:lnTo>
                <a:lnTo>
                  <a:pt x="1705664" y="498434"/>
                </a:lnTo>
                <a:lnTo>
                  <a:pt x="1684573" y="458724"/>
                </a:lnTo>
                <a:lnTo>
                  <a:pt x="1661589" y="420223"/>
                </a:lnTo>
                <a:lnTo>
                  <a:pt x="1636773" y="382993"/>
                </a:lnTo>
                <a:lnTo>
                  <a:pt x="1610188" y="347098"/>
                </a:lnTo>
                <a:lnTo>
                  <a:pt x="1581895" y="312599"/>
                </a:lnTo>
                <a:lnTo>
                  <a:pt x="1551958" y="279558"/>
                </a:lnTo>
                <a:lnTo>
                  <a:pt x="1520437" y="248038"/>
                </a:lnTo>
                <a:lnTo>
                  <a:pt x="1487397" y="218100"/>
                </a:lnTo>
                <a:lnTo>
                  <a:pt x="1452897" y="189808"/>
                </a:lnTo>
                <a:lnTo>
                  <a:pt x="1417002" y="163222"/>
                </a:lnTo>
                <a:lnTo>
                  <a:pt x="1379773" y="138406"/>
                </a:lnTo>
                <a:lnTo>
                  <a:pt x="1341272" y="115422"/>
                </a:lnTo>
                <a:lnTo>
                  <a:pt x="1301561" y="94332"/>
                </a:lnTo>
                <a:lnTo>
                  <a:pt x="1260703" y="75197"/>
                </a:lnTo>
                <a:lnTo>
                  <a:pt x="1218760" y="58081"/>
                </a:lnTo>
                <a:lnTo>
                  <a:pt x="1175794" y="43044"/>
                </a:lnTo>
                <a:lnTo>
                  <a:pt x="1131867" y="30151"/>
                </a:lnTo>
                <a:lnTo>
                  <a:pt x="1087041" y="19462"/>
                </a:lnTo>
                <a:lnTo>
                  <a:pt x="1041379" y="11041"/>
                </a:lnTo>
                <a:lnTo>
                  <a:pt x="994943" y="4948"/>
                </a:lnTo>
                <a:lnTo>
                  <a:pt x="947795" y="1247"/>
                </a:lnTo>
                <a:lnTo>
                  <a:pt x="899998" y="0"/>
                </a:lnTo>
                <a:close/>
              </a:path>
            </a:pathLst>
          </a:custGeom>
          <a:solidFill>
            <a:srgbClr val="FFFFFF"/>
          </a:solidFill>
        </p:spPr>
        <p:txBody>
          <a:bodyPr wrap="square" lIns="0" tIns="0" rIns="0" bIns="0" rtlCol="0"/>
          <a:lstStyle/>
          <a:p>
            <a:endParaRPr/>
          </a:p>
        </p:txBody>
      </p:sp>
      <p:sp>
        <p:nvSpPr>
          <p:cNvPr id="6" name="object 6"/>
          <p:cNvSpPr txBox="1">
            <a:spLocks noGrp="1"/>
          </p:cNvSpPr>
          <p:nvPr>
            <p:ph type="title"/>
          </p:nvPr>
        </p:nvSpPr>
        <p:spPr>
          <a:xfrm>
            <a:off x="1123924" y="2105025"/>
            <a:ext cx="8444230" cy="2585323"/>
          </a:xfrm>
          <a:prstGeom prst="rect">
            <a:avLst/>
          </a:prstGeom>
        </p:spPr>
        <p:txBody>
          <a:bodyPr vert="horz" wrap="square" lIns="0" tIns="0" rIns="0" bIns="0" rtlCol="0">
            <a:spAutoFit/>
          </a:bodyPr>
          <a:lstStyle/>
          <a:p>
            <a:pPr marL="12700" marR="5080" indent="437515">
              <a:lnSpc>
                <a:spcPct val="100000"/>
              </a:lnSpc>
            </a:pPr>
            <a:r>
              <a:rPr lang="ru-RU" sz="2400" spc="-5" dirty="0" smtClean="0">
                <a:latin typeface="Arial" panose="020B0604020202020204" pitchFamily="34" charset="0"/>
                <a:cs typeface="Arial" panose="020B0604020202020204" pitchFamily="34" charset="0"/>
              </a:rPr>
              <a:t/>
            </a:r>
            <a:br>
              <a:rPr lang="ru-RU" sz="2400" spc="-5" dirty="0" smtClean="0">
                <a:latin typeface="Arial" panose="020B0604020202020204" pitchFamily="34" charset="0"/>
                <a:cs typeface="Arial" panose="020B0604020202020204" pitchFamily="34" charset="0"/>
              </a:rPr>
            </a:br>
            <a:r>
              <a:rPr lang="ru-RU" sz="2400" spc="-5" dirty="0" smtClean="0">
                <a:latin typeface="Arial" panose="020B0604020202020204" pitchFamily="34" charset="0"/>
                <a:cs typeface="Arial" panose="020B0604020202020204" pitchFamily="34" charset="0"/>
              </a:rPr>
              <a:t>Изменения в закупках унитарных предприятий с 2017 года. </a:t>
            </a:r>
            <a:br>
              <a:rPr lang="ru-RU" sz="2400" spc="-5" dirty="0" smtClean="0">
                <a:latin typeface="Arial" panose="020B0604020202020204" pitchFamily="34" charset="0"/>
                <a:cs typeface="Arial" panose="020B0604020202020204" pitchFamily="34" charset="0"/>
              </a:rPr>
            </a:br>
            <a:r>
              <a:rPr lang="ru-RU" sz="2400" spc="-5" dirty="0" smtClean="0">
                <a:latin typeface="Arial" panose="020B0604020202020204" pitchFamily="34" charset="0"/>
                <a:cs typeface="Arial" panose="020B0604020202020204" pitchFamily="34" charset="0"/>
              </a:rPr>
              <a:t>Обзор ключевых положений законодательства о контрактной системе, а также изменений, касающихся закупочной деятельности ГУП и МУП. </a:t>
            </a:r>
            <a:br>
              <a:rPr lang="ru-RU" sz="2400" spc="-5" dirty="0" smtClean="0">
                <a:latin typeface="Arial" panose="020B0604020202020204" pitchFamily="34" charset="0"/>
                <a:cs typeface="Arial" panose="020B0604020202020204" pitchFamily="34" charset="0"/>
              </a:rPr>
            </a:br>
            <a:r>
              <a:rPr lang="ru-RU" sz="2400" spc="-5" dirty="0" smtClean="0">
                <a:latin typeface="Arial" panose="020B0604020202020204" pitchFamily="34" charset="0"/>
                <a:cs typeface="Arial" panose="020B0604020202020204" pitchFamily="34" charset="0"/>
              </a:rPr>
              <a:t>Порядок действий унитарного предприятия для подготовки к работе по Закону о контрактной системе.</a:t>
            </a:r>
            <a:endParaRPr sz="2400" b="0" spc="-5" dirty="0">
              <a:latin typeface="Arial" panose="020B0604020202020204" pitchFamily="34" charset="0"/>
              <a:cs typeface="Arial" panose="020B0604020202020204" pitchFamily="34" charset="0"/>
            </a:endParaRPr>
          </a:p>
        </p:txBody>
      </p:sp>
      <p:sp>
        <p:nvSpPr>
          <p:cNvPr id="8" name="object 8"/>
          <p:cNvSpPr txBox="1"/>
          <p:nvPr/>
        </p:nvSpPr>
        <p:spPr>
          <a:xfrm>
            <a:off x="4122000" y="6795784"/>
            <a:ext cx="2448560" cy="395449"/>
          </a:xfrm>
          <a:prstGeom prst="rect">
            <a:avLst/>
          </a:prstGeom>
          <a:solidFill>
            <a:srgbClr val="006384"/>
          </a:solidFill>
        </p:spPr>
        <p:txBody>
          <a:bodyPr vert="horz" wrap="square" lIns="0" tIns="88265" rIns="0" bIns="90000" rtlCol="0" anchor="ctr">
            <a:spAutoFit/>
          </a:bodyPr>
          <a:lstStyle/>
          <a:p>
            <a:pPr marL="274955">
              <a:spcBef>
                <a:spcPts val="695"/>
              </a:spcBef>
            </a:pPr>
            <a:r>
              <a:rPr sz="1400" b="1" spc="-20" dirty="0">
                <a:solidFill>
                  <a:srgbClr val="FFFFFF"/>
                </a:solidFill>
                <a:latin typeface="PTSansPro-CaptionBold"/>
                <a:cs typeface="PTSansPro-CaptionBold"/>
              </a:rPr>
              <a:t>WWW.ROSZAKUPKI.RU</a:t>
            </a:r>
            <a:endParaRPr sz="1400" dirty="0">
              <a:latin typeface="PTSansPro-CaptionBold"/>
              <a:cs typeface="PTSansPro-CaptionBold"/>
            </a:endParaRPr>
          </a:p>
        </p:txBody>
      </p:sp>
      <p:sp>
        <p:nvSpPr>
          <p:cNvPr id="9" name="object 9"/>
          <p:cNvSpPr/>
          <p:nvPr/>
        </p:nvSpPr>
        <p:spPr>
          <a:xfrm>
            <a:off x="2231999" y="5129841"/>
            <a:ext cx="6228080" cy="0"/>
          </a:xfrm>
          <a:custGeom>
            <a:avLst/>
            <a:gdLst/>
            <a:ahLst/>
            <a:cxnLst/>
            <a:rect l="l" t="t" r="r" b="b"/>
            <a:pathLst>
              <a:path w="6228080">
                <a:moveTo>
                  <a:pt x="0" y="0"/>
                </a:moveTo>
                <a:lnTo>
                  <a:pt x="6228003" y="0"/>
                </a:lnTo>
              </a:path>
            </a:pathLst>
          </a:custGeom>
          <a:ln w="36004">
            <a:solidFill>
              <a:srgbClr val="006384"/>
            </a:solidFill>
          </a:ln>
        </p:spPr>
        <p:txBody>
          <a:bodyPr wrap="square" lIns="0" tIns="0" rIns="0" bIns="0" rtlCol="0"/>
          <a:lstStyle/>
          <a:p>
            <a:endParaRPr/>
          </a:p>
        </p:txBody>
      </p:sp>
      <p:pic>
        <p:nvPicPr>
          <p:cNvPr id="15" name="Рисунок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2546" y="497636"/>
            <a:ext cx="1708309" cy="1708309"/>
          </a:xfrm>
          <a:prstGeom prst="rect">
            <a:avLst/>
          </a:prstGeom>
        </p:spPr>
      </p:pic>
    </p:spTree>
    <p:extLst>
      <p:ext uri="{BB962C8B-B14F-4D97-AF65-F5344CB8AC3E}">
        <p14:creationId xmlns:p14="http://schemas.microsoft.com/office/powerpoint/2010/main" val="411879989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dirty="0" smtClean="0"/>
              <a:t>Применение ГУП и МУП Закона № 44-ФЗ с 01.01.2017 (ч.2.1 ст.15)</a:t>
            </a:r>
            <a:endParaRPr lang="ru-RU" dirty="0"/>
          </a:p>
        </p:txBody>
      </p:sp>
      <p:sp>
        <p:nvSpPr>
          <p:cNvPr id="3" name="Объект 2"/>
          <p:cNvSpPr>
            <a:spLocks noGrp="1"/>
          </p:cNvSpPr>
          <p:nvPr>
            <p:ph sz="quarter" idx="10"/>
          </p:nvPr>
        </p:nvSpPr>
        <p:spPr>
          <a:xfrm>
            <a:off x="393700" y="1647825"/>
            <a:ext cx="10058400" cy="5029200"/>
          </a:xfrm>
        </p:spPr>
        <p:txBody>
          <a:bodyPr/>
          <a:lstStyle/>
          <a:p>
            <a:pPr algn="just"/>
            <a:r>
              <a:rPr lang="ru-RU" sz="2200" b="1" dirty="0" smtClean="0"/>
              <a:t>Закон № 44-ФЗ применяется ГУП и МУП </a:t>
            </a:r>
          </a:p>
          <a:p>
            <a:pPr marL="457200" indent="-457200" algn="just">
              <a:buAutoNum type="arabicParenR"/>
            </a:pPr>
            <a:r>
              <a:rPr lang="ru-RU" sz="2200" dirty="0" smtClean="0"/>
              <a:t>при осуществлении </a:t>
            </a:r>
            <a:r>
              <a:rPr lang="ru-RU" sz="2200" i="1" u="sng" dirty="0" smtClean="0">
                <a:solidFill>
                  <a:schemeClr val="tx1"/>
                </a:solidFill>
              </a:rPr>
              <a:t>любых</a:t>
            </a:r>
            <a:r>
              <a:rPr lang="ru-RU" sz="2200" dirty="0" smtClean="0"/>
              <a:t> закупок, </a:t>
            </a:r>
            <a:r>
              <a:rPr lang="ru-RU" sz="2200" dirty="0" smtClean="0">
                <a:solidFill>
                  <a:srgbClr val="C00000"/>
                </a:solidFill>
              </a:rPr>
              <a:t>за исключением:*</a:t>
            </a:r>
          </a:p>
          <a:p>
            <a:pPr marL="342900" indent="-342900" algn="just">
              <a:buFontTx/>
              <a:buChar char="-"/>
            </a:pPr>
            <a:r>
              <a:rPr lang="ru-RU" sz="2200" dirty="0" smtClean="0">
                <a:solidFill>
                  <a:srgbClr val="0063A1"/>
                </a:solidFill>
              </a:rPr>
              <a:t>закупок за счет грантов</a:t>
            </a:r>
            <a:r>
              <a:rPr lang="ru-RU" sz="2200" dirty="0" smtClean="0"/>
              <a:t>, переданных безвозмездно и безвозвратно гражданами и юридическими лицами, а также закупок за счет </a:t>
            </a:r>
            <a:r>
              <a:rPr lang="ru-RU" sz="2200" i="1" u="sng" dirty="0" smtClean="0">
                <a:solidFill>
                  <a:srgbClr val="0063A1"/>
                </a:solidFill>
              </a:rPr>
              <a:t>субсидий</a:t>
            </a:r>
            <a:r>
              <a:rPr lang="ru-RU" sz="2200" dirty="0" smtClean="0">
                <a:solidFill>
                  <a:srgbClr val="0063A1"/>
                </a:solidFill>
              </a:rPr>
              <a:t> (грантов), </a:t>
            </a:r>
            <a:r>
              <a:rPr lang="ru-RU" sz="2200" i="1" u="sng" dirty="0" smtClean="0">
                <a:solidFill>
                  <a:srgbClr val="0063A1"/>
                </a:solidFill>
              </a:rPr>
              <a:t>предоставляемых на конкурсной основе</a:t>
            </a:r>
            <a:r>
              <a:rPr lang="ru-RU" sz="2200" i="1" dirty="0" smtClean="0"/>
              <a:t> из бюджетов</a:t>
            </a:r>
            <a:r>
              <a:rPr lang="en-US" sz="2200" i="1" dirty="0" smtClean="0"/>
              <a:t> </a:t>
            </a:r>
            <a:r>
              <a:rPr lang="ru-RU" sz="2200" i="1" dirty="0" smtClean="0"/>
              <a:t/>
            </a:r>
            <a:br>
              <a:rPr lang="ru-RU" sz="2200" i="1" dirty="0" smtClean="0"/>
            </a:br>
            <a:r>
              <a:rPr lang="en-US" sz="2200" i="1" dirty="0" smtClean="0"/>
              <a:t>(</a:t>
            </a:r>
            <a:r>
              <a:rPr lang="ru-RU" sz="2200" i="1" dirty="0" smtClean="0"/>
              <a:t>см. ч.7 ст.78 БК РФ)**</a:t>
            </a:r>
            <a:r>
              <a:rPr lang="en-US" sz="2200" i="1" dirty="0" smtClean="0"/>
              <a:t>;</a:t>
            </a:r>
          </a:p>
          <a:p>
            <a:pPr marL="342900" indent="-342900">
              <a:buFontTx/>
              <a:buChar char="-"/>
            </a:pPr>
            <a:r>
              <a:rPr lang="ru-RU" sz="2200" dirty="0" smtClean="0"/>
              <a:t>закупок на привлечение </a:t>
            </a:r>
            <a:r>
              <a:rPr lang="ru-RU" sz="2200" dirty="0" err="1" smtClean="0"/>
              <a:t>сопоставщиков</a:t>
            </a:r>
            <a:r>
              <a:rPr lang="ru-RU" sz="2200" smtClean="0"/>
              <a:t> (соисполнителей</a:t>
            </a:r>
            <a:r>
              <a:rPr lang="ru-RU" sz="2200" dirty="0" smtClean="0"/>
              <a:t>, субподрядчиков) для исполнения контрактов, заключенных ГУП и МУП </a:t>
            </a:r>
            <a:r>
              <a:rPr lang="ru-RU" sz="2200" i="1" u="sng" dirty="0" smtClean="0"/>
              <a:t>по Закону № 44-ФЗ </a:t>
            </a:r>
            <a:r>
              <a:rPr lang="ru-RU" sz="2200" dirty="0" smtClean="0">
                <a:solidFill>
                  <a:srgbClr val="C00000"/>
                </a:solidFill>
              </a:rPr>
              <a:t>(!)</a:t>
            </a:r>
            <a:r>
              <a:rPr lang="ru-RU" sz="2200" dirty="0" smtClean="0"/>
              <a:t>, по которым ГУП и МУП является основным исполнителем (за исключением контрактов, заключенных по п.2 ч.1 ст.93 Закона № 44-ФЗ)</a:t>
            </a:r>
          </a:p>
          <a:p>
            <a:endParaRPr lang="ru-RU" sz="2200" dirty="0" smtClean="0"/>
          </a:p>
          <a:p>
            <a:pPr algn="just"/>
            <a:r>
              <a:rPr lang="ru-RU" sz="2200" dirty="0" smtClean="0">
                <a:solidFill>
                  <a:srgbClr val="C00000"/>
                </a:solidFill>
              </a:rPr>
              <a:t>* Указанные закупки могут осуществляться по Закону № 223-ФЗ, если такая возможность предусмотрена положением о закупке, принятым и размещенным заказчиком в ЕИС до 31.12.2016.</a:t>
            </a:r>
            <a:endParaRPr lang="ru-RU" sz="2200" i="1" dirty="0">
              <a:solidFill>
                <a:srgbClr val="C00000"/>
              </a:solidFill>
            </a:endParaRPr>
          </a:p>
        </p:txBody>
      </p:sp>
    </p:spTree>
    <p:extLst>
      <p:ext uri="{BB962C8B-B14F-4D97-AF65-F5344CB8AC3E}">
        <p14:creationId xmlns:p14="http://schemas.microsoft.com/office/powerpoint/2010/main" val="197027678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ч.7 ст. 78 БК РФ</a:t>
            </a:r>
            <a:endParaRPr lang="ru-RU" dirty="0"/>
          </a:p>
        </p:txBody>
      </p:sp>
      <p:sp>
        <p:nvSpPr>
          <p:cNvPr id="3" name="Объект 2"/>
          <p:cNvSpPr>
            <a:spLocks noGrp="1"/>
          </p:cNvSpPr>
          <p:nvPr>
            <p:ph sz="quarter" idx="10"/>
          </p:nvPr>
        </p:nvSpPr>
        <p:spPr/>
        <p:txBody>
          <a:bodyPr/>
          <a:lstStyle/>
          <a:p>
            <a:pPr algn="just"/>
            <a:r>
              <a:rPr lang="ru-RU" sz="1900" dirty="0"/>
              <a:t>7. В законе (решении) о бюджете могут предусматриваться бюджетные ассигнования на предоставление в соответствии с решениями Президента Российской Федерации, Правительства Российской Федерации, высшего должностного лица субъекта Российской Федерации, высшего исполнительного органа государственной власти субъекта Российской Федерации, местной администрации юридическим лицам (за исключением государственных (муниципальных) учреждений), индивидуальным предпринимателям, физическим лицам грантов в форме субсидий, </a:t>
            </a:r>
            <a:r>
              <a:rPr lang="ru-RU" sz="1900" i="1" dirty="0">
                <a:solidFill>
                  <a:srgbClr val="C00000"/>
                </a:solidFill>
              </a:rPr>
              <a:t>в том числе предоставляемых на конкурсной основе.</a:t>
            </a:r>
          </a:p>
          <a:p>
            <a:pPr algn="just"/>
            <a:endParaRPr lang="ru-RU" sz="1900" dirty="0" smtClean="0"/>
          </a:p>
          <a:p>
            <a:pPr algn="just"/>
            <a:r>
              <a:rPr lang="ru-RU" sz="1900" dirty="0" smtClean="0"/>
              <a:t>Порядок </a:t>
            </a:r>
            <a:r>
              <a:rPr lang="ru-RU" sz="1900" dirty="0"/>
              <a:t>предоставления указанных субсидий из федерального бюджета, бюджетов субъектов Российской Федерации, местных бюджетов устанавливается соответственно нормативными правовыми актами Правительства Российской Федерации, высшего исполнительного органа государственной власти субъекта Российской Федерации, муниципальными правовыми актами местной администрации, если данный порядок не определен решениями, предусмотренными абзацем первым настоящего </a:t>
            </a:r>
            <a:r>
              <a:rPr lang="ru-RU" sz="1900" dirty="0" smtClean="0"/>
              <a:t>пункта.</a:t>
            </a:r>
            <a:endParaRPr lang="ru-RU" sz="1900" dirty="0"/>
          </a:p>
        </p:txBody>
      </p:sp>
    </p:spTree>
    <p:extLst>
      <p:ext uri="{BB962C8B-B14F-4D97-AF65-F5344CB8AC3E}">
        <p14:creationId xmlns:p14="http://schemas.microsoft.com/office/powerpoint/2010/main" val="1812475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b="0" dirty="0" smtClean="0"/>
              <a:t>ТРУДОВОЙ КОДЕКС: </a:t>
            </a:r>
            <a:br>
              <a:rPr lang="ru-RU" b="0" dirty="0" smtClean="0"/>
            </a:br>
            <a:r>
              <a:rPr lang="ru-RU" b="0" dirty="0" smtClean="0"/>
              <a:t>обязательность применения стандартов</a:t>
            </a:r>
            <a:endParaRPr lang="ru-RU" b="0" dirty="0"/>
          </a:p>
        </p:txBody>
      </p:sp>
      <p:sp>
        <p:nvSpPr>
          <p:cNvPr id="3" name="Объект 2"/>
          <p:cNvSpPr>
            <a:spLocks noGrp="1"/>
          </p:cNvSpPr>
          <p:nvPr>
            <p:ph sz="quarter" idx="10"/>
          </p:nvPr>
        </p:nvSpPr>
        <p:spPr>
          <a:xfrm>
            <a:off x="241300" y="1647825"/>
            <a:ext cx="10287000" cy="5029200"/>
          </a:xfrm>
        </p:spPr>
        <p:txBody>
          <a:bodyPr/>
          <a:lstStyle/>
          <a:p>
            <a:pPr algn="just"/>
            <a:r>
              <a:rPr lang="ru-RU" sz="2100" b="1" dirty="0">
                <a:solidFill>
                  <a:srgbClr val="C00000"/>
                </a:solidFill>
              </a:rPr>
              <a:t>Статья 195.3. Порядок применения профессиональных </a:t>
            </a:r>
            <a:r>
              <a:rPr lang="ru-RU" sz="2100" b="1" dirty="0" smtClean="0">
                <a:solidFill>
                  <a:srgbClr val="C00000"/>
                </a:solidFill>
              </a:rPr>
              <a:t>стандартов </a:t>
            </a:r>
          </a:p>
          <a:p>
            <a:pPr algn="just"/>
            <a:r>
              <a:rPr lang="ru-RU" sz="2100" b="1" dirty="0" smtClean="0">
                <a:solidFill>
                  <a:srgbClr val="C00000"/>
                </a:solidFill>
              </a:rPr>
              <a:t>(статья вступила в силу с 1 июля 2016 г.)</a:t>
            </a:r>
          </a:p>
          <a:p>
            <a:pPr algn="just"/>
            <a:endParaRPr lang="ru-RU" sz="2100" dirty="0" smtClean="0"/>
          </a:p>
          <a:p>
            <a:pPr algn="just"/>
            <a:r>
              <a:rPr lang="ru-RU" sz="2100" dirty="0" smtClean="0"/>
              <a:t>Если </a:t>
            </a:r>
            <a:r>
              <a:rPr lang="ru-RU" sz="2100" i="1" dirty="0"/>
              <a:t>настоящим Кодексом, </a:t>
            </a:r>
            <a:r>
              <a:rPr lang="ru-RU" sz="2100" i="1" u="sng" dirty="0"/>
              <a:t>другими федеральными законами, иными нормативными правовыми </a:t>
            </a:r>
            <a:r>
              <a:rPr lang="ru-RU" sz="2100" i="1" u="sng" dirty="0" smtClean="0"/>
              <a:t>актами (?)</a:t>
            </a:r>
            <a:r>
              <a:rPr lang="ru-RU" sz="2100" dirty="0" smtClean="0"/>
              <a:t> </a:t>
            </a:r>
            <a:r>
              <a:rPr lang="ru-RU" sz="2100" dirty="0"/>
              <a:t>Российской Федерации </a:t>
            </a:r>
            <a:r>
              <a:rPr lang="ru-RU" sz="2100" i="1" dirty="0"/>
              <a:t>установлены требования к квалификации</a:t>
            </a:r>
            <a:r>
              <a:rPr lang="ru-RU" sz="2100" dirty="0"/>
              <a:t>, необходимой работнику для выполнения определенной трудовой функции, профессиональные стандарты в части указанных </a:t>
            </a:r>
            <a:r>
              <a:rPr lang="ru-RU" sz="2100" dirty="0">
                <a:solidFill>
                  <a:srgbClr val="0063A1"/>
                </a:solidFill>
              </a:rPr>
              <a:t>требований </a:t>
            </a:r>
            <a:r>
              <a:rPr lang="ru-RU" sz="2100" b="1" u="sng" dirty="0">
                <a:solidFill>
                  <a:srgbClr val="FF0000"/>
                </a:solidFill>
              </a:rPr>
              <a:t>обязательны</a:t>
            </a:r>
            <a:r>
              <a:rPr lang="ru-RU" sz="2100" dirty="0">
                <a:solidFill>
                  <a:srgbClr val="0063A1"/>
                </a:solidFill>
              </a:rPr>
              <a:t> для применения </a:t>
            </a:r>
            <a:r>
              <a:rPr lang="ru-RU" sz="2100" dirty="0" smtClean="0">
                <a:solidFill>
                  <a:srgbClr val="0063A1"/>
                </a:solidFill>
              </a:rPr>
              <a:t>работодателями.</a:t>
            </a:r>
          </a:p>
          <a:p>
            <a:pPr algn="just"/>
            <a:endParaRPr lang="ru-RU" sz="2100" dirty="0"/>
          </a:p>
          <a:p>
            <a:pPr algn="just"/>
            <a:r>
              <a:rPr lang="ru-RU" sz="2100" i="1" dirty="0" smtClean="0"/>
              <a:t>Характеристики </a:t>
            </a:r>
            <a:r>
              <a:rPr lang="ru-RU" sz="2100" i="1" dirty="0"/>
              <a:t>квалификации, </a:t>
            </a:r>
            <a:r>
              <a:rPr lang="ru-RU" sz="2100" i="1" u="sng" dirty="0"/>
              <a:t>которые содержатся в профессиональных стандартах и обязательность применения которых не установлена </a:t>
            </a:r>
            <a:r>
              <a:rPr lang="ru-RU" sz="2100" dirty="0"/>
              <a:t>в соответствии с частью первой настоящей статьи, применяются работодателями в качестве </a:t>
            </a:r>
            <a:r>
              <a:rPr lang="ru-RU" sz="2100" i="1" u="sng" dirty="0"/>
              <a:t>основы</a:t>
            </a:r>
            <a:r>
              <a:rPr lang="ru-RU" sz="2100" dirty="0"/>
              <a:t> для определения требований к квалификации работников с учетом особенностей выполняемых работниками трудовых функций, обусловленных применяемыми технологиями и принятой организацией производства и </a:t>
            </a:r>
            <a:r>
              <a:rPr lang="ru-RU" sz="2100" dirty="0" smtClean="0"/>
              <a:t>труда.</a:t>
            </a:r>
          </a:p>
          <a:p>
            <a:endParaRPr lang="ru-RU" sz="2100" dirty="0"/>
          </a:p>
        </p:txBody>
      </p:sp>
    </p:spTree>
    <p:extLst>
      <p:ext uri="{BB962C8B-B14F-4D97-AF65-F5344CB8AC3E}">
        <p14:creationId xmlns:p14="http://schemas.microsoft.com/office/powerpoint/2010/main" val="179009566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dirty="0"/>
              <a:t>Применение ГУП и МУП Закона № </a:t>
            </a:r>
            <a:r>
              <a:rPr lang="ru-RU" dirty="0" smtClean="0"/>
              <a:t>44-ФЗ (ч.6 ст.15)</a:t>
            </a:r>
            <a:endParaRPr lang="ru-RU" dirty="0"/>
          </a:p>
        </p:txBody>
      </p:sp>
      <p:sp>
        <p:nvSpPr>
          <p:cNvPr id="3" name="Объект 2"/>
          <p:cNvSpPr>
            <a:spLocks noGrp="1"/>
          </p:cNvSpPr>
          <p:nvPr>
            <p:ph sz="quarter" idx="10"/>
          </p:nvPr>
        </p:nvSpPr>
        <p:spPr/>
        <p:txBody>
          <a:bodyPr/>
          <a:lstStyle/>
          <a:p>
            <a:pPr algn="just"/>
            <a:r>
              <a:rPr lang="ru-RU" sz="2200" b="1" dirty="0"/>
              <a:t>Закон № 44-ФЗ применяется ГУП и МУП </a:t>
            </a:r>
            <a:endParaRPr lang="ru-RU" sz="2200" dirty="0" smtClean="0"/>
          </a:p>
          <a:p>
            <a:pPr algn="just"/>
            <a:r>
              <a:rPr lang="ru-RU" sz="2200" dirty="0" smtClean="0"/>
              <a:t>2) Если государственным (муниципальным) заказчиком при </a:t>
            </a:r>
            <a:r>
              <a:rPr lang="ru-RU" sz="2200" dirty="0"/>
              <a:t>осуществлении бюджетных инвестиций в объекты капитального строительства государственной, муниципальной собственности и (или) на приобретение объектов недвижимого имущества в государственную, муниципальную собственность передали на безвозмездной основе на основании соглашений свои полномочия государственного или муниципального </a:t>
            </a:r>
            <a:r>
              <a:rPr lang="ru-RU" sz="2200" dirty="0" smtClean="0"/>
              <a:t>заказчика.</a:t>
            </a:r>
            <a:endParaRPr lang="ru-RU" sz="2200" dirty="0"/>
          </a:p>
        </p:txBody>
      </p:sp>
    </p:spTree>
    <p:extLst>
      <p:ext uri="{BB962C8B-B14F-4D97-AF65-F5344CB8AC3E}">
        <p14:creationId xmlns:p14="http://schemas.microsoft.com/office/powerpoint/2010/main" val="312367481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ПОДВОДИМ ИТОГИ:</a:t>
            </a:r>
            <a:endParaRPr lang="ru-RU" dirty="0"/>
          </a:p>
        </p:txBody>
      </p:sp>
      <p:sp>
        <p:nvSpPr>
          <p:cNvPr id="3" name="Объект 2"/>
          <p:cNvSpPr>
            <a:spLocks noGrp="1"/>
          </p:cNvSpPr>
          <p:nvPr>
            <p:ph sz="quarter" idx="10"/>
          </p:nvPr>
        </p:nvSpPr>
        <p:spPr>
          <a:xfrm>
            <a:off x="469900" y="1647825"/>
            <a:ext cx="9755188" cy="5029200"/>
          </a:xfrm>
        </p:spPr>
        <p:txBody>
          <a:bodyPr/>
          <a:lstStyle/>
          <a:p>
            <a:pPr marL="285750" indent="-285750">
              <a:buFont typeface="Wingdings" panose="05000000000000000000" pitchFamily="2" charset="2"/>
              <a:buChar char="q"/>
            </a:pPr>
            <a:r>
              <a:rPr lang="ru-RU" sz="2400" dirty="0" smtClean="0"/>
              <a:t>Применяется ли Закон № 44-ФЗ при осуществлении закупок за счет кредитных и иных «своих» средств унитарного предприятия?</a:t>
            </a:r>
          </a:p>
          <a:p>
            <a:pPr marL="285750" indent="-285750">
              <a:buFont typeface="Wingdings" panose="05000000000000000000" pitchFamily="2" charset="2"/>
              <a:buChar char="q"/>
            </a:pPr>
            <a:r>
              <a:rPr lang="ru-RU" sz="2400" dirty="0" smtClean="0"/>
              <a:t>Возможно ли применить Закон № 223-ФЗ при осуществлении закупок за счет субсидий, предоставленных унитарному предприятию НЕ на конкурсной основе?</a:t>
            </a:r>
          </a:p>
          <a:p>
            <a:pPr marL="285750" indent="-285750">
              <a:buFont typeface="Wingdings" panose="05000000000000000000" pitchFamily="2" charset="2"/>
              <a:buChar char="q"/>
            </a:pPr>
            <a:r>
              <a:rPr lang="ru-RU" sz="2400" dirty="0" smtClean="0"/>
              <a:t>Возможно ли применить Закон № 223-ФЗ для привлечения соисполнителей (субподрядчиков) в рамках исполнения договоров, заключенных унитарным предприятием (основной исполнитель) в рамках гражданского законодательства?</a:t>
            </a:r>
          </a:p>
          <a:p>
            <a:pPr marL="285750" indent="-285750">
              <a:buFont typeface="Wingdings" panose="05000000000000000000" pitchFamily="2" charset="2"/>
              <a:buChar char="q"/>
            </a:pPr>
            <a:r>
              <a:rPr lang="ru-RU" sz="2400" dirty="0" smtClean="0">
                <a:solidFill>
                  <a:srgbClr val="C00000"/>
                </a:solidFill>
              </a:rPr>
              <a:t>Нужно ли утверждать новое положение о закупке или достаточно внести изменения в существующее? Возможно ли внести изменения в положение о закупке после 01.01.2017???</a:t>
            </a:r>
          </a:p>
          <a:p>
            <a:pPr marL="285750" indent="-285750">
              <a:buFont typeface="Wingdings" panose="05000000000000000000" pitchFamily="2" charset="2"/>
              <a:buChar char="q"/>
            </a:pPr>
            <a:endParaRPr lang="ru-RU" dirty="0" smtClean="0"/>
          </a:p>
          <a:p>
            <a:pPr marL="285750" indent="-285750">
              <a:buFont typeface="Wingdings" panose="05000000000000000000" pitchFamily="2" charset="2"/>
              <a:buChar char="q"/>
            </a:pPr>
            <a:endParaRPr lang="ru-RU" dirty="0"/>
          </a:p>
        </p:txBody>
      </p:sp>
    </p:spTree>
    <p:extLst>
      <p:ext uri="{BB962C8B-B14F-4D97-AF65-F5344CB8AC3E}">
        <p14:creationId xmlns:p14="http://schemas.microsoft.com/office/powerpoint/2010/main" val="163338699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C00000"/>
                </a:solidFill>
              </a:rPr>
              <a:t>ПОЛОЖЕНИЕ О ЗАКУПКЕ</a:t>
            </a:r>
            <a:endParaRPr lang="ru-RU" dirty="0">
              <a:solidFill>
                <a:srgbClr val="C00000"/>
              </a:solidFill>
            </a:endParaRPr>
          </a:p>
        </p:txBody>
      </p:sp>
      <p:sp>
        <p:nvSpPr>
          <p:cNvPr id="3" name="Объект 2"/>
          <p:cNvSpPr>
            <a:spLocks noGrp="1"/>
          </p:cNvSpPr>
          <p:nvPr>
            <p:ph sz="quarter" idx="10"/>
          </p:nvPr>
        </p:nvSpPr>
        <p:spPr>
          <a:xfrm>
            <a:off x="478802" y="1495425"/>
            <a:ext cx="9744698" cy="5029200"/>
          </a:xfrm>
        </p:spPr>
        <p:txBody>
          <a:bodyPr/>
          <a:lstStyle/>
          <a:p>
            <a:pPr algn="r"/>
            <a:r>
              <a:rPr lang="ru-RU" b="1" dirty="0" smtClean="0">
                <a:solidFill>
                  <a:schemeClr val="tx1"/>
                </a:solidFill>
              </a:rPr>
              <a:t>ч.41 ст.112 Закона № 44-ФЗ</a:t>
            </a:r>
          </a:p>
          <a:p>
            <a:pPr algn="just"/>
            <a:r>
              <a:rPr lang="ru-RU" dirty="0" smtClean="0"/>
              <a:t>«До </a:t>
            </a:r>
            <a:r>
              <a:rPr lang="ru-RU" dirty="0"/>
              <a:t>31 декабря 2016 года государственные, муниципальные унитарные предприятия вправе принять правовой акт в соответствии с частью 3 статьи 2 Федерального закона от 18 июля 2011 года </a:t>
            </a:r>
            <a:r>
              <a:rPr lang="ru-RU" dirty="0" smtClean="0"/>
              <a:t>№ </a:t>
            </a:r>
            <a:r>
              <a:rPr lang="ru-RU" dirty="0"/>
              <a:t>223-ФЗ "О закупках товаров, работ, услуг отдельными видами юридических лиц" </a:t>
            </a:r>
            <a:r>
              <a:rPr lang="ru-RU" i="1" u="sng" dirty="0">
                <a:solidFill>
                  <a:srgbClr val="0063A1"/>
                </a:solidFill>
              </a:rPr>
              <a:t>в отношении закупок, предусмотренных частью 2.1 статьи 15</a:t>
            </a:r>
            <a:r>
              <a:rPr lang="ru-RU" i="1" dirty="0">
                <a:solidFill>
                  <a:srgbClr val="0063A1"/>
                </a:solidFill>
              </a:rPr>
              <a:t> </a:t>
            </a:r>
            <a:r>
              <a:rPr lang="ru-RU" dirty="0"/>
              <a:t>настоящего Федерального закона и осуществляемых в 2017 году. Указанные правовые акты в случае их принятия государственными, муниципальными унитарными предприятиями </a:t>
            </a:r>
            <a:r>
              <a:rPr lang="ru-RU" i="1" dirty="0">
                <a:solidFill>
                  <a:srgbClr val="0063A1"/>
                </a:solidFill>
              </a:rPr>
              <a:t>должны быть размещены до 31 декабря 2016 года в единой информационной системе</a:t>
            </a:r>
            <a:r>
              <a:rPr lang="ru-RU" i="1" dirty="0" smtClean="0"/>
              <a:t>.</a:t>
            </a:r>
            <a:r>
              <a:rPr lang="ru-RU" dirty="0" smtClean="0"/>
              <a:t>»</a:t>
            </a:r>
          </a:p>
          <a:p>
            <a:pPr algn="just"/>
            <a:endParaRPr lang="ru-RU" dirty="0" smtClean="0"/>
          </a:p>
          <a:p>
            <a:pPr algn="r"/>
            <a:r>
              <a:rPr lang="ru-RU" b="1" dirty="0"/>
              <a:t>ч</a:t>
            </a:r>
            <a:r>
              <a:rPr lang="ru-RU" b="1" dirty="0" smtClean="0"/>
              <a:t>. 3 ст. 15 Закона № 44-ФЗ</a:t>
            </a:r>
            <a:endParaRPr lang="ru-RU" b="1" dirty="0"/>
          </a:p>
          <a:p>
            <a:pPr algn="just"/>
            <a:r>
              <a:rPr lang="ru-RU" dirty="0" smtClean="0"/>
              <a:t>«</a:t>
            </a:r>
            <a:r>
              <a:rPr lang="ru-RU" i="1" dirty="0"/>
              <a:t>Принятое</a:t>
            </a:r>
            <a:r>
              <a:rPr lang="ru-RU" dirty="0"/>
              <a:t> </a:t>
            </a:r>
            <a:r>
              <a:rPr lang="ru-RU" dirty="0" smtClean="0"/>
              <a:t>… государственным</a:t>
            </a:r>
            <a:r>
              <a:rPr lang="ru-RU" dirty="0"/>
              <a:t>, муниципальным унитарными предприятиями </a:t>
            </a:r>
            <a:r>
              <a:rPr lang="ru-RU" i="1" u="sng" dirty="0"/>
              <a:t>решение об осуществлении</a:t>
            </a:r>
            <a:r>
              <a:rPr lang="ru-RU" dirty="0"/>
              <a:t> указанных </a:t>
            </a:r>
            <a:r>
              <a:rPr lang="ru-RU" dirty="0" smtClean="0"/>
              <a:t>… в… пунктах </a:t>
            </a:r>
            <a:r>
              <a:rPr lang="ru-RU" dirty="0"/>
              <a:t>1 и 2 части 2.1 настоящей статьи </a:t>
            </a:r>
            <a:r>
              <a:rPr lang="ru-RU" i="1" u="sng" dirty="0"/>
              <a:t>закупок в порядке, </a:t>
            </a:r>
            <a:r>
              <a:rPr lang="ru-RU" dirty="0"/>
              <a:t>установленном настоящим Федеральным законом, или в соответствии с Федеральным законом от 18 июля 2011 года N 223-ФЗ "О закупках товаров, работ, услуг отдельными видами юридических лиц" не может быть изменено в текущем году.</a:t>
            </a:r>
          </a:p>
          <a:p>
            <a:endParaRPr lang="ru-RU" dirty="0"/>
          </a:p>
        </p:txBody>
      </p:sp>
      <p:sp>
        <p:nvSpPr>
          <p:cNvPr id="4" name="object 5"/>
          <p:cNvSpPr txBox="1"/>
          <p:nvPr/>
        </p:nvSpPr>
        <p:spPr>
          <a:xfrm>
            <a:off x="478802" y="5940006"/>
            <a:ext cx="564515" cy="972185"/>
          </a:xfrm>
          <a:prstGeom prst="rect">
            <a:avLst/>
          </a:prstGeom>
          <a:solidFill>
            <a:srgbClr val="0063A1"/>
          </a:solidFill>
        </p:spPr>
        <p:txBody>
          <a:bodyPr vert="horz" wrap="square" lIns="0" tIns="204470" rIns="0" bIns="0" rtlCol="0">
            <a:spAutoFit/>
          </a:bodyPr>
          <a:lstStyle/>
          <a:p>
            <a:pPr marL="169545">
              <a:lnSpc>
                <a:spcPct val="100000"/>
              </a:lnSpc>
              <a:spcBef>
                <a:spcPts val="1610"/>
              </a:spcBef>
            </a:pPr>
            <a:r>
              <a:rPr sz="3600" b="1" dirty="0">
                <a:solidFill>
                  <a:srgbClr val="FFFFFF"/>
                </a:solidFill>
                <a:latin typeface="PTSansPro-CaptionBold"/>
                <a:cs typeface="PTSansPro-CaptionBold"/>
              </a:rPr>
              <a:t>?</a:t>
            </a:r>
            <a:endParaRPr sz="3600" dirty="0">
              <a:latin typeface="PTSansPro-CaptionBold"/>
              <a:cs typeface="PTSansPro-CaptionBold"/>
            </a:endParaRPr>
          </a:p>
        </p:txBody>
      </p:sp>
      <p:sp>
        <p:nvSpPr>
          <p:cNvPr id="5" name="object 6"/>
          <p:cNvSpPr txBox="1"/>
          <p:nvPr/>
        </p:nvSpPr>
        <p:spPr>
          <a:xfrm>
            <a:off x="1119962" y="5940006"/>
            <a:ext cx="6800215" cy="948978"/>
          </a:xfrm>
          <a:prstGeom prst="rect">
            <a:avLst/>
          </a:prstGeom>
          <a:solidFill>
            <a:srgbClr val="E6E7E8"/>
          </a:solidFill>
        </p:spPr>
        <p:txBody>
          <a:bodyPr vert="horz" wrap="square" lIns="0" tIns="193040" rIns="0" bIns="0" rtlCol="0">
            <a:spAutoFit/>
          </a:bodyPr>
          <a:lstStyle/>
          <a:p>
            <a:pPr marL="107950">
              <a:lnSpc>
                <a:spcPct val="100000"/>
              </a:lnSpc>
              <a:spcBef>
                <a:spcPts val="1520"/>
              </a:spcBef>
            </a:pPr>
            <a:r>
              <a:rPr lang="ru-RU" sz="1900" dirty="0" smtClean="0">
                <a:solidFill>
                  <a:srgbClr val="231F20"/>
                </a:solidFill>
                <a:latin typeface="Arial" panose="020B0604020202020204" pitchFamily="34" charset="0"/>
                <a:cs typeface="Arial" panose="020B0604020202020204" pitchFamily="34" charset="0"/>
              </a:rPr>
              <a:t>Можно ли вносить изменения в положения о закупке </a:t>
            </a:r>
            <a:br>
              <a:rPr lang="ru-RU" sz="1900" dirty="0" smtClean="0">
                <a:solidFill>
                  <a:srgbClr val="231F20"/>
                </a:solidFill>
                <a:latin typeface="Arial" panose="020B0604020202020204" pitchFamily="34" charset="0"/>
                <a:cs typeface="Arial" panose="020B0604020202020204" pitchFamily="34" charset="0"/>
              </a:rPr>
            </a:br>
            <a:r>
              <a:rPr lang="ru-RU" sz="1900" dirty="0" smtClean="0">
                <a:solidFill>
                  <a:srgbClr val="231F20"/>
                </a:solidFill>
                <a:latin typeface="Arial" panose="020B0604020202020204" pitchFamily="34" charset="0"/>
                <a:cs typeface="Arial" panose="020B0604020202020204" pitchFamily="34" charset="0"/>
              </a:rPr>
              <a:t>в 2017 году? Почему?</a:t>
            </a:r>
            <a:r>
              <a:rPr lang="ru-RU" sz="1900" dirty="0">
                <a:solidFill>
                  <a:srgbClr val="231F20"/>
                </a:solidFill>
                <a:latin typeface="PTSansPro-Caption"/>
                <a:cs typeface="PTSansPro-Caption"/>
              </a:rPr>
              <a:t/>
            </a:r>
            <a:br>
              <a:rPr lang="ru-RU" sz="1900" dirty="0">
                <a:solidFill>
                  <a:srgbClr val="231F20"/>
                </a:solidFill>
                <a:latin typeface="PTSansPro-Caption"/>
                <a:cs typeface="PTSansPro-Caption"/>
              </a:rPr>
            </a:br>
            <a:endParaRPr lang="ru-RU" sz="1100" dirty="0">
              <a:latin typeface="PTSansPro-Caption"/>
              <a:cs typeface="PTSansPro-Caption"/>
            </a:endParaRPr>
          </a:p>
        </p:txBody>
      </p:sp>
    </p:spTree>
    <p:extLst>
      <p:ext uri="{BB962C8B-B14F-4D97-AF65-F5344CB8AC3E}">
        <p14:creationId xmlns:p14="http://schemas.microsoft.com/office/powerpoint/2010/main" val="403158119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dirty="0" smtClean="0"/>
              <a:t>Нормы законов 223-ФЗ и 44-ФЗ </a:t>
            </a:r>
            <a:br>
              <a:rPr lang="ru-RU" dirty="0" smtClean="0"/>
            </a:br>
            <a:r>
              <a:rPr lang="ru-RU" dirty="0" smtClean="0"/>
              <a:t>в сравнении</a:t>
            </a:r>
            <a:endParaRPr lang="ru-RU" dirty="0"/>
          </a:p>
        </p:txBody>
      </p:sp>
      <p:graphicFrame>
        <p:nvGraphicFramePr>
          <p:cNvPr id="4" name="Объект 3"/>
          <p:cNvGraphicFramePr>
            <a:graphicFrameLocks noGrp="1"/>
          </p:cNvGraphicFramePr>
          <p:nvPr>
            <p:ph sz="quarter" idx="10"/>
            <p:extLst>
              <p:ext uri="{D42A27DB-BD31-4B8C-83A1-F6EECF244321}">
                <p14:modId xmlns:p14="http://schemas.microsoft.com/office/powerpoint/2010/main" val="2034509964"/>
              </p:ext>
            </p:extLst>
          </p:nvPr>
        </p:nvGraphicFramePr>
        <p:xfrm>
          <a:off x="469900" y="2409824"/>
          <a:ext cx="9755187" cy="3352800"/>
        </p:xfrm>
        <a:graphic>
          <a:graphicData uri="http://schemas.openxmlformats.org/drawingml/2006/table">
            <a:tbl>
              <a:tblPr firstRow="1" bandRow="1">
                <a:tableStyleId>{5C22544A-7EE6-4342-B048-85BDC9FD1C3A}</a:tableStyleId>
              </a:tblPr>
              <a:tblGrid>
                <a:gridCol w="3251729"/>
                <a:gridCol w="3251729"/>
                <a:gridCol w="3251729"/>
              </a:tblGrid>
              <a:tr h="609600">
                <a:tc>
                  <a:txBody>
                    <a:bodyPr/>
                    <a:lstStyle/>
                    <a:p>
                      <a:endParaRPr lang="ru-RU" sz="1800" dirty="0"/>
                    </a:p>
                  </a:txBody>
                  <a:tcPr anchor="ctr" anchorCtr="1"/>
                </a:tc>
                <a:tc>
                  <a:txBody>
                    <a:bodyPr/>
                    <a:lstStyle/>
                    <a:p>
                      <a:r>
                        <a:rPr lang="ru-RU" sz="1800" dirty="0" smtClean="0"/>
                        <a:t>Закон № 223-ФЗ</a:t>
                      </a:r>
                      <a:r>
                        <a:rPr lang="ru-RU" sz="1800" baseline="0" dirty="0" smtClean="0"/>
                        <a:t> </a:t>
                      </a:r>
                      <a:endParaRPr lang="ru-RU" sz="1800" dirty="0"/>
                    </a:p>
                  </a:txBody>
                  <a:tcPr anchor="ctr" anchorCtr="1"/>
                </a:tc>
                <a:tc>
                  <a:txBody>
                    <a:bodyPr/>
                    <a:lstStyle/>
                    <a:p>
                      <a:r>
                        <a:rPr lang="ru-RU" sz="1800" dirty="0" smtClean="0"/>
                        <a:t>Закон № 44-ФЗ</a:t>
                      </a:r>
                      <a:endParaRPr lang="ru-RU" sz="1800" dirty="0"/>
                    </a:p>
                  </a:txBody>
                  <a:tcPr anchor="ctr" anchorCtr="1"/>
                </a:tc>
              </a:tr>
              <a:tr h="914400">
                <a:tc>
                  <a:txBody>
                    <a:bodyPr/>
                    <a:lstStyle/>
                    <a:p>
                      <a:pPr algn="ctr"/>
                      <a:r>
                        <a:rPr lang="ru-RU" sz="1800" b="1" dirty="0" smtClean="0"/>
                        <a:t>1. Регистрация</a:t>
                      </a:r>
                      <a:r>
                        <a:rPr lang="ru-RU" sz="1800" b="1" baseline="0" dirty="0" smtClean="0"/>
                        <a:t> в ЕИС</a:t>
                      </a:r>
                      <a:endParaRPr lang="ru-RU" sz="1800" b="1" dirty="0"/>
                    </a:p>
                  </a:txBody>
                  <a:tcPr anchor="ctr" anchorCtr="1"/>
                </a:tc>
                <a:tc>
                  <a:txBody>
                    <a:bodyPr/>
                    <a:lstStyle/>
                    <a:p>
                      <a:r>
                        <a:rPr lang="ru-RU" sz="1800" dirty="0" smtClean="0"/>
                        <a:t>Только как заказчик по 223-ФЗ</a:t>
                      </a:r>
                      <a:endParaRPr lang="ru-RU" sz="1800" dirty="0"/>
                    </a:p>
                  </a:txBody>
                  <a:tcPr anchor="ctr" anchorCtr="1"/>
                </a:tc>
                <a:tc>
                  <a:txBody>
                    <a:bodyPr/>
                    <a:lstStyle/>
                    <a:p>
                      <a:r>
                        <a:rPr lang="ru-RU" sz="1800" dirty="0" smtClean="0"/>
                        <a:t>Только как заказчик по 44-ФЗ</a:t>
                      </a:r>
                      <a:endParaRPr lang="ru-RU" sz="1800" dirty="0"/>
                    </a:p>
                  </a:txBody>
                  <a:tcPr anchor="ctr" anchorCtr="1"/>
                </a:tc>
              </a:tr>
              <a:tr h="914400">
                <a:tc>
                  <a:txBody>
                    <a:bodyPr/>
                    <a:lstStyle/>
                    <a:p>
                      <a:pPr algn="ctr"/>
                      <a:r>
                        <a:rPr lang="ru-RU" sz="1800" b="1" dirty="0" smtClean="0"/>
                        <a:t>2. Контрактная служба</a:t>
                      </a:r>
                      <a:r>
                        <a:rPr lang="ru-RU" sz="1800" b="1" baseline="0" dirty="0" smtClean="0"/>
                        <a:t> (контрактный управляющий)</a:t>
                      </a:r>
                      <a:endParaRPr lang="ru-RU" sz="1800" b="1" dirty="0"/>
                    </a:p>
                  </a:txBody>
                  <a:tcPr anchor="ctr" anchorCtr="1"/>
                </a:tc>
                <a:tc>
                  <a:txBody>
                    <a:bodyPr/>
                    <a:lstStyle/>
                    <a:p>
                      <a:r>
                        <a:rPr lang="ru-RU" sz="1800" dirty="0" smtClean="0"/>
                        <a:t>Нет</a:t>
                      </a:r>
                      <a:endParaRPr lang="ru-RU" sz="1800" dirty="0"/>
                    </a:p>
                  </a:txBody>
                  <a:tcPr anchor="ctr" anchorCtr="1"/>
                </a:tc>
                <a:tc>
                  <a:txBody>
                    <a:bodyPr/>
                    <a:lstStyle/>
                    <a:p>
                      <a:r>
                        <a:rPr lang="ru-RU" sz="1800" dirty="0" smtClean="0"/>
                        <a:t>Есть</a:t>
                      </a:r>
                      <a:endParaRPr lang="ru-RU" sz="1800" dirty="0"/>
                    </a:p>
                  </a:txBody>
                  <a:tcPr anchor="ctr" anchorCtr="1"/>
                </a:tc>
              </a:tr>
              <a:tr h="914400">
                <a:tc>
                  <a:txBody>
                    <a:bodyPr/>
                    <a:lstStyle/>
                    <a:p>
                      <a:pPr algn="ctr"/>
                      <a:r>
                        <a:rPr lang="ru-RU" sz="1800" b="1" dirty="0" smtClean="0"/>
                        <a:t>3. Комиссия по осуществлению закупок</a:t>
                      </a:r>
                      <a:endParaRPr lang="ru-RU" sz="1800" b="1" dirty="0"/>
                    </a:p>
                  </a:txBody>
                  <a:tcPr anchor="ctr" anchorCtr="1"/>
                </a:tc>
                <a:tc>
                  <a:txBody>
                    <a:bodyPr/>
                    <a:lstStyle/>
                    <a:p>
                      <a:r>
                        <a:rPr lang="ru-RU" sz="1800" dirty="0" smtClean="0"/>
                        <a:t>Нет, но обычно создается</a:t>
                      </a:r>
                      <a:endParaRPr lang="ru-RU" sz="1800" dirty="0"/>
                    </a:p>
                  </a:txBody>
                  <a:tcPr anchor="ctr" anchorCtr="1"/>
                </a:tc>
                <a:tc>
                  <a:txBody>
                    <a:bodyPr/>
                    <a:lstStyle/>
                    <a:p>
                      <a:r>
                        <a:rPr lang="ru-RU" sz="1800" dirty="0" smtClean="0"/>
                        <a:t>Есть, должна соответствовать требованиям ч.</a:t>
                      </a:r>
                      <a:r>
                        <a:rPr lang="ru-RU" sz="1800" baseline="0" dirty="0" smtClean="0"/>
                        <a:t> 5 ст.39 </a:t>
                      </a:r>
                      <a:r>
                        <a:rPr lang="ru-RU" sz="1800" dirty="0" smtClean="0"/>
                        <a:t> </a:t>
                      </a:r>
                      <a:endParaRPr lang="ru-RU" sz="1800" dirty="0"/>
                    </a:p>
                  </a:txBody>
                  <a:tcPr anchor="ctr" anchorCtr="1"/>
                </a:tc>
              </a:tr>
            </a:tbl>
          </a:graphicData>
        </a:graphic>
      </p:graphicFrame>
      <p:sp>
        <p:nvSpPr>
          <p:cNvPr id="5" name="Выгнутая вверх стрелка 4"/>
          <p:cNvSpPr/>
          <p:nvPr/>
        </p:nvSpPr>
        <p:spPr>
          <a:xfrm>
            <a:off x="5118100" y="1647826"/>
            <a:ext cx="3766944" cy="756656"/>
          </a:xfrm>
          <a:prstGeom prst="curved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27330031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dirty="0" smtClean="0"/>
              <a:t>Нормы законов 223-ФЗ и 44-ФЗ </a:t>
            </a:r>
            <a:br>
              <a:rPr lang="ru-RU" dirty="0" smtClean="0"/>
            </a:br>
            <a:r>
              <a:rPr lang="ru-RU" dirty="0" smtClean="0"/>
              <a:t>в сравнении</a:t>
            </a:r>
            <a:endParaRPr lang="ru-RU" dirty="0"/>
          </a:p>
        </p:txBody>
      </p:sp>
      <p:graphicFrame>
        <p:nvGraphicFramePr>
          <p:cNvPr id="4" name="Объект 3"/>
          <p:cNvGraphicFramePr>
            <a:graphicFrameLocks noGrp="1"/>
          </p:cNvGraphicFramePr>
          <p:nvPr>
            <p:ph sz="quarter" idx="10"/>
            <p:extLst>
              <p:ext uri="{D42A27DB-BD31-4B8C-83A1-F6EECF244321}">
                <p14:modId xmlns:p14="http://schemas.microsoft.com/office/powerpoint/2010/main" val="1294879709"/>
              </p:ext>
            </p:extLst>
          </p:nvPr>
        </p:nvGraphicFramePr>
        <p:xfrm>
          <a:off x="469900" y="2409824"/>
          <a:ext cx="9755187" cy="4267200"/>
        </p:xfrm>
        <a:graphic>
          <a:graphicData uri="http://schemas.openxmlformats.org/drawingml/2006/table">
            <a:tbl>
              <a:tblPr firstRow="1" bandRow="1">
                <a:tableStyleId>{5C22544A-7EE6-4342-B048-85BDC9FD1C3A}</a:tableStyleId>
              </a:tblPr>
              <a:tblGrid>
                <a:gridCol w="3251729"/>
                <a:gridCol w="3251729"/>
                <a:gridCol w="3251729"/>
              </a:tblGrid>
              <a:tr h="609600">
                <a:tc>
                  <a:txBody>
                    <a:bodyPr/>
                    <a:lstStyle/>
                    <a:p>
                      <a:endParaRPr lang="ru-RU" sz="1800" dirty="0"/>
                    </a:p>
                  </a:txBody>
                  <a:tcPr anchor="ctr" anchorCtr="1"/>
                </a:tc>
                <a:tc>
                  <a:txBody>
                    <a:bodyPr/>
                    <a:lstStyle/>
                    <a:p>
                      <a:r>
                        <a:rPr lang="ru-RU" sz="1800" dirty="0" smtClean="0"/>
                        <a:t>Закон № 223-ФЗ</a:t>
                      </a:r>
                      <a:r>
                        <a:rPr lang="ru-RU" sz="1800" baseline="0" dirty="0" smtClean="0"/>
                        <a:t> </a:t>
                      </a:r>
                      <a:endParaRPr lang="ru-RU" sz="1800" dirty="0"/>
                    </a:p>
                  </a:txBody>
                  <a:tcPr anchor="ctr" anchorCtr="1"/>
                </a:tc>
                <a:tc>
                  <a:txBody>
                    <a:bodyPr/>
                    <a:lstStyle/>
                    <a:p>
                      <a:r>
                        <a:rPr lang="ru-RU" sz="1800" dirty="0" smtClean="0"/>
                        <a:t>Закон № 44-ФЗ</a:t>
                      </a:r>
                      <a:endParaRPr lang="ru-RU" sz="1800" dirty="0"/>
                    </a:p>
                  </a:txBody>
                  <a:tcPr anchor="ctr" anchorCtr="1"/>
                </a:tc>
              </a:tr>
              <a:tr h="914400">
                <a:tc>
                  <a:txBody>
                    <a:bodyPr/>
                    <a:lstStyle/>
                    <a:p>
                      <a:pPr algn="l"/>
                      <a:r>
                        <a:rPr lang="ru-RU" sz="1800" b="1" dirty="0" smtClean="0"/>
                        <a:t>3. Планирование</a:t>
                      </a:r>
                      <a:r>
                        <a:rPr lang="ru-RU" sz="1800" b="1" baseline="0" dirty="0" smtClean="0"/>
                        <a:t> закупок</a:t>
                      </a:r>
                      <a:endParaRPr lang="ru-RU" sz="1800" b="1" dirty="0"/>
                    </a:p>
                  </a:txBody>
                  <a:tcPr anchor="ctr" anchorCtr="1"/>
                </a:tc>
                <a:tc>
                  <a:txBody>
                    <a:bodyPr/>
                    <a:lstStyle/>
                    <a:p>
                      <a:r>
                        <a:rPr lang="ru-RU" sz="1800" dirty="0" smtClean="0"/>
                        <a:t>2</a:t>
                      </a:r>
                      <a:r>
                        <a:rPr lang="ru-RU" sz="1800" baseline="0" dirty="0" smtClean="0"/>
                        <a:t> плана закупок</a:t>
                      </a:r>
                      <a:endParaRPr lang="ru-RU" sz="1800" dirty="0"/>
                    </a:p>
                  </a:txBody>
                  <a:tcPr anchor="ctr" anchorCtr="1"/>
                </a:tc>
                <a:tc>
                  <a:txBody>
                    <a:bodyPr/>
                    <a:lstStyle/>
                    <a:p>
                      <a:r>
                        <a:rPr lang="ru-RU" sz="1800" dirty="0" smtClean="0"/>
                        <a:t>План-закупок + план график</a:t>
                      </a:r>
                      <a:endParaRPr lang="ru-RU" sz="1800" dirty="0"/>
                    </a:p>
                  </a:txBody>
                  <a:tcPr anchor="ctr" anchorCtr="1"/>
                </a:tc>
              </a:tr>
              <a:tr h="914400">
                <a:tc>
                  <a:txBody>
                    <a:bodyPr/>
                    <a:lstStyle/>
                    <a:p>
                      <a:pPr algn="l"/>
                      <a:r>
                        <a:rPr lang="ru-RU" sz="1800" b="1" dirty="0" smtClean="0"/>
                        <a:t>4. Нормирование</a:t>
                      </a:r>
                      <a:r>
                        <a:rPr lang="ru-RU" sz="1800" b="1" baseline="0" dirty="0" smtClean="0"/>
                        <a:t> закупок</a:t>
                      </a:r>
                      <a:endParaRPr lang="ru-RU" sz="1800" b="1" dirty="0"/>
                    </a:p>
                  </a:txBody>
                  <a:tcPr anchor="ctr" anchorCtr="1"/>
                </a:tc>
                <a:tc>
                  <a:txBody>
                    <a:bodyPr/>
                    <a:lstStyle/>
                    <a:p>
                      <a:r>
                        <a:rPr lang="ru-RU" sz="1800" dirty="0" smtClean="0"/>
                        <a:t>Нет</a:t>
                      </a:r>
                      <a:endParaRPr lang="ru-RU" sz="1800" dirty="0"/>
                    </a:p>
                  </a:txBody>
                  <a:tcPr anchor="ctr" anchorCtr="1"/>
                </a:tc>
                <a:tc>
                  <a:txBody>
                    <a:bodyPr/>
                    <a:lstStyle/>
                    <a:p>
                      <a:r>
                        <a:rPr lang="ru-RU" sz="1800" dirty="0" smtClean="0"/>
                        <a:t>Есть</a:t>
                      </a:r>
                      <a:endParaRPr lang="ru-RU" sz="1800" dirty="0"/>
                    </a:p>
                  </a:txBody>
                  <a:tcPr anchor="ctr" anchorCtr="1"/>
                </a:tc>
              </a:tr>
              <a:tr h="914400">
                <a:tc>
                  <a:txBody>
                    <a:bodyPr/>
                    <a:lstStyle/>
                    <a:p>
                      <a:r>
                        <a:rPr lang="ru-RU" sz="1800" b="1" dirty="0" smtClean="0"/>
                        <a:t>5. Обоснование</a:t>
                      </a:r>
                      <a:r>
                        <a:rPr lang="ru-RU" sz="1800" b="1" baseline="0" dirty="0" smtClean="0"/>
                        <a:t> закупок</a:t>
                      </a:r>
                      <a:endParaRPr lang="ru-RU" sz="1800" b="1" dirty="0"/>
                    </a:p>
                  </a:txBody>
                  <a:tcPr anchor="ctr" anchorCtr="1"/>
                </a:tc>
                <a:tc>
                  <a:txBody>
                    <a:bodyPr/>
                    <a:lstStyle/>
                    <a:p>
                      <a:r>
                        <a:rPr lang="ru-RU" sz="1800" dirty="0" smtClean="0"/>
                        <a:t>Нет, но обычно создается</a:t>
                      </a:r>
                      <a:endParaRPr lang="ru-RU" sz="1800" dirty="0"/>
                    </a:p>
                  </a:txBody>
                  <a:tcPr anchor="ctr" anchorCtr="1"/>
                </a:tc>
                <a:tc>
                  <a:txBody>
                    <a:bodyPr/>
                    <a:lstStyle/>
                    <a:p>
                      <a:r>
                        <a:rPr lang="ru-RU" sz="1800" dirty="0" smtClean="0"/>
                        <a:t>Есть, должна соответствовать требованиям ч.</a:t>
                      </a:r>
                      <a:r>
                        <a:rPr lang="ru-RU" sz="1800" baseline="0" dirty="0" smtClean="0"/>
                        <a:t> 5 ст.39 </a:t>
                      </a:r>
                      <a:r>
                        <a:rPr lang="ru-RU" sz="1800" dirty="0" smtClean="0"/>
                        <a:t> </a:t>
                      </a:r>
                      <a:endParaRPr lang="ru-RU" sz="1800" dirty="0"/>
                    </a:p>
                  </a:txBody>
                  <a:tcPr anchor="ctr" anchorCtr="1"/>
                </a:tc>
              </a:tr>
              <a:tr h="914400">
                <a:tc>
                  <a:txBody>
                    <a:bodyPr/>
                    <a:lstStyle/>
                    <a:p>
                      <a:r>
                        <a:rPr lang="ru-RU" sz="1800" b="1" dirty="0" smtClean="0"/>
                        <a:t>6. Централизация закупок</a:t>
                      </a:r>
                      <a:endParaRPr lang="ru-RU" sz="1800" b="1" dirty="0"/>
                    </a:p>
                  </a:txBody>
                  <a:tcPr anchor="ctr" anchorCtr="1"/>
                </a:tc>
                <a:tc>
                  <a:txBody>
                    <a:bodyPr/>
                    <a:lstStyle/>
                    <a:p>
                      <a:r>
                        <a:rPr lang="ru-RU" sz="1800" dirty="0" smtClean="0"/>
                        <a:t>Нет</a:t>
                      </a:r>
                      <a:endParaRPr lang="ru-RU" sz="1800" dirty="0"/>
                    </a:p>
                  </a:txBody>
                  <a:tcPr anchor="ctr" anchorCtr="1"/>
                </a:tc>
                <a:tc>
                  <a:txBody>
                    <a:bodyPr/>
                    <a:lstStyle/>
                    <a:p>
                      <a:r>
                        <a:rPr lang="ru-RU" sz="1800" dirty="0" smtClean="0"/>
                        <a:t>Есть</a:t>
                      </a:r>
                      <a:endParaRPr lang="ru-RU" sz="1800" dirty="0"/>
                    </a:p>
                  </a:txBody>
                  <a:tcPr anchor="ctr" anchorCtr="1"/>
                </a:tc>
              </a:tr>
            </a:tbl>
          </a:graphicData>
        </a:graphic>
      </p:graphicFrame>
      <p:sp>
        <p:nvSpPr>
          <p:cNvPr id="5" name="Выгнутая вверх стрелка 4"/>
          <p:cNvSpPr/>
          <p:nvPr/>
        </p:nvSpPr>
        <p:spPr>
          <a:xfrm>
            <a:off x="5118100" y="1647826"/>
            <a:ext cx="3766944" cy="756656"/>
          </a:xfrm>
          <a:prstGeom prst="curved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169605369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dirty="0" smtClean="0"/>
              <a:t>Нормы законов 223-ФЗ и 44-ФЗ </a:t>
            </a:r>
            <a:br>
              <a:rPr lang="ru-RU" dirty="0" smtClean="0"/>
            </a:br>
            <a:r>
              <a:rPr lang="ru-RU" dirty="0" smtClean="0"/>
              <a:t>в сравнении</a:t>
            </a:r>
            <a:endParaRPr lang="ru-RU" dirty="0"/>
          </a:p>
        </p:txBody>
      </p:sp>
      <p:graphicFrame>
        <p:nvGraphicFramePr>
          <p:cNvPr id="4" name="Объект 3"/>
          <p:cNvGraphicFramePr>
            <a:graphicFrameLocks noGrp="1"/>
          </p:cNvGraphicFramePr>
          <p:nvPr>
            <p:ph sz="quarter" idx="10"/>
            <p:extLst>
              <p:ext uri="{D42A27DB-BD31-4B8C-83A1-F6EECF244321}">
                <p14:modId xmlns:p14="http://schemas.microsoft.com/office/powerpoint/2010/main" val="2527503870"/>
              </p:ext>
            </p:extLst>
          </p:nvPr>
        </p:nvGraphicFramePr>
        <p:xfrm>
          <a:off x="469900" y="2409824"/>
          <a:ext cx="9755187" cy="4998720"/>
        </p:xfrm>
        <a:graphic>
          <a:graphicData uri="http://schemas.openxmlformats.org/drawingml/2006/table">
            <a:tbl>
              <a:tblPr firstRow="1" bandRow="1">
                <a:tableStyleId>{5C22544A-7EE6-4342-B048-85BDC9FD1C3A}</a:tableStyleId>
              </a:tblPr>
              <a:tblGrid>
                <a:gridCol w="3251729"/>
                <a:gridCol w="3251729"/>
                <a:gridCol w="3251729"/>
              </a:tblGrid>
              <a:tr h="609600">
                <a:tc>
                  <a:txBody>
                    <a:bodyPr/>
                    <a:lstStyle/>
                    <a:p>
                      <a:endParaRPr lang="ru-RU" sz="1800" dirty="0"/>
                    </a:p>
                  </a:txBody>
                  <a:tcPr anchor="ctr" anchorCtr="1"/>
                </a:tc>
                <a:tc>
                  <a:txBody>
                    <a:bodyPr/>
                    <a:lstStyle/>
                    <a:p>
                      <a:r>
                        <a:rPr lang="ru-RU" sz="1800" dirty="0" smtClean="0"/>
                        <a:t>Закон № 223-ФЗ</a:t>
                      </a:r>
                      <a:r>
                        <a:rPr lang="ru-RU" sz="1800" baseline="0" dirty="0" smtClean="0"/>
                        <a:t> </a:t>
                      </a:r>
                      <a:endParaRPr lang="ru-RU" sz="1800" dirty="0"/>
                    </a:p>
                  </a:txBody>
                  <a:tcPr anchor="ctr" anchorCtr="1"/>
                </a:tc>
                <a:tc>
                  <a:txBody>
                    <a:bodyPr/>
                    <a:lstStyle/>
                    <a:p>
                      <a:r>
                        <a:rPr lang="ru-RU" sz="1800" dirty="0" smtClean="0"/>
                        <a:t>Закон № 44-ФЗ</a:t>
                      </a:r>
                      <a:endParaRPr lang="ru-RU" sz="1800" dirty="0"/>
                    </a:p>
                  </a:txBody>
                  <a:tcPr anchor="ctr" anchorCtr="1"/>
                </a:tc>
              </a:tr>
              <a:tr h="914400">
                <a:tc>
                  <a:txBody>
                    <a:bodyPr/>
                    <a:lstStyle/>
                    <a:p>
                      <a:pPr algn="l"/>
                      <a:r>
                        <a:rPr lang="ru-RU" sz="1800" b="1" dirty="0" smtClean="0"/>
                        <a:t>7. Техническое</a:t>
                      </a:r>
                      <a:r>
                        <a:rPr lang="ru-RU" sz="1800" b="1" baseline="0" dirty="0" smtClean="0"/>
                        <a:t> задание</a:t>
                      </a:r>
                      <a:endParaRPr lang="ru-RU" sz="1800" b="1" dirty="0"/>
                    </a:p>
                  </a:txBody>
                  <a:tcPr anchor="ctr" anchorCtr="1"/>
                </a:tc>
                <a:tc>
                  <a:txBody>
                    <a:bodyPr/>
                    <a:lstStyle/>
                    <a:p>
                      <a:pPr algn="ctr"/>
                      <a:r>
                        <a:rPr lang="ru-RU" sz="1800" dirty="0" smtClean="0"/>
                        <a:t>Должно основываться на законодательстве о техническом регулировании </a:t>
                      </a:r>
                      <a:endParaRPr lang="ru-RU" sz="1800" dirty="0"/>
                    </a:p>
                  </a:txBody>
                  <a:tcPr anchor="ctr" anchorCtr="1"/>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800" dirty="0" smtClean="0"/>
                        <a:t>Должно основываться на законодательстве о техническом регулировании </a:t>
                      </a:r>
                    </a:p>
                    <a:p>
                      <a:pPr algn="ctr"/>
                      <a:r>
                        <a:rPr lang="ru-RU" sz="1800" dirty="0" smtClean="0"/>
                        <a:t>+ дополнительные ограничения на закупку продукции конкретного производителя</a:t>
                      </a:r>
                      <a:endParaRPr lang="ru-RU" sz="1800" dirty="0"/>
                    </a:p>
                  </a:txBody>
                  <a:tcPr anchor="ctr" anchorCtr="1"/>
                </a:tc>
              </a:tr>
              <a:tr h="914400">
                <a:tc>
                  <a:txBody>
                    <a:bodyPr/>
                    <a:lstStyle/>
                    <a:p>
                      <a:pPr algn="l"/>
                      <a:r>
                        <a:rPr lang="ru-RU" sz="1800" b="1" dirty="0" smtClean="0"/>
                        <a:t>8. Определение объема закупаемой продукции</a:t>
                      </a:r>
                      <a:endParaRPr lang="ru-RU" sz="1800" b="1" dirty="0"/>
                    </a:p>
                  </a:txBody>
                  <a:tcPr anchor="ctr" anchorCtr="1"/>
                </a:tc>
                <a:tc>
                  <a:txBody>
                    <a:bodyPr/>
                    <a:lstStyle/>
                    <a:p>
                      <a:pPr algn="ctr"/>
                      <a:r>
                        <a:rPr lang="ru-RU" sz="1800" dirty="0" smtClean="0"/>
                        <a:t>Возможно осуществлять закупки по цене за единицу продукции во всех случаях,</a:t>
                      </a:r>
                      <a:r>
                        <a:rPr lang="ru-RU" sz="1800" baseline="0" dirty="0" smtClean="0"/>
                        <a:t> если это предусмотрено положением</a:t>
                      </a:r>
                      <a:endParaRPr lang="ru-RU" sz="1800" dirty="0"/>
                    </a:p>
                  </a:txBody>
                  <a:tcPr anchor="ctr" anchorCtr="1"/>
                </a:tc>
                <a:tc>
                  <a:txBody>
                    <a:bodyPr/>
                    <a:lstStyle/>
                    <a:p>
                      <a:pPr algn="ctr"/>
                      <a:r>
                        <a:rPr lang="ru-RU" sz="1800" dirty="0" smtClean="0"/>
                        <a:t>Торги по цене за единицу продукции</a:t>
                      </a:r>
                      <a:r>
                        <a:rPr lang="ru-RU" sz="1800" baseline="0" dirty="0" smtClean="0"/>
                        <a:t> могут осуществляться только в отдельных случаях</a:t>
                      </a:r>
                      <a:endParaRPr lang="ru-RU" sz="1800" dirty="0"/>
                    </a:p>
                  </a:txBody>
                  <a:tcPr anchor="ctr" anchorCtr="1"/>
                </a:tc>
              </a:tr>
              <a:tr h="914400">
                <a:tc>
                  <a:txBody>
                    <a:bodyPr/>
                    <a:lstStyle/>
                    <a:p>
                      <a:r>
                        <a:rPr lang="ru-RU" sz="1800" b="1" dirty="0" smtClean="0"/>
                        <a:t>9. Обоснование</a:t>
                      </a:r>
                      <a:r>
                        <a:rPr lang="ru-RU" sz="1800" b="1" baseline="0" dirty="0" smtClean="0"/>
                        <a:t> Н(М)</a:t>
                      </a:r>
                      <a:r>
                        <a:rPr lang="ru-RU" sz="1800" b="1" baseline="0" dirty="0" err="1" smtClean="0"/>
                        <a:t>Цк</a:t>
                      </a:r>
                      <a:endParaRPr lang="ru-RU" sz="1800" b="1" dirty="0"/>
                    </a:p>
                  </a:txBody>
                  <a:tcPr anchor="ctr" anchorCtr="1"/>
                </a:tc>
                <a:tc>
                  <a:txBody>
                    <a:bodyPr/>
                    <a:lstStyle/>
                    <a:p>
                      <a:r>
                        <a:rPr lang="ru-RU" sz="1800" dirty="0" smtClean="0"/>
                        <a:t>Нет, но по отдельным положениям</a:t>
                      </a:r>
                      <a:r>
                        <a:rPr lang="ru-RU" sz="1800" baseline="0" dirty="0" smtClean="0"/>
                        <a:t> о закупке требуется</a:t>
                      </a:r>
                      <a:endParaRPr lang="ru-RU" sz="1800" dirty="0"/>
                    </a:p>
                  </a:txBody>
                  <a:tcPr anchor="ctr" anchorCtr="1"/>
                </a:tc>
                <a:tc>
                  <a:txBody>
                    <a:bodyPr/>
                    <a:lstStyle/>
                    <a:p>
                      <a:r>
                        <a:rPr lang="ru-RU" sz="1800" dirty="0" smtClean="0"/>
                        <a:t>Есть</a:t>
                      </a:r>
                      <a:endParaRPr lang="ru-RU" sz="1800" dirty="0"/>
                    </a:p>
                  </a:txBody>
                  <a:tcPr anchor="ctr" anchorCtr="1"/>
                </a:tc>
              </a:tr>
            </a:tbl>
          </a:graphicData>
        </a:graphic>
      </p:graphicFrame>
      <p:sp>
        <p:nvSpPr>
          <p:cNvPr id="5" name="Выгнутая вверх стрелка 4"/>
          <p:cNvSpPr/>
          <p:nvPr/>
        </p:nvSpPr>
        <p:spPr>
          <a:xfrm>
            <a:off x="5118100" y="1647826"/>
            <a:ext cx="3766944" cy="756656"/>
          </a:xfrm>
          <a:prstGeom prst="curved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26767633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9" y="345609"/>
            <a:ext cx="8498520" cy="1015663"/>
          </a:xfrm>
        </p:spPr>
        <p:txBody>
          <a:bodyPr/>
          <a:lstStyle/>
          <a:p>
            <a:r>
              <a:rPr lang="ru-RU" dirty="0" smtClean="0"/>
              <a:t>Нормы законов 223-ФЗ и 44-ФЗ </a:t>
            </a:r>
            <a:br>
              <a:rPr lang="ru-RU" dirty="0" smtClean="0"/>
            </a:br>
            <a:r>
              <a:rPr lang="ru-RU" dirty="0" smtClean="0"/>
              <a:t>в сравнении</a:t>
            </a:r>
            <a:endParaRPr lang="ru-RU" dirty="0"/>
          </a:p>
        </p:txBody>
      </p:sp>
      <p:graphicFrame>
        <p:nvGraphicFramePr>
          <p:cNvPr id="4" name="Объект 3"/>
          <p:cNvGraphicFramePr>
            <a:graphicFrameLocks noGrp="1"/>
          </p:cNvGraphicFramePr>
          <p:nvPr>
            <p:ph sz="quarter" idx="10"/>
            <p:extLst>
              <p:ext uri="{D42A27DB-BD31-4B8C-83A1-F6EECF244321}">
                <p14:modId xmlns:p14="http://schemas.microsoft.com/office/powerpoint/2010/main" val="3281555085"/>
              </p:ext>
            </p:extLst>
          </p:nvPr>
        </p:nvGraphicFramePr>
        <p:xfrm>
          <a:off x="469900" y="2409824"/>
          <a:ext cx="9755187" cy="4175760"/>
        </p:xfrm>
        <a:graphic>
          <a:graphicData uri="http://schemas.openxmlformats.org/drawingml/2006/table">
            <a:tbl>
              <a:tblPr firstRow="1" bandRow="1">
                <a:tableStyleId>{5C22544A-7EE6-4342-B048-85BDC9FD1C3A}</a:tableStyleId>
              </a:tblPr>
              <a:tblGrid>
                <a:gridCol w="3251729"/>
                <a:gridCol w="3251729"/>
                <a:gridCol w="3251729"/>
              </a:tblGrid>
              <a:tr h="609600">
                <a:tc>
                  <a:txBody>
                    <a:bodyPr/>
                    <a:lstStyle/>
                    <a:p>
                      <a:endParaRPr lang="ru-RU" sz="1800" dirty="0"/>
                    </a:p>
                  </a:txBody>
                  <a:tcPr anchor="ctr" anchorCtr="1"/>
                </a:tc>
                <a:tc>
                  <a:txBody>
                    <a:bodyPr/>
                    <a:lstStyle/>
                    <a:p>
                      <a:r>
                        <a:rPr lang="ru-RU" sz="1800" dirty="0" smtClean="0"/>
                        <a:t>Закон № 223-ФЗ</a:t>
                      </a:r>
                      <a:r>
                        <a:rPr lang="ru-RU" sz="1800" baseline="0" dirty="0" smtClean="0"/>
                        <a:t> </a:t>
                      </a:r>
                      <a:endParaRPr lang="ru-RU" sz="1800" dirty="0"/>
                    </a:p>
                  </a:txBody>
                  <a:tcPr anchor="ctr" anchorCtr="1"/>
                </a:tc>
                <a:tc>
                  <a:txBody>
                    <a:bodyPr/>
                    <a:lstStyle/>
                    <a:p>
                      <a:r>
                        <a:rPr lang="ru-RU" sz="1800" dirty="0" smtClean="0"/>
                        <a:t>Закон № 44-ФЗ</a:t>
                      </a:r>
                      <a:endParaRPr lang="ru-RU" sz="1800" dirty="0"/>
                    </a:p>
                  </a:txBody>
                  <a:tcPr anchor="ctr" anchorCtr="1"/>
                </a:tc>
              </a:tr>
              <a:tr h="914400">
                <a:tc>
                  <a:txBody>
                    <a:bodyPr/>
                    <a:lstStyle/>
                    <a:p>
                      <a:pPr algn="ctr"/>
                      <a:r>
                        <a:rPr lang="ru-RU" sz="1800" b="1" dirty="0" smtClean="0"/>
                        <a:t>10. Обязанность</a:t>
                      </a:r>
                      <a:r>
                        <a:rPr lang="ru-RU" sz="1800" b="1" baseline="0" dirty="0" smtClean="0"/>
                        <a:t> предоставлять преференции</a:t>
                      </a:r>
                      <a:endParaRPr lang="ru-RU" sz="1800" b="1" dirty="0"/>
                    </a:p>
                  </a:txBody>
                  <a:tcPr anchor="ctr" anchorCtr="1"/>
                </a:tc>
                <a:tc>
                  <a:txBody>
                    <a:bodyPr/>
                    <a:lstStyle/>
                    <a:p>
                      <a:pPr algn="ctr"/>
                      <a:r>
                        <a:rPr lang="ru-RU" sz="1800" dirty="0" smtClean="0"/>
                        <a:t>Нет,</a:t>
                      </a:r>
                      <a:r>
                        <a:rPr lang="ru-RU" sz="1800" baseline="0" dirty="0" smtClean="0"/>
                        <a:t> но отдельные заказчики обязаны предоставлять преференции субъектам МСП</a:t>
                      </a:r>
                      <a:endParaRPr lang="ru-RU" sz="1800" dirty="0"/>
                    </a:p>
                  </a:txBody>
                  <a:tcPr anchor="ctr" anchorCtr="1"/>
                </a:tc>
                <a:tc>
                  <a:txBody>
                    <a:bodyPr/>
                    <a:lstStyle/>
                    <a:p>
                      <a:pPr algn="ctr"/>
                      <a:r>
                        <a:rPr lang="ru-RU" sz="1800" dirty="0" smtClean="0"/>
                        <a:t>Есть, все заказчики обязаны предоставлять преференции СМП и СОНКО, УИС и ОИ</a:t>
                      </a:r>
                      <a:endParaRPr lang="ru-RU" sz="1800" dirty="0"/>
                    </a:p>
                  </a:txBody>
                  <a:tcPr anchor="ctr" anchorCtr="1"/>
                </a:tc>
              </a:tr>
              <a:tr h="914400">
                <a:tc>
                  <a:txBody>
                    <a:bodyPr/>
                    <a:lstStyle/>
                    <a:p>
                      <a:pPr algn="ctr"/>
                      <a:r>
                        <a:rPr lang="ru-RU" sz="1800" b="1" dirty="0" smtClean="0"/>
                        <a:t>11. Реестр</a:t>
                      </a:r>
                      <a:r>
                        <a:rPr lang="ru-RU" sz="1800" b="1" baseline="0" dirty="0" smtClean="0"/>
                        <a:t> контрактов (договоров)</a:t>
                      </a:r>
                      <a:endParaRPr lang="ru-RU" sz="1800" b="1" dirty="0"/>
                    </a:p>
                  </a:txBody>
                  <a:tcPr anchor="ctr" anchorCtr="1"/>
                </a:tc>
                <a:tc>
                  <a:txBody>
                    <a:bodyPr/>
                    <a:lstStyle/>
                    <a:p>
                      <a:pPr algn="ctr"/>
                      <a:r>
                        <a:rPr lang="ru-RU" sz="1800" b="0" i="0" dirty="0" smtClean="0">
                          <a:solidFill>
                            <a:schemeClr val="tx1"/>
                          </a:solidFill>
                        </a:rPr>
                        <a:t>Есть. </a:t>
                      </a:r>
                      <a:r>
                        <a:rPr lang="ru-RU" sz="1800" i="0" dirty="0" smtClean="0"/>
                        <a:t>Сведения об исполнении контракта</a:t>
                      </a:r>
                      <a:r>
                        <a:rPr lang="ru-RU" sz="1800" i="0" baseline="0" dirty="0" smtClean="0"/>
                        <a:t> и о его оплате вносятся в течение 10 дней после исполнения контракта</a:t>
                      </a:r>
                      <a:endParaRPr lang="ru-RU" sz="1800" i="0" dirty="0"/>
                    </a:p>
                  </a:txBody>
                  <a:tcPr anchor="ctr" anchorCtr="1"/>
                </a:tc>
                <a:tc>
                  <a:txBody>
                    <a:bodyPr/>
                    <a:lstStyle/>
                    <a:p>
                      <a:pPr algn="ctr"/>
                      <a:r>
                        <a:rPr lang="ru-RU" sz="1800" b="0" i="0" dirty="0" smtClean="0">
                          <a:solidFill>
                            <a:schemeClr val="tx1"/>
                          </a:solidFill>
                        </a:rPr>
                        <a:t>Есть. </a:t>
                      </a:r>
                      <a:r>
                        <a:rPr lang="ru-RU" sz="1800" i="0" dirty="0" smtClean="0"/>
                        <a:t>Любые сведения вносятся в течение 3 рабочих дней со дня наступления события (приемка,</a:t>
                      </a:r>
                      <a:r>
                        <a:rPr lang="ru-RU" sz="1800" i="0" baseline="0" dirty="0" smtClean="0"/>
                        <a:t> исполнение…)</a:t>
                      </a:r>
                      <a:endParaRPr lang="ru-RU" sz="1800" i="0" dirty="0"/>
                    </a:p>
                  </a:txBody>
                  <a:tcPr anchor="ctr" anchorCtr="1"/>
                </a:tc>
              </a:tr>
              <a:tr h="914400">
                <a:tc>
                  <a:txBody>
                    <a:bodyPr/>
                    <a:lstStyle/>
                    <a:p>
                      <a:pPr algn="ctr"/>
                      <a:r>
                        <a:rPr lang="ru-RU" sz="1800" b="1" dirty="0" smtClean="0"/>
                        <a:t>12. Дополнительные</a:t>
                      </a:r>
                      <a:r>
                        <a:rPr lang="ru-RU" sz="1800" b="1" baseline="0" dirty="0" smtClean="0"/>
                        <a:t> отчеты</a:t>
                      </a:r>
                      <a:endParaRPr lang="ru-RU" sz="1800" b="1" dirty="0"/>
                    </a:p>
                  </a:txBody>
                  <a:tcPr anchor="ctr" anchorCtr="1"/>
                </a:tc>
                <a:tc>
                  <a:txBody>
                    <a:bodyPr/>
                    <a:lstStyle/>
                    <a:p>
                      <a:pPr algn="ctr"/>
                      <a:r>
                        <a:rPr lang="ru-RU" sz="1800" b="0" dirty="0" smtClean="0">
                          <a:solidFill>
                            <a:schemeClr val="tx1"/>
                          </a:solidFill>
                        </a:rPr>
                        <a:t>Есть. </a:t>
                      </a:r>
                      <a:r>
                        <a:rPr lang="ru-RU" sz="1800" dirty="0" smtClean="0"/>
                        <a:t>Ежемесячные и в отдельных случаях годовые отчеты об осуществлении закупок</a:t>
                      </a:r>
                      <a:endParaRPr lang="ru-RU" sz="1800" dirty="0"/>
                    </a:p>
                  </a:txBody>
                  <a:tcPr anchor="ctr" anchorCtr="1"/>
                </a:tc>
                <a:tc>
                  <a:txBody>
                    <a:bodyPr/>
                    <a:lstStyle/>
                    <a:p>
                      <a:pPr algn="ctr"/>
                      <a:r>
                        <a:rPr lang="ru-RU" sz="1800" dirty="0" smtClean="0"/>
                        <a:t>Есть. Отчет об исполнении контракт (об исполнении этапа контракта)</a:t>
                      </a:r>
                      <a:endParaRPr lang="ru-RU" sz="1800" dirty="0"/>
                    </a:p>
                  </a:txBody>
                  <a:tcPr anchor="ctr" anchorCtr="1"/>
                </a:tc>
              </a:tr>
            </a:tbl>
          </a:graphicData>
        </a:graphic>
      </p:graphicFrame>
      <p:sp>
        <p:nvSpPr>
          <p:cNvPr id="5" name="Выгнутая вверх стрелка 4"/>
          <p:cNvSpPr/>
          <p:nvPr/>
        </p:nvSpPr>
        <p:spPr>
          <a:xfrm>
            <a:off x="5118100" y="1647826"/>
            <a:ext cx="3766944" cy="756656"/>
          </a:xfrm>
          <a:prstGeom prst="curved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solidFill>
                <a:prstClr val="black"/>
              </a:solidFill>
            </a:endParaRPr>
          </a:p>
        </p:txBody>
      </p:sp>
    </p:spTree>
    <p:extLst>
      <p:ext uri="{BB962C8B-B14F-4D97-AF65-F5344CB8AC3E}">
        <p14:creationId xmlns:p14="http://schemas.microsoft.com/office/powerpoint/2010/main" val="616421770"/>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300" y="266228"/>
            <a:ext cx="8498520" cy="1015663"/>
          </a:xfrm>
        </p:spPr>
        <p:txBody>
          <a:bodyPr/>
          <a:lstStyle/>
          <a:p>
            <a:r>
              <a:rPr lang="ru-RU" dirty="0" smtClean="0"/>
              <a:t>Что заключать по Закону № 44-ФЗ? </a:t>
            </a:r>
            <a:br>
              <a:rPr lang="ru-RU" dirty="0" smtClean="0"/>
            </a:br>
            <a:r>
              <a:rPr lang="ru-RU" dirty="0" smtClean="0">
                <a:solidFill>
                  <a:srgbClr val="C00000"/>
                </a:solidFill>
              </a:rPr>
              <a:t>Контракт или договор?</a:t>
            </a:r>
            <a:endParaRPr lang="ru-RU" dirty="0">
              <a:solidFill>
                <a:srgbClr val="C00000"/>
              </a:solidFill>
            </a:endParaRPr>
          </a:p>
        </p:txBody>
      </p:sp>
      <p:sp>
        <p:nvSpPr>
          <p:cNvPr id="3" name="Объект 2"/>
          <p:cNvSpPr>
            <a:spLocks noGrp="1"/>
          </p:cNvSpPr>
          <p:nvPr>
            <p:ph sz="quarter" idx="10"/>
          </p:nvPr>
        </p:nvSpPr>
        <p:spPr>
          <a:xfrm>
            <a:off x="469900" y="1495425"/>
            <a:ext cx="9755188" cy="5486400"/>
          </a:xfrm>
        </p:spPr>
        <p:txBody>
          <a:bodyPr/>
          <a:lstStyle/>
          <a:p>
            <a:r>
              <a:rPr lang="ru-RU" b="1" dirty="0">
                <a:solidFill>
                  <a:srgbClr val="0063A1"/>
                </a:solidFill>
              </a:rPr>
              <a:t>ч.1 ст.1 Закона № 44-ФЗ с 01.01.2017</a:t>
            </a:r>
          </a:p>
          <a:p>
            <a:pPr algn="just"/>
            <a:r>
              <a:rPr lang="ru-RU" dirty="0" smtClean="0"/>
              <a:t>3</a:t>
            </a:r>
            <a:r>
              <a:rPr lang="ru-RU" dirty="0"/>
              <a:t>) заключения гражданско-правового договора, предметом которого являются поставка товара, выполнение работы, оказание услуги (в том числе приобретение недвижимого имущества или аренда имущества), от имени Российской Федерации, субъекта Российской Федерации или муниципального образования, а также бюджетным учреждением, государственным, муниципальным унитарными предприятиями либо иным юридическим лицом в соответствии с частями 1, 2.1, 4 и 5 статьи 15 настоящего Федерального закона (далее - контракт);</a:t>
            </a:r>
          </a:p>
          <a:p>
            <a:endParaRPr lang="ru-RU" dirty="0" smtClean="0"/>
          </a:p>
          <a:p>
            <a:r>
              <a:rPr lang="ru-RU" b="1" dirty="0" smtClean="0">
                <a:solidFill>
                  <a:srgbClr val="0063A1"/>
                </a:solidFill>
              </a:rPr>
              <a:t>ч.3 </a:t>
            </a:r>
            <a:r>
              <a:rPr lang="ru-RU" b="1" dirty="0">
                <a:solidFill>
                  <a:srgbClr val="0063A1"/>
                </a:solidFill>
              </a:rPr>
              <a:t>ст.1 Закона № 44-ФЗ с </a:t>
            </a:r>
            <a:r>
              <a:rPr lang="ru-RU" b="1" dirty="0" smtClean="0">
                <a:solidFill>
                  <a:srgbClr val="0063A1"/>
                </a:solidFill>
              </a:rPr>
              <a:t>01.01.2017</a:t>
            </a:r>
            <a:endParaRPr lang="ru-RU" dirty="0"/>
          </a:p>
          <a:p>
            <a:pPr algn="just"/>
            <a:r>
              <a:rPr lang="ru-RU" dirty="0"/>
              <a:t>8) </a:t>
            </a:r>
            <a:r>
              <a:rPr lang="ru-RU" b="1" dirty="0"/>
              <a:t>государственный контракт, муниципальный контракт </a:t>
            </a:r>
            <a:r>
              <a:rPr lang="ru-RU" dirty="0"/>
              <a:t>– договор, </a:t>
            </a:r>
            <a:r>
              <a:rPr lang="ru-RU" dirty="0" smtClean="0"/>
              <a:t>заключенный </a:t>
            </a:r>
            <a:r>
              <a:rPr lang="ru-RU" dirty="0"/>
              <a:t>от имени Российской Федерации, субъекта Российской Федерации (государственный контракт), муниципального образования (муниципальный контракт) государственным или муниципальным заказчиком для обеспечения соответственно государственных нужд, муниципальных нужд;</a:t>
            </a:r>
          </a:p>
          <a:p>
            <a:pPr algn="just"/>
            <a:r>
              <a:rPr lang="ru-RU" dirty="0"/>
              <a:t> </a:t>
            </a:r>
          </a:p>
          <a:p>
            <a:pPr algn="just"/>
            <a:r>
              <a:rPr lang="ru-RU" dirty="0" smtClean="0"/>
              <a:t>7</a:t>
            </a:r>
            <a:r>
              <a:rPr lang="ru-RU" dirty="0"/>
              <a:t>) </a:t>
            </a:r>
            <a:r>
              <a:rPr lang="ru-RU" b="1" dirty="0"/>
              <a:t>заказчик </a:t>
            </a:r>
            <a:r>
              <a:rPr lang="ru-RU" dirty="0"/>
              <a:t>- государственный или муниципальный заказчик либо в соответствии с частями 1 и 2.1 статьи 15 настоящего Федерального закона бюджетное учреждение, государственное, муниципальное унитарные предприятия, осуществляющие закупки;</a:t>
            </a:r>
          </a:p>
          <a:p>
            <a:endParaRPr lang="ru-RU" b="1" dirty="0">
              <a:solidFill>
                <a:srgbClr val="0063A1"/>
              </a:solidFill>
            </a:endParaRPr>
          </a:p>
        </p:txBody>
      </p:sp>
    </p:spTree>
    <p:extLst>
      <p:ext uri="{BB962C8B-B14F-4D97-AF65-F5344CB8AC3E}">
        <p14:creationId xmlns:p14="http://schemas.microsoft.com/office/powerpoint/2010/main" val="335834064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5298" y="345609"/>
            <a:ext cx="8763001" cy="1015663"/>
          </a:xfrm>
        </p:spPr>
        <p:txBody>
          <a:bodyPr/>
          <a:lstStyle/>
          <a:p>
            <a:r>
              <a:rPr lang="ru-RU" dirty="0" smtClean="0"/>
              <a:t>Что необходимо предпринять унитарному предприятию до 31.12.2016?</a:t>
            </a:r>
            <a:endParaRPr lang="ru-RU" dirty="0"/>
          </a:p>
        </p:txBody>
      </p:sp>
      <p:sp>
        <p:nvSpPr>
          <p:cNvPr id="3" name="Объект 2"/>
          <p:cNvSpPr>
            <a:spLocks noGrp="1"/>
          </p:cNvSpPr>
          <p:nvPr>
            <p:ph sz="quarter" idx="10"/>
          </p:nvPr>
        </p:nvSpPr>
        <p:spPr/>
        <p:txBody>
          <a:bodyPr/>
          <a:lstStyle/>
          <a:p>
            <a:r>
              <a:rPr lang="ru-RU" b="1" dirty="0" smtClean="0">
                <a:solidFill>
                  <a:srgbClr val="0063A1"/>
                </a:solidFill>
              </a:rPr>
              <a:t>Статья 112 Закона № 44-ФЗ с 01.01.2017</a:t>
            </a:r>
          </a:p>
          <a:p>
            <a:endParaRPr lang="ru-RU" dirty="0" smtClean="0"/>
          </a:p>
          <a:p>
            <a:r>
              <a:rPr lang="ru-RU" dirty="0" smtClean="0"/>
              <a:t>40</a:t>
            </a:r>
            <a:r>
              <a:rPr lang="ru-RU" dirty="0"/>
              <a:t>. До 31 декабря 2016 года государственные, муниципальные унитарные предприятия обязаны:</a:t>
            </a:r>
          </a:p>
          <a:p>
            <a:r>
              <a:rPr lang="ru-RU" dirty="0"/>
              <a:t>1) создать контрактную службу или назначить контрактного управляющего в соответствии с требованиями статьи 38 настоящего Федерального закона;</a:t>
            </a:r>
          </a:p>
          <a:p>
            <a:r>
              <a:rPr lang="ru-RU" dirty="0"/>
              <a:t>2) осуществлять планирование закупок на 2017 год и последующие годы в соответствии с требованиями настоящего Федерального закона;</a:t>
            </a:r>
          </a:p>
          <a:p>
            <a:r>
              <a:rPr lang="ru-RU" dirty="0"/>
              <a:t>3) зарегистрироваться в единой информационной системе.</a:t>
            </a:r>
          </a:p>
          <a:p>
            <a:endParaRPr lang="ru-RU" dirty="0" smtClean="0"/>
          </a:p>
          <a:p>
            <a:r>
              <a:rPr lang="ru-RU" dirty="0" smtClean="0"/>
              <a:t>41</a:t>
            </a:r>
            <a:r>
              <a:rPr lang="ru-RU" dirty="0"/>
              <a:t>. До 31 декабря 2016 года государственные, муниципальные унитарные предприятия вправе принять правовой акт в соответствии с частью 3 статьи 2 Федерального закона от 18 июля 2011 года N 223-ФЗ "О закупках товаров, работ, услуг отдельными видами юридических лиц" в отношении закупок, предусмотренных частью 2.1 статьи 15 настоящего Федерального закона и осуществляемых в 2017 году. Указанные правовые акты в случае их принятия государственными, муниципальными унитарными предприятиями должны быть размещены до 31 декабря 2016 года в единой информационной системе.</a:t>
            </a:r>
          </a:p>
          <a:p>
            <a:endParaRPr lang="ru-RU" dirty="0"/>
          </a:p>
        </p:txBody>
      </p:sp>
    </p:spTree>
    <p:extLst>
      <p:ext uri="{BB962C8B-B14F-4D97-AF65-F5344CB8AC3E}">
        <p14:creationId xmlns:p14="http://schemas.microsoft.com/office/powerpoint/2010/main" val="405836147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6136</TotalTime>
  <Words>9096</Words>
  <Application>Microsoft Office PowerPoint</Application>
  <PresentationFormat>Произвольный</PresentationFormat>
  <Paragraphs>1091</Paragraphs>
  <Slides>99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99</vt:i4>
      </vt:variant>
    </vt:vector>
  </HeadingPairs>
  <TitlesOfParts>
    <vt:vector size="100" baseType="lpstr">
      <vt:lpstr>Office Theme</vt:lpstr>
      <vt:lpstr> ОБЗОР ОСНОВНЫХ ИЗМЕНЕНИЙ  В СФЕРЕ ЗАКУПОК ТОВАРОВ, РАБОТ, УСЛУГ ДЛЯ ГОСУДАРСТВЕННЫХ И МУНИЦИПАЛЬНЫХ НУЖД</vt:lpstr>
      <vt:lpstr>Основные изменения в сфере закупок</vt:lpstr>
      <vt:lpstr>Основные изменения в сфере закупок</vt:lpstr>
      <vt:lpstr>Обсуждаемые изменения в сфере закупок в будущем</vt:lpstr>
      <vt:lpstr>Применение профессиональных стандартов с 1 июля 2016 г. </vt:lpstr>
      <vt:lpstr>ПРОФСТАНДАРТ  «СПЕЦИАЛИСТ В СФЕРЕ ЗАКУПОК»  (приказ Минтруда от 10.09.2015 г. № 625н) </vt:lpstr>
      <vt:lpstr>ПРОФСТАНДАРТ  «СПЕЦИАЛИСТ В СФЕРЕ ЗАКУПОК»  (приказ Минтруда от 10.09.2015 г. № 625н) </vt:lpstr>
      <vt:lpstr>ПРОФСТАНДАРТ  «СПЕЦИАЛИСТ В СФЕРЕ ЗАКУПОК»  (приказ Минтруда от 10.09.2015 г. № 625н) </vt:lpstr>
      <vt:lpstr>ТРУДОВОЙ КОДЕКС:  обязательность применения стандартов</vt:lpstr>
      <vt:lpstr>СЛОЖНЫЕ ВОПРОСЫ:</vt:lpstr>
      <vt:lpstr>ТРУДОВОЙ КОДЕКС:  обязательность применения стандартов</vt:lpstr>
      <vt:lpstr>Например:</vt:lpstr>
      <vt:lpstr>СЛОЖНЫЕ ВОПРОСЫ: (Письмо Минтруда России от 04.04.2016 № 14-0/10/13-2253)</vt:lpstr>
      <vt:lpstr>СЛОЖНЫЕ ВОПРОСЫ: (Письмо Минтруда России от 04.04.2016 № 14-0/10/13-2253)</vt:lpstr>
      <vt:lpstr>СЛОЖНЫЕ ВОПРОСЫ: (Письмо Минтруда России от 04.04.2016 № 14-0/10/13-2253)</vt:lpstr>
      <vt:lpstr>Федеральный закон от 03.07.2016 № 238-ФЗ  "О независимой оценке квалификации»  (вступает в силу с 01.01.2017)</vt:lpstr>
      <vt:lpstr>Система независимой оценки квалификации работников</vt:lpstr>
      <vt:lpstr>Ст. 187 ТК РФ с 01.01.2017</vt:lpstr>
      <vt:lpstr>ТЕХНИЧЕСКОЕ ЗАДАНИЕ с 1 июля 2016 г.   Федеральный закон от 05.04.2016 № 104-ФЗ</vt:lpstr>
      <vt:lpstr>Обязательное использование стандартных показателей, единиц измерения</vt:lpstr>
      <vt:lpstr>Пример обоснования  в документации о закупке</vt:lpstr>
      <vt:lpstr>ТЕХНИЧЕСКОЕ ЗАДАНИЕ с 1 июля 2016 г.</vt:lpstr>
      <vt:lpstr>Что делать, если нет нужного ГОСТ Р? </vt:lpstr>
      <vt:lpstr>Где найти тексты ГОСТов и иных документов?</vt:lpstr>
      <vt:lpstr>Основные нарушения. Разъяснения</vt:lpstr>
      <vt:lpstr>Закупки в сфере строительства  с 4 июля 2016 года Федеральный закон от 03.07.2016 № 314-ФЗ</vt:lpstr>
      <vt:lpstr>Закупки в сфере строительства с 4 июля 2016 года Федеральный закон от 03.07.2016 № 314-ФЗ</vt:lpstr>
      <vt:lpstr>Новые составы административных правонарушений с 15 июля 2016 года Федеральный закон от 03.07.2016 № 318-ФЗ</vt:lpstr>
      <vt:lpstr>Новые составы административных правонарушений с 15 июля 2016 года Федеральный закон от 03.07.2016 № 318-ФЗ</vt:lpstr>
      <vt:lpstr>Новые составы административных правонарушений с 15 июля 2016 года Федеральный закон от 03.07.2016 № 318-ФЗ</vt:lpstr>
      <vt:lpstr>Новые составы административных правонарушений с 15 июля 2016 года Федеральный закон от 03.07.2016 № 318-ФЗ</vt:lpstr>
      <vt:lpstr>РАСШИРЕНИЕ СПИСКА  ТИПОВЫХ КОНТРАКТОВ</vt:lpstr>
      <vt:lpstr>Расширение с 1 сентября 2016 года перечня оснований для одностороннего расторжения контракта Федеральный закон от 03.07.2016 № 365-ФЗ</vt:lpstr>
      <vt:lpstr>СПИКи – специальные инвестиционные контракты  (ст. 111.3 – с 1 сентября 2016 года)</vt:lpstr>
      <vt:lpstr>Контракты со встречными инвест.обязательствами поставщика (ст.111.4 - с 1 сентября 2016 года)  – это не СПИКи</vt:lpstr>
      <vt:lpstr>ОГРАНИЧЕНИЕ ДОПУСКА  ПИЩЕВЫХ ПРОДУКТОВ  (ППРФ № 832 от 22.08.2016)</vt:lpstr>
      <vt:lpstr>ОГРАНИЧЕНИЕ ДОПУСКА РАДИОЭЛЕКТРОННОЙ ПРОДУКЦИИ (ППРФ № 968 от 26.09.2016)</vt:lpstr>
      <vt:lpstr>ОГРАНИЧЕНИЕ ДОПУСКА РАДИОЭЛЕКТРОННОЙ ПРОДУКЦИИ (ППРФ № 968 от 26.09.2016)</vt:lpstr>
      <vt:lpstr> ПЛАНИРОВАНИЕ И ОБОСНОВАНИЕ ЗАКУПОК НА 2017 ГОД И ПОСЛЕДУЮЩИЕ ГОДЫ</vt:lpstr>
      <vt:lpstr>С 01.01.2016 вступили в силу:</vt:lpstr>
      <vt:lpstr>Планирование</vt:lpstr>
      <vt:lpstr>Нормирование закупок</vt:lpstr>
      <vt:lpstr>На кого распространяется?</vt:lpstr>
      <vt:lpstr>Перечни ТРУ</vt:lpstr>
      <vt:lpstr>Где найти акты о нормировании</vt:lpstr>
      <vt:lpstr>НПА по планированию</vt:lpstr>
      <vt:lpstr>Сроки подготовки плана закупок</vt:lpstr>
      <vt:lpstr>Состав плана закупок</vt:lpstr>
      <vt:lpstr>*Идентификационный код закупки</vt:lpstr>
      <vt:lpstr>**Цели осуществления закупок (ст. 13)</vt:lpstr>
      <vt:lpstr>***Каталог товаров, работ, услуг</vt:lpstr>
      <vt:lpstr>Состав плана закупок</vt:lpstr>
      <vt:lpstr>План закупок на 2017-2019 годы</vt:lpstr>
      <vt:lpstr>Изменение плана закупок</vt:lpstr>
      <vt:lpstr>Сроки подготовки плана-графика</vt:lpstr>
      <vt:lpstr>Состав плана-графика</vt:lpstr>
      <vt:lpstr>Состав плана-графика</vt:lpstr>
      <vt:lpstr>План-график на 2017 год (начало)</vt:lpstr>
      <vt:lpstr>План-график на 2017 год (продолжение)</vt:lpstr>
      <vt:lpstr>Изменение плана-графика</vt:lpstr>
      <vt:lpstr>Обоснование закупок</vt:lpstr>
      <vt:lpstr>Обоснование закупок</vt:lpstr>
      <vt:lpstr>Обоснование закупок в плане закупок</vt:lpstr>
      <vt:lpstr>Обоснование закупок в плане-графике</vt:lpstr>
      <vt:lpstr> ОСНОВНЫЕ ОШИБКИ, ДОПУСКАЕМЫЕ ЗАКАЗЧИКАМИ ПРИ ОСУЩЕСТВЛЕНИИ ЗАКУПОК ПО ЗАКОНУ № 44-ФЗ. ПРАКТИКА ПРОВЕРОК 2016 ГОДА</vt:lpstr>
      <vt:lpstr>ТОП 20 нарушений в 2016 году</vt:lpstr>
      <vt:lpstr>ТОП 20 нарушений в 2016 году</vt:lpstr>
      <vt:lpstr>Примеры административных решений</vt:lpstr>
      <vt:lpstr>Типовые нарушения заказчиков при размещении информации в ЕИС</vt:lpstr>
      <vt:lpstr>Описание объекта закупки</vt:lpstr>
      <vt:lpstr>Описание объекта закупки (продолжение)</vt:lpstr>
      <vt:lpstr>Определение Верховного суда от 15 сентября 2016 г. № 308-КГ16-12571</vt:lpstr>
      <vt:lpstr>Отдельные ошибки при составлении  документации о закупке</vt:lpstr>
      <vt:lpstr>Ошибки при составлении  проекта контракта (условие о твердой цене)</vt:lpstr>
      <vt:lpstr>Ошибки при составлении проекта контракта (СМП)</vt:lpstr>
      <vt:lpstr>Ошибки при составлении проекта контракта (СМП)</vt:lpstr>
      <vt:lpstr>Ошибки при составлении  проекта контракта (срок возврата обеспечения)</vt:lpstr>
      <vt:lpstr>Для справки: какие условия должны быть в контракте?</vt:lpstr>
      <vt:lpstr>Изменение условий при заключении контракта</vt:lpstr>
      <vt:lpstr>Ненаправление (несвоевременное направление) сведений в реестр контрактов (документы о приемке)</vt:lpstr>
      <vt:lpstr>Ненаправление (несвоевременное направление) сведений в реестр контрактов (документы о приемке)</vt:lpstr>
      <vt:lpstr>Как примерно должно быть отражено исполнение в реестре контрактов?</vt:lpstr>
      <vt:lpstr>Ненаправление (несвоевременное направление) сведений в реестр контрактов  (исполнение всего контракта)</vt:lpstr>
      <vt:lpstr>Направление недостоверной информации в реестр контрактов</vt:lpstr>
      <vt:lpstr>Отчеты об исполнении этапа контракта</vt:lpstr>
      <vt:lpstr>Отчеты об исполнении этапа контракта</vt:lpstr>
      <vt:lpstr> Изменения в закупках унитарных предприятий с 2017 года.  Обзор ключевых положений законодательства о контрактной системе, а также изменений, касающихся закупочной деятельности ГУП и МУП.  Порядок действий унитарного предприятия для подготовки к работе по Закону о контрактной системе.</vt:lpstr>
      <vt:lpstr>Применение ГУП и МУП Закона № 44-ФЗ с 01.01.2017 (ч.2.1 ст.15)</vt:lpstr>
      <vt:lpstr>** ч.7 ст. 78 БК РФ</vt:lpstr>
      <vt:lpstr>Применение ГУП и МУП Закона № 44-ФЗ (ч.6 ст.15)</vt:lpstr>
      <vt:lpstr>ПОДВОДИМ ИТОГИ:</vt:lpstr>
      <vt:lpstr>ПОЛОЖЕНИЕ О ЗАКУПКЕ</vt:lpstr>
      <vt:lpstr>Нормы законов 223-ФЗ и 44-ФЗ  в сравнении</vt:lpstr>
      <vt:lpstr>Нормы законов 223-ФЗ и 44-ФЗ  в сравнении</vt:lpstr>
      <vt:lpstr>Нормы законов 223-ФЗ и 44-ФЗ  в сравнении</vt:lpstr>
      <vt:lpstr>Нормы законов 223-ФЗ и 44-ФЗ  в сравнении</vt:lpstr>
      <vt:lpstr>Что заключать по Закону № 44-ФЗ?  Контракт или договор?</vt:lpstr>
      <vt:lpstr>Что необходимо предпринять унитарному предприятию до 31.12.2016?</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НОРМИРОВАНИЕ В СФЕРЕ ЗАКУПОК.  ПРАВИЛА ОПИСАНИЯ ОБЪЕКТА ЗАКУПКИ</dc:title>
  <dc:creator>Andrey Eremishin</dc:creator>
  <cp:lastModifiedBy>Евсташенков Александр Николаевич</cp:lastModifiedBy>
  <cp:revision>172</cp:revision>
  <dcterms:created xsi:type="dcterms:W3CDTF">2015-11-25T18:37:26Z</dcterms:created>
  <dcterms:modified xsi:type="dcterms:W3CDTF">2016-10-07T14:32:45Z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2015-11-25T00:00:00Z</vt:filetime>
  </property>
  <property fmtid="{D5CDD505-2E9C-101B-9397-08002B2CF9AE}" pid="3" name="Creator">
    <vt:lpwstr>Adobe InDesign CC 2015 (Windows)</vt:lpwstr>
  </property>
  <property fmtid="{D5CDD505-2E9C-101B-9397-08002B2CF9AE}" pid="4" name="LastSaved">
    <vt:filetime>2015-11-25T00:00:00Z</vt:filetime>
  </property>
</Properties>
</file>