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8" r:id="rId2"/>
    <p:sldId id="259" r:id="rId3"/>
    <p:sldId id="260" r:id="rId4"/>
    <p:sldId id="256" r:id="rId5"/>
    <p:sldId id="264" r:id="rId6"/>
    <p:sldId id="265" r:id="rId7"/>
    <p:sldId id="262" r:id="rId8"/>
    <p:sldId id="263" r:id="rId9"/>
  </p:sldIdLst>
  <p:sldSz cx="9144000" cy="6858000" type="screen4x3"/>
  <p:notesSz cx="6808788" cy="99409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339E7-D58F-49C3-9FD2-F466B4DA23C8}" type="datetimeFigureOut">
              <a:rPr lang="ru-RU" smtClean="0"/>
              <a:t>19.12.2017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4F580-E45F-4AD0-8AE6-0C2B13F360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16619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339E7-D58F-49C3-9FD2-F466B4DA23C8}" type="datetimeFigureOut">
              <a:rPr lang="ru-RU" smtClean="0"/>
              <a:t>19.12.2017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4F580-E45F-4AD0-8AE6-0C2B13F360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75276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339E7-D58F-49C3-9FD2-F466B4DA23C8}" type="datetimeFigureOut">
              <a:rPr lang="ru-RU" smtClean="0"/>
              <a:t>19.12.2017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4F580-E45F-4AD0-8AE6-0C2B13F360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55263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339E7-D58F-49C3-9FD2-F466B4DA23C8}" type="datetimeFigureOut">
              <a:rPr lang="ru-RU" smtClean="0"/>
              <a:t>19.12.2017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4F580-E45F-4AD0-8AE6-0C2B13F360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19742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339E7-D58F-49C3-9FD2-F466B4DA23C8}" type="datetimeFigureOut">
              <a:rPr lang="ru-RU" smtClean="0"/>
              <a:t>19.12.2017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4F580-E45F-4AD0-8AE6-0C2B13F360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54723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339E7-D58F-49C3-9FD2-F466B4DA23C8}" type="datetimeFigureOut">
              <a:rPr lang="ru-RU" smtClean="0"/>
              <a:t>19.12.2017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4F580-E45F-4AD0-8AE6-0C2B13F360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05052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339E7-D58F-49C3-9FD2-F466B4DA23C8}" type="datetimeFigureOut">
              <a:rPr lang="ru-RU" smtClean="0"/>
              <a:t>19.12.2017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4F580-E45F-4AD0-8AE6-0C2B13F360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81142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339E7-D58F-49C3-9FD2-F466B4DA23C8}" type="datetimeFigureOut">
              <a:rPr lang="ru-RU" smtClean="0"/>
              <a:t>19.12.2017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4F580-E45F-4AD0-8AE6-0C2B13F360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71497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339E7-D58F-49C3-9FD2-F466B4DA23C8}" type="datetimeFigureOut">
              <a:rPr lang="ru-RU" smtClean="0"/>
              <a:t>19.12.2017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4F580-E45F-4AD0-8AE6-0C2B13F360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50036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339E7-D58F-49C3-9FD2-F466B4DA23C8}" type="datetimeFigureOut">
              <a:rPr lang="ru-RU" smtClean="0"/>
              <a:t>19.12.2017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4F580-E45F-4AD0-8AE6-0C2B13F360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59662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339E7-D58F-49C3-9FD2-F466B4DA23C8}" type="datetimeFigureOut">
              <a:rPr lang="ru-RU" smtClean="0"/>
              <a:t>19.12.2017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4F580-E45F-4AD0-8AE6-0C2B13F360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93386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7339E7-D58F-49C3-9FD2-F466B4DA23C8}" type="datetimeFigureOut">
              <a:rPr lang="ru-RU" smtClean="0"/>
              <a:t>19.12.2017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D4F580-E45F-4AD0-8AE6-0C2B13F360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1570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23659" y="1664350"/>
            <a:ext cx="6261651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3600" b="1" dirty="0">
                <a:solidFill>
                  <a:schemeClr val="accent1">
                    <a:lumMod val="50000"/>
                  </a:schemeClr>
                </a:solidFill>
                <a:latin typeface="Bookman Old Style" panose="02050604050505020204" pitchFamily="18" charset="0"/>
                <a:ea typeface="Batang" panose="02030600000101010101" pitchFamily="18" charset="-127"/>
              </a:rPr>
              <a:t>Нормирование закупок</a:t>
            </a:r>
            <a:r>
              <a:rPr lang="ru-RU" sz="3600" b="1" dirty="0">
                <a:solidFill>
                  <a:schemeClr val="accent1">
                    <a:lumMod val="50000"/>
                  </a:schemeClr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 </a:t>
            </a:r>
          </a:p>
          <a:p>
            <a:pPr algn="ctr"/>
            <a:r>
              <a:rPr lang="ru-RU" sz="3600" b="1" dirty="0" smtClean="0">
                <a:solidFill>
                  <a:schemeClr val="accent1">
                    <a:lumMod val="50000"/>
                  </a:schemeClr>
                </a:solidFill>
                <a:latin typeface="Bookman Old Style" panose="02050604050505020204" pitchFamily="18" charset="0"/>
                <a:ea typeface="Batang" panose="02030600000101010101" pitchFamily="18" charset="-127"/>
              </a:rPr>
              <a:t> </a:t>
            </a:r>
          </a:p>
          <a:p>
            <a:pPr algn="ctr"/>
            <a:r>
              <a:rPr lang="ru-RU" sz="3600" b="1" dirty="0" smtClean="0">
                <a:solidFill>
                  <a:schemeClr val="accent1">
                    <a:lumMod val="50000"/>
                  </a:schemeClr>
                </a:solidFill>
                <a:latin typeface="Bookman Old Style" panose="02050604050505020204" pitchFamily="18" charset="0"/>
                <a:ea typeface="Batang" panose="02030600000101010101" pitchFamily="18" charset="-127"/>
              </a:rPr>
              <a:t>на 2018 год</a:t>
            </a:r>
          </a:p>
          <a:p>
            <a:pPr algn="ctr"/>
            <a:endParaRPr lang="ru-RU" sz="3600" b="1" dirty="0" smtClean="0">
              <a:solidFill>
                <a:schemeClr val="accent1">
                  <a:lumMod val="50000"/>
                </a:schemeClr>
              </a:solidFill>
              <a:latin typeface="Bookman Old Style" panose="02050604050505020204" pitchFamily="18" charset="0"/>
              <a:ea typeface="Batang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8473574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52996" y="522719"/>
            <a:ext cx="2108270" cy="92333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ctr"/>
            <a:endParaRPr lang="ru-RU" dirty="0" smtClean="0">
              <a:latin typeface="Bookman Old Style" panose="02050604050505020204" pitchFamily="18" charset="0"/>
            </a:endParaRPr>
          </a:p>
          <a:p>
            <a:pPr algn="ctr"/>
            <a:r>
              <a:rPr lang="ru-RU" b="1" dirty="0" smtClean="0">
                <a:solidFill>
                  <a:schemeClr val="accent2">
                    <a:lumMod val="20000"/>
                    <a:lumOff val="80000"/>
                  </a:schemeClr>
                </a:solidFill>
                <a:latin typeface="Bookman Old Style" panose="02050604050505020204" pitchFamily="18" charset="0"/>
              </a:rPr>
              <a:t>Планы закупок</a:t>
            </a:r>
          </a:p>
          <a:p>
            <a:endParaRPr lang="ru-RU" dirty="0">
              <a:latin typeface="Bookman Old Style" panose="020506040505050202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491880" y="522719"/>
            <a:ext cx="1914307" cy="1200329"/>
          </a:xfrm>
          <a:prstGeom prst="rect">
            <a:avLst/>
          </a:prstGeom>
          <a:solidFill>
            <a:schemeClr val="bg2">
              <a:lumMod val="7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endParaRPr lang="ru-RU" dirty="0" smtClean="0">
              <a:latin typeface="Bookman Old Style" panose="02050604050505020204" pitchFamily="18" charset="0"/>
            </a:endParaRPr>
          </a:p>
          <a:p>
            <a:pPr algn="ctr"/>
            <a:r>
              <a:rPr lang="ru-RU" b="1" dirty="0" smtClean="0">
                <a:solidFill>
                  <a:schemeClr val="accent2">
                    <a:lumMod val="20000"/>
                    <a:lumOff val="80000"/>
                  </a:schemeClr>
                </a:solidFill>
                <a:latin typeface="Bookman Old Style" panose="02050604050505020204" pitchFamily="18" charset="0"/>
              </a:rPr>
              <a:t>Обоснование </a:t>
            </a:r>
          </a:p>
          <a:p>
            <a:pPr algn="ctr"/>
            <a:r>
              <a:rPr lang="ru-RU" b="1" dirty="0" smtClean="0">
                <a:solidFill>
                  <a:schemeClr val="accent2">
                    <a:lumMod val="20000"/>
                    <a:lumOff val="80000"/>
                  </a:schemeClr>
                </a:solidFill>
                <a:latin typeface="Bookman Old Style" panose="02050604050505020204" pitchFamily="18" charset="0"/>
              </a:rPr>
              <a:t>закупок</a:t>
            </a:r>
          </a:p>
          <a:p>
            <a:endParaRPr lang="ru-RU" dirty="0">
              <a:latin typeface="Bookman Old Style" panose="02050604050505020204" pitchFamily="18" charset="0"/>
            </a:endParaRPr>
          </a:p>
        </p:txBody>
      </p:sp>
      <p:sp>
        <p:nvSpPr>
          <p:cNvPr id="7" name="Двойная стрелка влево/вправо 6"/>
          <p:cNvSpPr/>
          <p:nvPr/>
        </p:nvSpPr>
        <p:spPr>
          <a:xfrm>
            <a:off x="2411760" y="742068"/>
            <a:ext cx="928120" cy="484632"/>
          </a:xfrm>
          <a:prstGeom prst="leftRightArrow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Двойная стрелка вверх/вниз 7"/>
          <p:cNvSpPr/>
          <p:nvPr/>
        </p:nvSpPr>
        <p:spPr>
          <a:xfrm>
            <a:off x="4228129" y="1758714"/>
            <a:ext cx="484632" cy="792088"/>
          </a:xfrm>
          <a:prstGeom prst="upDownArrow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2987824" y="2636912"/>
            <a:ext cx="3145413" cy="92333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endParaRPr lang="ru-RU" dirty="0" smtClean="0">
              <a:latin typeface="Bookman Old Style" panose="02050604050505020204" pitchFamily="18" charset="0"/>
            </a:endParaRPr>
          </a:p>
          <a:p>
            <a:r>
              <a:rPr lang="ru-RU" b="1" dirty="0" smtClean="0">
                <a:solidFill>
                  <a:schemeClr val="accent2">
                    <a:lumMod val="20000"/>
                    <a:lumOff val="80000"/>
                  </a:schemeClr>
                </a:solidFill>
                <a:latin typeface="Bookman Old Style" panose="02050604050505020204" pitchFamily="18" charset="0"/>
              </a:rPr>
              <a:t>Нормирование закупок</a:t>
            </a:r>
          </a:p>
          <a:p>
            <a:endParaRPr lang="ru-RU" dirty="0">
              <a:latin typeface="Bookman Old Style" panose="02050604050505020204" pitchFamily="18" charset="0"/>
            </a:endParaRPr>
          </a:p>
        </p:txBody>
      </p:sp>
      <p:sp>
        <p:nvSpPr>
          <p:cNvPr id="10" name="Стрелка вправо 9"/>
          <p:cNvSpPr/>
          <p:nvPr/>
        </p:nvSpPr>
        <p:spPr>
          <a:xfrm>
            <a:off x="5464810" y="765277"/>
            <a:ext cx="360040" cy="484632"/>
          </a:xfrm>
          <a:prstGeom prst="rightArrow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6012160" y="401174"/>
            <a:ext cx="2353529" cy="369332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ctr"/>
            <a:r>
              <a:rPr lang="ru-RU" b="1" dirty="0" smtClean="0">
                <a:solidFill>
                  <a:schemeClr val="accent2">
                    <a:lumMod val="20000"/>
                    <a:lumOff val="80000"/>
                  </a:schemeClr>
                </a:solidFill>
                <a:latin typeface="Bookman Old Style" panose="02050604050505020204" pitchFamily="18" charset="0"/>
              </a:rPr>
              <a:t>Целям и задачам</a:t>
            </a:r>
            <a:endParaRPr lang="ru-RU" dirty="0" smtClean="0">
              <a:latin typeface="Bookman Old Style" panose="020506040505050202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012160" y="1131389"/>
            <a:ext cx="2353529" cy="369332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chemeClr val="accent2">
                    <a:lumMod val="20000"/>
                    <a:lumOff val="80000"/>
                  </a:schemeClr>
                </a:solidFill>
                <a:latin typeface="Bookman Old Style" panose="02050604050505020204" pitchFamily="18" charset="0"/>
              </a:rPr>
              <a:t>НПА</a:t>
            </a:r>
            <a:endParaRPr lang="ru-RU" dirty="0" smtClean="0">
              <a:latin typeface="Bookman Old Style" panose="02050604050505020204" pitchFamily="18" charset="0"/>
            </a:endParaRPr>
          </a:p>
        </p:txBody>
      </p:sp>
      <p:sp>
        <p:nvSpPr>
          <p:cNvPr id="13" name="Двойная стрелка вверх/вниз 12"/>
          <p:cNvSpPr/>
          <p:nvPr/>
        </p:nvSpPr>
        <p:spPr>
          <a:xfrm rot="2645789">
            <a:off x="6146638" y="1515668"/>
            <a:ext cx="484632" cy="1166230"/>
          </a:xfrm>
          <a:prstGeom prst="upDownArrow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Стрелка вниз 13"/>
          <p:cNvSpPr/>
          <p:nvPr/>
        </p:nvSpPr>
        <p:spPr>
          <a:xfrm>
            <a:off x="3038491" y="3717032"/>
            <a:ext cx="484632" cy="324036"/>
          </a:xfrm>
          <a:prstGeom prst="downArrow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Стрелка вниз 14"/>
          <p:cNvSpPr/>
          <p:nvPr/>
        </p:nvSpPr>
        <p:spPr>
          <a:xfrm>
            <a:off x="5387213" y="3717108"/>
            <a:ext cx="484632" cy="324036"/>
          </a:xfrm>
          <a:prstGeom prst="downArrow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TextBox 15"/>
          <p:cNvSpPr txBox="1"/>
          <p:nvPr/>
        </p:nvSpPr>
        <p:spPr>
          <a:xfrm>
            <a:off x="2195737" y="4221088"/>
            <a:ext cx="1800200" cy="1138773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endParaRPr lang="ru-RU" dirty="0" smtClean="0">
              <a:latin typeface="Bookman Old Style" panose="02050604050505020204" pitchFamily="18" charset="0"/>
            </a:endParaRPr>
          </a:p>
          <a:p>
            <a:pPr algn="ctr"/>
            <a:r>
              <a:rPr lang="ru-RU" sz="1600" b="1" dirty="0" smtClean="0">
                <a:solidFill>
                  <a:schemeClr val="accent2">
                    <a:lumMod val="20000"/>
                    <a:lumOff val="80000"/>
                  </a:schemeClr>
                </a:solidFill>
                <a:latin typeface="Bookman Old Style" panose="02050604050505020204" pitchFamily="18" charset="0"/>
              </a:rPr>
              <a:t>Нормативные </a:t>
            </a:r>
          </a:p>
          <a:p>
            <a:pPr algn="ctr"/>
            <a:r>
              <a:rPr lang="ru-RU" sz="1600" b="1" dirty="0" smtClean="0">
                <a:solidFill>
                  <a:schemeClr val="accent2">
                    <a:lumMod val="20000"/>
                    <a:lumOff val="80000"/>
                  </a:schemeClr>
                </a:solidFill>
                <a:latin typeface="Bookman Old Style" panose="02050604050505020204" pitchFamily="18" charset="0"/>
              </a:rPr>
              <a:t>затраты</a:t>
            </a:r>
          </a:p>
          <a:p>
            <a:endParaRPr lang="ru-RU" dirty="0">
              <a:latin typeface="Bookman Old Style" panose="02050604050505020204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909058" y="4221088"/>
            <a:ext cx="1800200" cy="1138773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endParaRPr lang="ru-RU" dirty="0" smtClean="0">
              <a:latin typeface="Bookman Old Style" panose="02050604050505020204" pitchFamily="18" charset="0"/>
            </a:endParaRPr>
          </a:p>
          <a:p>
            <a:pPr algn="ctr"/>
            <a:r>
              <a:rPr lang="ru-RU" sz="1600" b="1" dirty="0" smtClean="0">
                <a:solidFill>
                  <a:schemeClr val="accent2">
                    <a:lumMod val="20000"/>
                    <a:lumOff val="80000"/>
                  </a:schemeClr>
                </a:solidFill>
                <a:latin typeface="Bookman Old Style" panose="02050604050505020204" pitchFamily="18" charset="0"/>
              </a:rPr>
              <a:t>Требования к ТРУ</a:t>
            </a:r>
          </a:p>
          <a:p>
            <a:endParaRPr lang="ru-RU" dirty="0">
              <a:latin typeface="Bookman Old Style" panose="02050604050505020204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394898" y="5805264"/>
            <a:ext cx="2108270" cy="92333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ctr"/>
            <a:endParaRPr lang="ru-RU" dirty="0" smtClean="0">
              <a:latin typeface="Bookman Old Style" panose="02050604050505020204" pitchFamily="18" charset="0"/>
            </a:endParaRPr>
          </a:p>
          <a:p>
            <a:pPr algn="ctr"/>
            <a:r>
              <a:rPr lang="ru-RU" b="1" dirty="0" smtClean="0">
                <a:solidFill>
                  <a:schemeClr val="accent2">
                    <a:lumMod val="20000"/>
                    <a:lumOff val="80000"/>
                  </a:schemeClr>
                </a:solidFill>
                <a:latin typeface="Bookman Old Style" panose="02050604050505020204" pitchFamily="18" charset="0"/>
              </a:rPr>
              <a:t>Планы закупок</a:t>
            </a:r>
          </a:p>
          <a:p>
            <a:endParaRPr lang="ru-RU" dirty="0">
              <a:latin typeface="Bookman Old Style" panose="02050604050505020204" pitchFamily="18" charset="0"/>
            </a:endParaRPr>
          </a:p>
        </p:txBody>
      </p:sp>
      <p:sp>
        <p:nvSpPr>
          <p:cNvPr id="19" name="Дуга 18"/>
          <p:cNvSpPr/>
          <p:nvPr/>
        </p:nvSpPr>
        <p:spPr>
          <a:xfrm rot="11177361">
            <a:off x="379117" y="-1434228"/>
            <a:ext cx="6297533" cy="7841473"/>
          </a:xfrm>
          <a:prstGeom prst="arc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Дуга 20"/>
          <p:cNvSpPr/>
          <p:nvPr/>
        </p:nvSpPr>
        <p:spPr>
          <a:xfrm rot="4741202">
            <a:off x="1300979" y="-517437"/>
            <a:ext cx="7550154" cy="6452714"/>
          </a:xfrm>
          <a:prstGeom prst="arc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3" name="Прямая со стрелкой 22"/>
          <p:cNvCxnSpPr/>
          <p:nvPr/>
        </p:nvCxnSpPr>
        <p:spPr>
          <a:xfrm flipH="1" flipV="1">
            <a:off x="3365865" y="5487104"/>
            <a:ext cx="324035" cy="21602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7" name="Прямая со стрелкой 26"/>
          <p:cNvCxnSpPr/>
          <p:nvPr/>
        </p:nvCxnSpPr>
        <p:spPr>
          <a:xfrm flipV="1">
            <a:off x="5076056" y="5487104"/>
            <a:ext cx="278275" cy="25790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878754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11560" y="116632"/>
            <a:ext cx="7841156" cy="369332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chemeClr val="accent2">
                    <a:lumMod val="20000"/>
                    <a:lumOff val="80000"/>
                  </a:schemeClr>
                </a:solidFill>
                <a:latin typeface="Bookman Old Style" panose="02050604050505020204" pitchFamily="18" charset="0"/>
              </a:rPr>
              <a:t>Нормирование закупок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50811" y="1104419"/>
            <a:ext cx="1452642" cy="369332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Bookman Old Style" panose="02050604050505020204" pitchFamily="18" charset="0"/>
              </a:rPr>
              <a:t>Уровень 1</a:t>
            </a:r>
            <a:endParaRPr lang="ru-RU" b="1" dirty="0">
              <a:solidFill>
                <a:schemeClr val="accent1">
                  <a:lumMod val="50000"/>
                </a:schemeClr>
              </a:solidFill>
              <a:latin typeface="Bookman Old Style" panose="020506040505050202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37962" y="2692032"/>
            <a:ext cx="1452642" cy="3693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Bookman Old Style" panose="02050604050505020204" pitchFamily="18" charset="0"/>
              </a:rPr>
              <a:t>Уровень 2</a:t>
            </a:r>
            <a:endParaRPr lang="ru-RU" b="1" dirty="0">
              <a:solidFill>
                <a:schemeClr val="accent1">
                  <a:lumMod val="50000"/>
                </a:schemeClr>
              </a:solidFill>
              <a:latin typeface="Bookman Old Style" panose="020506040505050202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61669" y="4650159"/>
            <a:ext cx="1452642" cy="369332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Bookman Old Style" panose="02050604050505020204" pitchFamily="18" charset="0"/>
              </a:rPr>
              <a:t>Уровень 3</a:t>
            </a:r>
            <a:endParaRPr lang="ru-RU" b="1" dirty="0">
              <a:solidFill>
                <a:schemeClr val="accent1">
                  <a:lumMod val="50000"/>
                </a:schemeClr>
              </a:solidFill>
              <a:latin typeface="Bookman Old Style" panose="020506040505050202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809662" y="919753"/>
            <a:ext cx="4191655" cy="738664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Bookman Old Style" panose="02050604050505020204" pitchFamily="18" charset="0"/>
              </a:rPr>
              <a:t>Общие правила </a:t>
            </a:r>
            <a:r>
              <a:rPr lang="ru-RU" sz="1400" dirty="0">
                <a:solidFill>
                  <a:schemeClr val="accent1">
                    <a:lumMod val="50000"/>
                  </a:schemeClr>
                </a:solidFill>
                <a:latin typeface="Bookman Old Style" panose="02050604050505020204" pitchFamily="18" charset="0"/>
              </a:rPr>
              <a:t>нормирования, </a:t>
            </a:r>
            <a:endParaRPr lang="ru-RU" sz="1400" dirty="0" smtClean="0">
              <a:solidFill>
                <a:schemeClr val="accent1">
                  <a:lumMod val="50000"/>
                </a:schemeClr>
              </a:solidFill>
              <a:latin typeface="Bookman Old Style" panose="02050604050505020204" pitchFamily="18" charset="0"/>
            </a:endParaRPr>
          </a:p>
          <a:p>
            <a:pPr algn="ctr"/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Bookman Old Style" panose="02050604050505020204" pitchFamily="18" charset="0"/>
              </a:rPr>
              <a:t>регламентирующие </a:t>
            </a:r>
            <a:r>
              <a:rPr lang="ru-RU" sz="1400" dirty="0">
                <a:solidFill>
                  <a:schemeClr val="accent1">
                    <a:lumMod val="50000"/>
                  </a:schemeClr>
                </a:solidFill>
                <a:latin typeface="Bookman Old Style" panose="02050604050505020204" pitchFamily="18" charset="0"/>
              </a:rPr>
              <a:t>закупки в интересах </a:t>
            </a:r>
            <a:endParaRPr lang="ru-RU" sz="1400" dirty="0" smtClean="0">
              <a:solidFill>
                <a:schemeClr val="accent1">
                  <a:lumMod val="50000"/>
                </a:schemeClr>
              </a:solidFill>
              <a:latin typeface="Bookman Old Style" panose="02050604050505020204" pitchFamily="18" charset="0"/>
            </a:endParaRPr>
          </a:p>
          <a:p>
            <a:pPr algn="ctr"/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Bookman Old Style" panose="02050604050505020204" pitchFamily="18" charset="0"/>
              </a:rPr>
              <a:t>муниципальных </a:t>
            </a:r>
            <a:r>
              <a:rPr lang="ru-RU" sz="1400" dirty="0">
                <a:solidFill>
                  <a:schemeClr val="accent1">
                    <a:lumMod val="50000"/>
                  </a:schemeClr>
                </a:solidFill>
                <a:latin typeface="Bookman Old Style" panose="02050604050505020204" pitchFamily="18" charset="0"/>
              </a:rPr>
              <a:t>и государственных </a:t>
            </a:r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Bookman Old Style" panose="02050604050505020204" pitchFamily="18" charset="0"/>
              </a:rPr>
              <a:t>нужд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228184" y="1027475"/>
            <a:ext cx="2808311" cy="523220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Bookman Old Style" panose="02050604050505020204" pitchFamily="18" charset="0"/>
              </a:rPr>
              <a:t>Разрабатывает </a:t>
            </a:r>
            <a:r>
              <a:rPr lang="ru-RU" sz="1400" dirty="0">
                <a:solidFill>
                  <a:schemeClr val="accent1">
                    <a:lumMod val="50000"/>
                  </a:schemeClr>
                </a:solidFill>
                <a:latin typeface="Bookman Old Style" panose="02050604050505020204" pitchFamily="18" charset="0"/>
              </a:rPr>
              <a:t>Правительство </a:t>
            </a:r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Bookman Old Style" panose="02050604050505020204" pitchFamily="18" charset="0"/>
              </a:rPr>
              <a:t>РФ</a:t>
            </a:r>
            <a:endParaRPr lang="ru-RU" dirty="0">
              <a:solidFill>
                <a:schemeClr val="accent1">
                  <a:lumMod val="50000"/>
                </a:schemeClr>
              </a:solidFill>
              <a:latin typeface="Bookman Old Style" panose="020506040505050202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809662" y="2254212"/>
            <a:ext cx="2016223" cy="160043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Bookman Old Style" panose="02050604050505020204" pitchFamily="18" charset="0"/>
              </a:rPr>
              <a:t>Общие правила </a:t>
            </a:r>
            <a:r>
              <a:rPr lang="ru-RU" sz="1400" dirty="0">
                <a:solidFill>
                  <a:schemeClr val="accent1">
                    <a:lumMod val="50000"/>
                  </a:schemeClr>
                </a:solidFill>
                <a:latin typeface="Bookman Old Style" panose="02050604050505020204" pitchFamily="18" charset="0"/>
              </a:rPr>
              <a:t>нормирования, </a:t>
            </a:r>
            <a:endParaRPr lang="ru-RU" sz="1400" dirty="0" smtClean="0">
              <a:solidFill>
                <a:schemeClr val="accent1">
                  <a:lumMod val="50000"/>
                </a:schemeClr>
              </a:solidFill>
              <a:latin typeface="Bookman Old Style" panose="02050604050505020204" pitchFamily="18" charset="0"/>
            </a:endParaRPr>
          </a:p>
          <a:p>
            <a:pPr algn="ctr"/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Bookman Old Style" panose="02050604050505020204" pitchFamily="18" charset="0"/>
              </a:rPr>
              <a:t>регламентирующие </a:t>
            </a:r>
            <a:r>
              <a:rPr lang="ru-RU" sz="1400" dirty="0">
                <a:solidFill>
                  <a:schemeClr val="accent1">
                    <a:lumMod val="50000"/>
                  </a:schemeClr>
                </a:solidFill>
                <a:latin typeface="Bookman Old Style" panose="02050604050505020204" pitchFamily="18" charset="0"/>
              </a:rPr>
              <a:t>закупки в интересах </a:t>
            </a:r>
            <a:endParaRPr lang="ru-RU" sz="1400" dirty="0" smtClean="0">
              <a:solidFill>
                <a:schemeClr val="accent1">
                  <a:lumMod val="50000"/>
                </a:schemeClr>
              </a:solidFill>
              <a:latin typeface="Bookman Old Style" panose="02050604050505020204" pitchFamily="18" charset="0"/>
            </a:endParaRPr>
          </a:p>
          <a:p>
            <a:pPr algn="ctr"/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Bookman Old Style" panose="02050604050505020204" pitchFamily="18" charset="0"/>
              </a:rPr>
              <a:t> </a:t>
            </a:r>
            <a:r>
              <a:rPr lang="ru-RU" sz="1400" dirty="0">
                <a:solidFill>
                  <a:schemeClr val="accent1">
                    <a:lumMod val="50000"/>
                  </a:schemeClr>
                </a:solidFill>
                <a:latin typeface="Bookman Old Style" panose="02050604050505020204" pitchFamily="18" charset="0"/>
              </a:rPr>
              <a:t>государственных </a:t>
            </a:r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Bookman Old Style" panose="02050604050505020204" pitchFamily="18" charset="0"/>
              </a:rPr>
              <a:t>нужд 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166076" y="2539840"/>
            <a:ext cx="1475714" cy="1015663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endParaRPr lang="ru-RU" sz="1200" dirty="0" smtClean="0">
              <a:solidFill>
                <a:schemeClr val="accent1">
                  <a:lumMod val="50000"/>
                </a:schemeClr>
              </a:solidFill>
              <a:latin typeface="Bookman Old Style" panose="02050604050505020204" pitchFamily="18" charset="0"/>
            </a:endParaRPr>
          </a:p>
          <a:p>
            <a:pPr algn="ctr"/>
            <a:r>
              <a:rPr lang="ru-RU" sz="1200" dirty="0" smtClean="0">
                <a:solidFill>
                  <a:schemeClr val="accent1">
                    <a:lumMod val="50000"/>
                  </a:schemeClr>
                </a:solidFill>
                <a:latin typeface="Bookman Old Style" panose="02050604050505020204" pitchFamily="18" charset="0"/>
              </a:rPr>
              <a:t>Разрабатывают </a:t>
            </a:r>
            <a:r>
              <a:rPr lang="ru-RU" sz="1200" dirty="0">
                <a:solidFill>
                  <a:schemeClr val="accent1">
                    <a:lumMod val="50000"/>
                  </a:schemeClr>
                </a:solidFill>
                <a:latin typeface="Bookman Old Style" panose="02050604050505020204" pitchFamily="18" charset="0"/>
              </a:rPr>
              <a:t>высшие </a:t>
            </a:r>
            <a:r>
              <a:rPr lang="ru-RU" sz="1200" dirty="0" smtClean="0">
                <a:solidFill>
                  <a:schemeClr val="accent1">
                    <a:lumMod val="50000"/>
                  </a:schemeClr>
                </a:solidFill>
                <a:latin typeface="Bookman Old Style" panose="02050604050505020204" pitchFamily="18" charset="0"/>
              </a:rPr>
              <a:t>ИОГВ</a:t>
            </a:r>
          </a:p>
          <a:p>
            <a:pPr algn="ctr"/>
            <a:r>
              <a:rPr lang="ru-RU" sz="1200" dirty="0" smtClean="0">
                <a:solidFill>
                  <a:schemeClr val="accent1">
                    <a:lumMod val="50000"/>
                  </a:schemeClr>
                </a:solidFill>
                <a:latin typeface="Bookman Old Style" panose="02050604050505020204" pitchFamily="18" charset="0"/>
              </a:rPr>
              <a:t>субъектов РФ</a:t>
            </a:r>
          </a:p>
          <a:p>
            <a:pPr algn="ctr"/>
            <a:r>
              <a:rPr lang="ru-RU" sz="1200" dirty="0" smtClean="0">
                <a:solidFill>
                  <a:schemeClr val="accent1">
                    <a:lumMod val="50000"/>
                  </a:schemeClr>
                </a:solidFill>
                <a:latin typeface="Bookman Old Style" panose="02050604050505020204" pitchFamily="18" charset="0"/>
              </a:rPr>
              <a:t> </a:t>
            </a:r>
            <a:endParaRPr lang="ru-RU" sz="1200" dirty="0">
              <a:solidFill>
                <a:schemeClr val="accent1">
                  <a:lumMod val="50000"/>
                </a:schemeClr>
              </a:solidFill>
              <a:latin typeface="Bookman Old Style" panose="020506040505050202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941852" y="4465493"/>
            <a:ext cx="4032447" cy="307777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Bookman Old Style" panose="02050604050505020204" pitchFamily="18" charset="0"/>
              </a:rPr>
              <a:t>Ведомственные акты по нормированию: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300191" y="4447169"/>
            <a:ext cx="2664296" cy="738664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400" dirty="0">
                <a:solidFill>
                  <a:schemeClr val="accent1">
                    <a:lumMod val="50000"/>
                  </a:schemeClr>
                </a:solidFill>
                <a:latin typeface="Bookman Old Style" panose="02050604050505020204" pitchFamily="18" charset="0"/>
              </a:rPr>
              <a:t>Разрабатывают </a:t>
            </a:r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Bookman Old Style" panose="02050604050505020204" pitchFamily="18" charset="0"/>
              </a:rPr>
              <a:t>ГРБС для себя и своих подведомственных </a:t>
            </a:r>
            <a:endParaRPr lang="ru-RU" dirty="0">
              <a:solidFill>
                <a:schemeClr val="accent1">
                  <a:lumMod val="50000"/>
                </a:schemeClr>
              </a:solidFill>
              <a:latin typeface="Bookman Old Style" panose="02050604050505020204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945910" y="2247453"/>
            <a:ext cx="2016223" cy="160043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Bookman Old Style" panose="02050604050505020204" pitchFamily="18" charset="0"/>
              </a:rPr>
              <a:t>Общие правила </a:t>
            </a:r>
            <a:r>
              <a:rPr lang="ru-RU" sz="1400" dirty="0">
                <a:solidFill>
                  <a:schemeClr val="accent1">
                    <a:lumMod val="50000"/>
                  </a:schemeClr>
                </a:solidFill>
                <a:latin typeface="Bookman Old Style" panose="02050604050505020204" pitchFamily="18" charset="0"/>
              </a:rPr>
              <a:t>нормирования, </a:t>
            </a:r>
            <a:endParaRPr lang="ru-RU" sz="1400" dirty="0" smtClean="0">
              <a:solidFill>
                <a:schemeClr val="accent1">
                  <a:lumMod val="50000"/>
                </a:schemeClr>
              </a:solidFill>
              <a:latin typeface="Bookman Old Style" panose="02050604050505020204" pitchFamily="18" charset="0"/>
            </a:endParaRPr>
          </a:p>
          <a:p>
            <a:pPr algn="ctr"/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Bookman Old Style" panose="02050604050505020204" pitchFamily="18" charset="0"/>
              </a:rPr>
              <a:t>регламентирующие </a:t>
            </a:r>
            <a:r>
              <a:rPr lang="ru-RU" sz="1400" dirty="0">
                <a:solidFill>
                  <a:schemeClr val="accent1">
                    <a:lumMod val="50000"/>
                  </a:schemeClr>
                </a:solidFill>
                <a:latin typeface="Bookman Old Style" panose="02050604050505020204" pitchFamily="18" charset="0"/>
              </a:rPr>
              <a:t>закупки в интересах </a:t>
            </a:r>
            <a:endParaRPr lang="ru-RU" sz="1400" dirty="0" smtClean="0">
              <a:solidFill>
                <a:schemeClr val="accent1">
                  <a:lumMod val="50000"/>
                </a:schemeClr>
              </a:solidFill>
              <a:latin typeface="Bookman Old Style" panose="02050604050505020204" pitchFamily="18" charset="0"/>
            </a:endParaRPr>
          </a:p>
          <a:p>
            <a:pPr algn="ctr"/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Bookman Old Style" panose="02050604050505020204" pitchFamily="18" charset="0"/>
              </a:rPr>
              <a:t>муниципальных нужд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750892" y="2539840"/>
            <a:ext cx="1403648" cy="969496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endParaRPr lang="ru-RU" sz="1200" dirty="0" smtClean="0">
              <a:solidFill>
                <a:schemeClr val="accent1">
                  <a:lumMod val="50000"/>
                </a:schemeClr>
              </a:solidFill>
              <a:latin typeface="Bookman Old Style" panose="02050604050505020204" pitchFamily="18" charset="0"/>
            </a:endParaRPr>
          </a:p>
          <a:p>
            <a:pPr algn="ctr"/>
            <a:r>
              <a:rPr lang="ru-RU" sz="1200" dirty="0" smtClean="0">
                <a:solidFill>
                  <a:schemeClr val="accent1">
                    <a:lumMod val="50000"/>
                  </a:schemeClr>
                </a:solidFill>
                <a:latin typeface="Bookman Old Style" panose="02050604050505020204" pitchFamily="18" charset="0"/>
              </a:rPr>
              <a:t>Разрабатывают местные </a:t>
            </a:r>
            <a:r>
              <a:rPr lang="ru-RU" sz="1050" dirty="0" smtClean="0">
                <a:solidFill>
                  <a:schemeClr val="accent1">
                    <a:lumMod val="50000"/>
                  </a:schemeClr>
                </a:solidFill>
                <a:latin typeface="Bookman Old Style" panose="02050604050505020204" pitchFamily="18" charset="0"/>
              </a:rPr>
              <a:t>администрации</a:t>
            </a:r>
            <a:endParaRPr lang="ru-RU" sz="1050" dirty="0">
              <a:solidFill>
                <a:schemeClr val="accent1">
                  <a:lumMod val="50000"/>
                </a:schemeClr>
              </a:solidFill>
              <a:latin typeface="Bookman Old Style" panose="02050604050505020204" pitchFamily="18" charset="0"/>
            </a:endParaRPr>
          </a:p>
          <a:p>
            <a:pPr algn="ctr"/>
            <a:endParaRPr lang="ru-RU" sz="1050" dirty="0">
              <a:solidFill>
                <a:schemeClr val="accent1">
                  <a:lumMod val="50000"/>
                </a:schemeClr>
              </a:solidFill>
              <a:latin typeface="Bookman Old Style" panose="02050604050505020204" pitchFamily="18" charset="0"/>
            </a:endParaRPr>
          </a:p>
        </p:txBody>
      </p:sp>
      <p:sp>
        <p:nvSpPr>
          <p:cNvPr id="16" name="Стрелка вниз 15"/>
          <p:cNvSpPr/>
          <p:nvPr/>
        </p:nvSpPr>
        <p:spPr>
          <a:xfrm>
            <a:off x="2586553" y="1821984"/>
            <a:ext cx="370493" cy="288032"/>
          </a:xfrm>
          <a:prstGeom prst="down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Стрелка вниз 16"/>
          <p:cNvSpPr/>
          <p:nvPr/>
        </p:nvSpPr>
        <p:spPr>
          <a:xfrm>
            <a:off x="4768774" y="1821984"/>
            <a:ext cx="370493" cy="288032"/>
          </a:xfrm>
          <a:prstGeom prst="down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Стрелка вниз 17"/>
          <p:cNvSpPr/>
          <p:nvPr/>
        </p:nvSpPr>
        <p:spPr>
          <a:xfrm>
            <a:off x="2576960" y="4005064"/>
            <a:ext cx="370493" cy="288032"/>
          </a:xfrm>
          <a:prstGeom prst="down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Стрелка вниз 18"/>
          <p:cNvSpPr/>
          <p:nvPr/>
        </p:nvSpPr>
        <p:spPr>
          <a:xfrm>
            <a:off x="4913090" y="4005064"/>
            <a:ext cx="370493" cy="288032"/>
          </a:xfrm>
          <a:prstGeom prst="down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Стрелка вниз 19"/>
          <p:cNvSpPr/>
          <p:nvPr/>
        </p:nvSpPr>
        <p:spPr>
          <a:xfrm>
            <a:off x="6869736" y="3659876"/>
            <a:ext cx="242316" cy="633220"/>
          </a:xfrm>
          <a:prstGeom prst="down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Стрелка вниз 20"/>
          <p:cNvSpPr/>
          <p:nvPr/>
        </p:nvSpPr>
        <p:spPr>
          <a:xfrm>
            <a:off x="8217404" y="3670754"/>
            <a:ext cx="242316" cy="633220"/>
          </a:xfrm>
          <a:prstGeom prst="down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Стрелка вниз 21"/>
          <p:cNvSpPr/>
          <p:nvPr/>
        </p:nvSpPr>
        <p:spPr>
          <a:xfrm>
            <a:off x="6782775" y="1658417"/>
            <a:ext cx="242316" cy="633220"/>
          </a:xfrm>
          <a:prstGeom prst="down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Стрелка вниз 22"/>
          <p:cNvSpPr/>
          <p:nvPr/>
        </p:nvSpPr>
        <p:spPr>
          <a:xfrm>
            <a:off x="8219139" y="1660922"/>
            <a:ext cx="242316" cy="633220"/>
          </a:xfrm>
          <a:prstGeom prst="down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1889266" y="5356557"/>
            <a:ext cx="1936620" cy="52322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Bookman Old Style" panose="02050604050505020204" pitchFamily="18" charset="0"/>
              </a:rPr>
              <a:t>Нормативные затраты 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4064697" y="5356557"/>
            <a:ext cx="1936620" cy="52322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Bookman Old Style" panose="02050604050505020204" pitchFamily="18" charset="0"/>
              </a:rPr>
              <a:t>Требования </a:t>
            </a:r>
          </a:p>
          <a:p>
            <a:pPr algn="ctr"/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Bookman Old Style" panose="02050604050505020204" pitchFamily="18" charset="0"/>
              </a:rPr>
              <a:t>к ТРУ</a:t>
            </a:r>
          </a:p>
        </p:txBody>
      </p:sp>
      <p:sp>
        <p:nvSpPr>
          <p:cNvPr id="26" name="Стрелка вниз 25"/>
          <p:cNvSpPr/>
          <p:nvPr/>
        </p:nvSpPr>
        <p:spPr>
          <a:xfrm>
            <a:off x="2576959" y="4897801"/>
            <a:ext cx="370493" cy="288032"/>
          </a:xfrm>
          <a:prstGeom prst="down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Стрелка вниз 26"/>
          <p:cNvSpPr/>
          <p:nvPr/>
        </p:nvSpPr>
        <p:spPr>
          <a:xfrm>
            <a:off x="4954021" y="4897801"/>
            <a:ext cx="370493" cy="288032"/>
          </a:xfrm>
          <a:prstGeom prst="down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99845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187624" y="260648"/>
            <a:ext cx="1936620" cy="52322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Bookman Old Style" panose="02050604050505020204" pitchFamily="18" charset="0"/>
              </a:rPr>
              <a:t>Нормативные затраты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724128" y="260648"/>
            <a:ext cx="1936620" cy="52322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Bookman Old Style" panose="02050604050505020204" pitchFamily="18" charset="0"/>
              </a:rPr>
              <a:t>Требования </a:t>
            </a:r>
          </a:p>
          <a:p>
            <a:pPr algn="ctr"/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Bookman Old Style" panose="02050604050505020204" pitchFamily="18" charset="0"/>
              </a:rPr>
              <a:t>к ТРУ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155934" y="1013899"/>
            <a:ext cx="4680520" cy="307777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400" dirty="0">
                <a:solidFill>
                  <a:schemeClr val="accent1">
                    <a:lumMod val="50000"/>
                  </a:schemeClr>
                </a:solidFill>
                <a:latin typeface="Bookman Old Style" panose="02050604050505020204" pitchFamily="18" charset="0"/>
              </a:rPr>
              <a:t>пересматриваются не реже одного раза в год</a:t>
            </a:r>
            <a:endParaRPr lang="ru-RU" sz="1400" dirty="0" smtClean="0">
              <a:solidFill>
                <a:schemeClr val="accent1">
                  <a:lumMod val="50000"/>
                </a:schemeClr>
              </a:solidFill>
              <a:latin typeface="Bookman Old Style" panose="020506040505050202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155934" y="1471765"/>
            <a:ext cx="4680520" cy="738664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400" dirty="0">
                <a:solidFill>
                  <a:schemeClr val="accent1">
                    <a:lumMod val="50000"/>
                  </a:schemeClr>
                </a:solidFill>
                <a:latin typeface="Bookman Old Style" panose="02050604050505020204" pitchFamily="18" charset="0"/>
              </a:rPr>
              <a:t>подлежат размещению в </a:t>
            </a:r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Bookman Old Style" panose="02050604050505020204" pitchFamily="18" charset="0"/>
              </a:rPr>
              <a:t>ЕИС</a:t>
            </a:r>
            <a:endParaRPr lang="ru-RU" sz="1400" dirty="0">
              <a:solidFill>
                <a:schemeClr val="accent1">
                  <a:lumMod val="50000"/>
                </a:schemeClr>
              </a:solidFill>
              <a:latin typeface="Bookman Old Style" panose="02050604050505020204" pitchFamily="18" charset="0"/>
            </a:endParaRPr>
          </a:p>
          <a:p>
            <a:pPr algn="ctr"/>
            <a:r>
              <a:rPr lang="ru-RU" sz="1400" dirty="0">
                <a:solidFill>
                  <a:schemeClr val="accent1">
                    <a:lumMod val="50000"/>
                  </a:schemeClr>
                </a:solidFill>
                <a:latin typeface="Bookman Old Style" panose="02050604050505020204" pitchFamily="18" charset="0"/>
              </a:rPr>
              <a:t>в течение 10 рабочих дней со дня принятия соответствующих правовых актов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147122" y="2348880"/>
            <a:ext cx="4680520" cy="1169551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400" dirty="0">
                <a:solidFill>
                  <a:schemeClr val="accent1">
                    <a:lumMod val="50000"/>
                  </a:schemeClr>
                </a:solidFill>
                <a:latin typeface="Bookman Old Style" panose="02050604050505020204" pitchFamily="18" charset="0"/>
              </a:rPr>
              <a:t>подлежат размещению в информационно-телекоммуникационной сети «Интернет» на официальных сайтах государственных органов Ростовской области, принявших соответствующие правовые акты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155934" y="3645024"/>
            <a:ext cx="4680520" cy="1169551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400" dirty="0">
                <a:solidFill>
                  <a:schemeClr val="accent1">
                    <a:lumMod val="50000"/>
                  </a:schemeClr>
                </a:solidFill>
                <a:latin typeface="Bookman Old Style" panose="02050604050505020204" pitchFamily="18" charset="0"/>
              </a:rPr>
              <a:t>п</a:t>
            </a:r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Bookman Old Style" panose="02050604050505020204" pitchFamily="18" charset="0"/>
              </a:rPr>
              <a:t>редельные </a:t>
            </a:r>
            <a:r>
              <a:rPr lang="ru-RU" sz="1400" dirty="0">
                <a:solidFill>
                  <a:schemeClr val="accent1">
                    <a:lumMod val="50000"/>
                  </a:schemeClr>
                </a:solidFill>
                <a:latin typeface="Bookman Old Style" panose="02050604050505020204" pitchFamily="18" charset="0"/>
              </a:rPr>
              <a:t>цены </a:t>
            </a:r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Bookman Old Style" panose="02050604050505020204" pitchFamily="18" charset="0"/>
              </a:rPr>
              <a:t>ТРУ, установленные в  требованиях к отдельным видам товаров, работ, услуг, </a:t>
            </a:r>
            <a:r>
              <a:rPr lang="ru-RU" sz="1400" dirty="0">
                <a:solidFill>
                  <a:schemeClr val="accent1">
                    <a:lumMod val="50000"/>
                  </a:schemeClr>
                </a:solidFill>
                <a:latin typeface="Bookman Old Style" panose="02050604050505020204" pitchFamily="18" charset="0"/>
              </a:rPr>
              <a:t>не могут превышать предельные цены </a:t>
            </a:r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Bookman Old Style" panose="02050604050505020204" pitchFamily="18" charset="0"/>
              </a:rPr>
              <a:t>ТРУ, </a:t>
            </a:r>
            <a:r>
              <a:rPr lang="ru-RU" sz="1400" dirty="0">
                <a:solidFill>
                  <a:schemeClr val="accent1">
                    <a:lumMod val="50000"/>
                  </a:schemeClr>
                </a:solidFill>
                <a:latin typeface="Bookman Old Style" panose="02050604050505020204" pitchFamily="18" charset="0"/>
              </a:rPr>
              <a:t>установленные </a:t>
            </a:r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Bookman Old Style" panose="02050604050505020204" pitchFamily="18" charset="0"/>
              </a:rPr>
              <a:t>при </a:t>
            </a:r>
            <a:r>
              <a:rPr lang="ru-RU" sz="1400" dirty="0">
                <a:solidFill>
                  <a:schemeClr val="accent1">
                    <a:lumMod val="50000"/>
                  </a:schemeClr>
                </a:solidFill>
                <a:latin typeface="Bookman Old Style" panose="02050604050505020204" pitchFamily="18" charset="0"/>
              </a:rPr>
              <a:t>утверждении нормативных </a:t>
            </a:r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Bookman Old Style" panose="02050604050505020204" pitchFamily="18" charset="0"/>
              </a:rPr>
              <a:t>затрат</a:t>
            </a:r>
            <a:endParaRPr lang="ru-RU" sz="1400" dirty="0">
              <a:solidFill>
                <a:schemeClr val="accent1">
                  <a:lumMod val="50000"/>
                </a:schemeClr>
              </a:solidFill>
              <a:latin typeface="Bookman Old Style" panose="020506040505050202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155934" y="4941168"/>
            <a:ext cx="4680520" cy="1600438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Bookman Old Style" panose="02050604050505020204" pitchFamily="18" charset="0"/>
              </a:rPr>
              <a:t>при </a:t>
            </a:r>
            <a:r>
              <a:rPr lang="ru-RU" sz="1400" dirty="0">
                <a:solidFill>
                  <a:schemeClr val="accent1">
                    <a:lumMod val="50000"/>
                  </a:schemeClr>
                </a:solidFill>
                <a:latin typeface="Bookman Old Style" panose="02050604050505020204" pitchFamily="18" charset="0"/>
              </a:rPr>
              <a:t>обосновании объекта </a:t>
            </a:r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Bookman Old Style" panose="02050604050505020204" pitchFamily="18" charset="0"/>
              </a:rPr>
              <a:t>закупки </a:t>
            </a:r>
            <a:r>
              <a:rPr lang="ru-RU" sz="1400" dirty="0">
                <a:solidFill>
                  <a:schemeClr val="accent1">
                    <a:lumMod val="50000"/>
                  </a:schemeClr>
                </a:solidFill>
                <a:latin typeface="Bookman Old Style" panose="02050604050505020204" pitchFamily="18" charset="0"/>
              </a:rPr>
              <a:t>учитываются изменения, внесенные в правовые акты, до предоставления </a:t>
            </a:r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Bookman Old Style" panose="02050604050505020204" pitchFamily="18" charset="0"/>
              </a:rPr>
              <a:t>ГРБС </a:t>
            </a:r>
            <a:r>
              <a:rPr lang="ru-RU" sz="1400" dirty="0">
                <a:solidFill>
                  <a:schemeClr val="accent1">
                    <a:lumMod val="50000"/>
                  </a:schemeClr>
                </a:solidFill>
                <a:latin typeface="Bookman Old Style" panose="02050604050505020204" pitchFamily="18" charset="0"/>
              </a:rPr>
              <a:t>в министерство финансов Ростовской области расчетов, используемых при формировании областного бюджета в порядке, установленном министерством финансов Ростовской области</a:t>
            </a:r>
          </a:p>
        </p:txBody>
      </p:sp>
      <p:cxnSp>
        <p:nvCxnSpPr>
          <p:cNvPr id="13" name="Прямая со стрелкой 12"/>
          <p:cNvCxnSpPr/>
          <p:nvPr/>
        </p:nvCxnSpPr>
        <p:spPr>
          <a:xfrm>
            <a:off x="1331640" y="840854"/>
            <a:ext cx="720080" cy="316421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 flipH="1">
            <a:off x="6948264" y="840854"/>
            <a:ext cx="591862" cy="3388945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544536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187624" y="260648"/>
            <a:ext cx="1936620" cy="52322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Bookman Old Style" panose="02050604050505020204" pitchFamily="18" charset="0"/>
              </a:rPr>
              <a:t>Нормативные затраты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724128" y="260648"/>
            <a:ext cx="1936620" cy="52322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Bookman Old Style" panose="02050604050505020204" pitchFamily="18" charset="0"/>
              </a:rPr>
              <a:t>Требования </a:t>
            </a:r>
          </a:p>
          <a:p>
            <a:pPr algn="ctr"/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Bookman Old Style" panose="02050604050505020204" pitchFamily="18" charset="0"/>
              </a:rPr>
              <a:t>к ТРУ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155934" y="1013899"/>
            <a:ext cx="4680520" cy="523220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Bookman Old Style" panose="02050604050505020204" pitchFamily="18" charset="0"/>
              </a:rPr>
              <a:t>Учитываются при обосновании закупок </a:t>
            </a:r>
          </a:p>
          <a:p>
            <a:pPr algn="ctr"/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Bookman Old Style" panose="02050604050505020204" pitchFamily="18" charset="0"/>
              </a:rPr>
              <a:t>при формировании плана закупок </a:t>
            </a:r>
          </a:p>
        </p:txBody>
      </p:sp>
      <p:pic>
        <p:nvPicPr>
          <p:cNvPr id="11" name="Рисунок 10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1848838"/>
            <a:ext cx="8568952" cy="5013176"/>
          </a:xfrm>
          <a:prstGeom prst="rect">
            <a:avLst/>
          </a:prstGeom>
        </p:spPr>
      </p:pic>
      <p:sp>
        <p:nvSpPr>
          <p:cNvPr id="12" name="Стрелка вниз 11"/>
          <p:cNvSpPr/>
          <p:nvPr/>
        </p:nvSpPr>
        <p:spPr>
          <a:xfrm>
            <a:off x="6948264" y="2420888"/>
            <a:ext cx="484632" cy="978408"/>
          </a:xfrm>
          <a:prstGeom prst="down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46080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 algn="ctr">
              <a:buNone/>
            </a:pPr>
            <a:r>
              <a:rPr lang="ru-RU" b="1" dirty="0">
                <a:solidFill>
                  <a:schemeClr val="tx2">
                    <a:lumMod val="75000"/>
                  </a:schemeClr>
                </a:solidFill>
                <a:latin typeface="Bookman Old Style" pitchFamily="18" charset="0"/>
              </a:rPr>
              <a:t>Оценка обоснованности осуществления закупок проводится в ходе:</a:t>
            </a:r>
          </a:p>
          <a:p>
            <a:r>
              <a:rPr lang="ru-RU" b="1" dirty="0">
                <a:solidFill>
                  <a:schemeClr val="tx2">
                    <a:lumMod val="75000"/>
                  </a:schemeClr>
                </a:solidFill>
                <a:latin typeface="Bookman Old Style" pitchFamily="18" charset="0"/>
              </a:rPr>
              <a:t>мониторинга закупок, </a:t>
            </a:r>
          </a:p>
          <a:p>
            <a:r>
              <a:rPr lang="ru-RU" b="1" dirty="0">
                <a:solidFill>
                  <a:schemeClr val="tx2">
                    <a:lumMod val="75000"/>
                  </a:schemeClr>
                </a:solidFill>
                <a:latin typeface="Bookman Old Style" pitchFamily="18" charset="0"/>
              </a:rPr>
              <a:t>аудита в сфере закупок </a:t>
            </a:r>
          </a:p>
          <a:p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latin typeface="Bookman Old Style" pitchFamily="18" charset="0"/>
              </a:rPr>
              <a:t>контроля </a:t>
            </a:r>
            <a:r>
              <a:rPr lang="ru-RU" b="1" dirty="0">
                <a:solidFill>
                  <a:schemeClr val="tx2">
                    <a:lumMod val="75000"/>
                  </a:schemeClr>
                </a:solidFill>
                <a:latin typeface="Bookman Old Style" pitchFamily="18" charset="0"/>
              </a:rPr>
              <a:t>в сфере закупок </a:t>
            </a:r>
          </a:p>
          <a:p>
            <a:endParaRPr lang="ru-RU" b="1" dirty="0">
              <a:solidFill>
                <a:srgbClr val="002060"/>
              </a:solidFill>
              <a:latin typeface="Bookman Old Style" pitchFamily="18" charset="0"/>
            </a:endParaRPr>
          </a:p>
          <a:p>
            <a:endParaRPr lang="ru-RU" b="1" dirty="0">
              <a:solidFill>
                <a:srgbClr val="C00000"/>
              </a:solidFill>
              <a:latin typeface="Bookman Old Style" pitchFamily="18" charset="0"/>
            </a:endParaRPr>
          </a:p>
          <a:p>
            <a:pPr marL="0" indent="0" algn="ctr">
              <a:buNone/>
            </a:pPr>
            <a:r>
              <a:rPr lang="ru-RU" b="1" dirty="0" smtClean="0">
                <a:solidFill>
                  <a:schemeClr val="bg2">
                    <a:lumMod val="50000"/>
                  </a:schemeClr>
                </a:solidFill>
                <a:latin typeface="Bookman Old Style" pitchFamily="18" charset="0"/>
              </a:rPr>
              <a:t>По </a:t>
            </a:r>
            <a:r>
              <a:rPr lang="ru-RU" b="1" dirty="0">
                <a:solidFill>
                  <a:schemeClr val="bg2">
                    <a:lumMod val="50000"/>
                  </a:schemeClr>
                </a:solidFill>
                <a:latin typeface="Bookman Old Style" pitchFamily="18" charset="0"/>
              </a:rPr>
              <a:t>результатам</a:t>
            </a:r>
            <a:r>
              <a:rPr lang="ru-RU" b="1" dirty="0">
                <a:solidFill>
                  <a:srgbClr val="C00000"/>
                </a:solidFill>
                <a:latin typeface="Bookman Old Style" pitchFamily="18" charset="0"/>
              </a:rPr>
              <a:t> </a:t>
            </a:r>
            <a:r>
              <a:rPr lang="ru-RU" b="1" dirty="0">
                <a:solidFill>
                  <a:schemeClr val="tx2">
                    <a:lumMod val="75000"/>
                  </a:schemeClr>
                </a:solidFill>
                <a:latin typeface="Bookman Old Style" pitchFamily="18" charset="0"/>
              </a:rPr>
              <a:t>аудита в сфере закупок и контроля в сфере закупок конкретная закупка</a:t>
            </a:r>
            <a:r>
              <a:rPr lang="ru-RU" b="1" dirty="0">
                <a:solidFill>
                  <a:srgbClr val="002060"/>
                </a:solidFill>
                <a:latin typeface="Bookman Old Style" pitchFamily="18" charset="0"/>
              </a:rPr>
              <a:t> </a:t>
            </a:r>
            <a:r>
              <a:rPr lang="ru-RU" b="1" dirty="0">
                <a:solidFill>
                  <a:schemeClr val="bg2">
                    <a:lumMod val="50000"/>
                  </a:schemeClr>
                </a:solidFill>
                <a:latin typeface="Bookman Old Style" pitchFamily="18" charset="0"/>
              </a:rPr>
              <a:t>может быть признана </a:t>
            </a:r>
            <a:r>
              <a:rPr lang="ru-RU" b="1" dirty="0">
                <a:solidFill>
                  <a:srgbClr val="C00000"/>
                </a:solidFill>
                <a:latin typeface="Bookman Old Style" pitchFamily="18" charset="0"/>
              </a:rPr>
              <a:t>необоснованной</a:t>
            </a:r>
            <a:r>
              <a:rPr lang="ru-RU" b="1" dirty="0">
                <a:solidFill>
                  <a:srgbClr val="002060"/>
                </a:solidFill>
                <a:latin typeface="Bookman Old Style" pitchFamily="18" charset="0"/>
              </a:rPr>
              <a:t>.</a:t>
            </a:r>
          </a:p>
          <a:p>
            <a:endParaRPr lang="ru-RU" b="1" dirty="0">
              <a:solidFill>
                <a:srgbClr val="002060"/>
              </a:solidFill>
              <a:latin typeface="Bookman Old Style" pitchFamily="18" charset="0"/>
            </a:endParaRPr>
          </a:p>
          <a:p>
            <a:pPr marL="0" indent="0" algn="ctr">
              <a:buNone/>
            </a:pPr>
            <a:r>
              <a:rPr lang="ru-RU" b="1" dirty="0" smtClean="0">
                <a:solidFill>
                  <a:schemeClr val="bg2">
                    <a:lumMod val="50000"/>
                  </a:schemeClr>
                </a:solidFill>
                <a:latin typeface="Bookman Old Style" pitchFamily="18" charset="0"/>
              </a:rPr>
              <a:t>В </a:t>
            </a:r>
            <a:r>
              <a:rPr lang="ru-RU" b="1" dirty="0">
                <a:solidFill>
                  <a:schemeClr val="bg2">
                    <a:lumMod val="50000"/>
                  </a:schemeClr>
                </a:solidFill>
                <a:latin typeface="Bookman Old Style" pitchFamily="18" charset="0"/>
              </a:rPr>
              <a:t>случае признания планируемой закупки необоснованной органы контроля, (внутреннего финансового контроля), </a:t>
            </a:r>
            <a:r>
              <a:rPr lang="ru-RU" b="1" dirty="0">
                <a:solidFill>
                  <a:schemeClr val="bg2">
                    <a:lumMod val="25000"/>
                  </a:schemeClr>
                </a:solidFill>
                <a:latin typeface="Bookman Old Style" pitchFamily="18" charset="0"/>
              </a:rPr>
              <a:t>выдают предписания об устранении выявленных нарушений и привлекают к административной ответственности лиц, виновных в нарушениях</a:t>
            </a:r>
          </a:p>
          <a:p>
            <a:endParaRPr lang="ru-RU" b="1" dirty="0">
              <a:solidFill>
                <a:schemeClr val="bg2">
                  <a:lumMod val="50000"/>
                </a:schemeClr>
              </a:solidFill>
              <a:latin typeface="Bookman Old Style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034800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1772816"/>
            <a:ext cx="7200800" cy="29834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43575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988840"/>
            <a:ext cx="7992888" cy="28083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43575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Начальная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1685</TotalTime>
  <Words>283</Words>
  <Application>Microsoft Office PowerPoint</Application>
  <PresentationFormat>Экран (4:3)</PresentationFormat>
  <Paragraphs>67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МЭ, упр. госзакупок</dc:creator>
  <cp:lastModifiedBy>Парахина Татьяна Васильевна</cp:lastModifiedBy>
  <cp:revision>31</cp:revision>
  <cp:lastPrinted>2017-12-19T12:14:00Z</cp:lastPrinted>
  <dcterms:created xsi:type="dcterms:W3CDTF">2017-06-22T13:16:21Z</dcterms:created>
  <dcterms:modified xsi:type="dcterms:W3CDTF">2017-12-19T14:58:36Z</dcterms:modified>
</cp:coreProperties>
</file>