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56" r:id="rId5"/>
    <p:sldId id="264" r:id="rId6"/>
    <p:sldId id="265" r:id="rId7"/>
    <p:sldId id="262" r:id="rId8"/>
    <p:sldId id="263" r:id="rId9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6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2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52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7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7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0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1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14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0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96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3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339E7-D58F-49C3-9FD2-F466B4DA23C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F580-E45F-4AD0-8AE6-0C2B13F36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5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659" y="1664350"/>
            <a:ext cx="62616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Нормирование закупок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на 2018 год</a:t>
            </a:r>
          </a:p>
          <a:p>
            <a:pPr algn="ctr"/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35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996" y="522719"/>
            <a:ext cx="210827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endParaRPr lang="ru-RU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Планы закупок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522719"/>
            <a:ext cx="1914307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ru-RU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Обоснование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закупок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2411760" y="742068"/>
            <a:ext cx="928120" cy="484632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верх/вниз 7"/>
          <p:cNvSpPr/>
          <p:nvPr/>
        </p:nvSpPr>
        <p:spPr>
          <a:xfrm>
            <a:off x="4228129" y="1758714"/>
            <a:ext cx="484632" cy="792088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987824" y="2636912"/>
            <a:ext cx="3145413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Нормирование закупок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464810" y="765277"/>
            <a:ext cx="360040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012160" y="401174"/>
            <a:ext cx="235352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Целям и задачам</a:t>
            </a:r>
            <a:endParaRPr lang="ru-RU" dirty="0" smtClean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1131389"/>
            <a:ext cx="235352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НПА</a:t>
            </a:r>
            <a:endParaRPr lang="ru-RU" dirty="0" smtClean="0">
              <a:latin typeface="Bookman Old Style" panose="02050604050505020204" pitchFamily="18" charset="0"/>
            </a:endParaRPr>
          </a:p>
        </p:txBody>
      </p:sp>
      <p:sp>
        <p:nvSpPr>
          <p:cNvPr id="13" name="Двойная стрелка вверх/вниз 12"/>
          <p:cNvSpPr/>
          <p:nvPr/>
        </p:nvSpPr>
        <p:spPr>
          <a:xfrm rot="2645789">
            <a:off x="6146638" y="1515668"/>
            <a:ext cx="484632" cy="1166230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038491" y="3717032"/>
            <a:ext cx="484632" cy="32403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387213" y="3717108"/>
            <a:ext cx="484632" cy="32403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95737" y="4221088"/>
            <a:ext cx="1800200" cy="11387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Нормативные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затраты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9058" y="4221088"/>
            <a:ext cx="1800200" cy="11387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Требования к ТРУ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4898" y="5805264"/>
            <a:ext cx="210827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endParaRPr lang="ru-RU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Планы закупок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9" name="Дуга 18"/>
          <p:cNvSpPr/>
          <p:nvPr/>
        </p:nvSpPr>
        <p:spPr>
          <a:xfrm rot="11177361">
            <a:off x="379117" y="-1434228"/>
            <a:ext cx="6297533" cy="7841473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4741202">
            <a:off x="1300979" y="-517437"/>
            <a:ext cx="7550154" cy="6452714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 flipV="1">
            <a:off x="3365865" y="5487104"/>
            <a:ext cx="324035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5076056" y="5487104"/>
            <a:ext cx="278275" cy="2579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87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784115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Нормирование закупок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0811" y="1104419"/>
            <a:ext cx="1452642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Уровень 1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962" y="2692032"/>
            <a:ext cx="145264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Уровень 2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669" y="4650159"/>
            <a:ext cx="145264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Уровень 3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9662" y="919753"/>
            <a:ext cx="4191655" cy="738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Общие правила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нормирования,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регламентирующие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закупки в интересах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муниципальных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и государственных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нужд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8184" y="1027475"/>
            <a:ext cx="2808311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Разрабатывает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Правительство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РФ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9662" y="2254212"/>
            <a:ext cx="2016223" cy="16004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Общие правила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нормирования,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регламентирующие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закупки в интересах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государственных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нужд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66076" y="2539840"/>
            <a:ext cx="1475714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Разрабатывают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высшие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ИОГВ</a:t>
            </a: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субъектов РФ</a:t>
            </a: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1852" y="4465493"/>
            <a:ext cx="403244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Ведомственные акты по нормированию: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00191" y="4447169"/>
            <a:ext cx="2664296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Разрабатывают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ГРБС для себя и своих подведомственных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45910" y="2247453"/>
            <a:ext cx="2016223" cy="16004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Общие правила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нормирования,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регламентирующие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закупки в интересах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муниципальных нужд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50892" y="2539840"/>
            <a:ext cx="1403648" cy="9694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Разрабатывают местные 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администрации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105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586553" y="1821984"/>
            <a:ext cx="370493" cy="28803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768774" y="1821984"/>
            <a:ext cx="370493" cy="28803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576960" y="4005064"/>
            <a:ext cx="370493" cy="28803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913090" y="4005064"/>
            <a:ext cx="370493" cy="28803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869736" y="3659876"/>
            <a:ext cx="242316" cy="63322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8217404" y="3670754"/>
            <a:ext cx="242316" cy="63322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782775" y="1658417"/>
            <a:ext cx="242316" cy="63322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8219139" y="1660922"/>
            <a:ext cx="242316" cy="63322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89266" y="5356557"/>
            <a:ext cx="193662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Нормативные затраты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64697" y="5356557"/>
            <a:ext cx="193662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Требования 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к ТРУ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2576959" y="4897801"/>
            <a:ext cx="370493" cy="28803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954021" y="4897801"/>
            <a:ext cx="370493" cy="28803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98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60648"/>
            <a:ext cx="193662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Нормативные затраты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128" y="260648"/>
            <a:ext cx="193662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Требования 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к ТРУ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5934" y="1013899"/>
            <a:ext cx="4680520" cy="3077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пересматриваются не реже одного раза в год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5934" y="1471765"/>
            <a:ext cx="4680520" cy="738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подлежат размещению 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ЕИС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в течение 10 рабочих дней со дня принятия соответствующих правовых актов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7122" y="2348880"/>
            <a:ext cx="4680520" cy="11695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подлежат размещению в информационно-телекоммуникационной сети «Интернет» на официальных сайтах государственных органов Ростовской области, принявших соответствующие правовые акты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55934" y="3645024"/>
            <a:ext cx="4680520" cy="11695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редельные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цены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ТРУ, установленные в  требованиях к отдельным видам товаров, работ, услуг,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не могут превышать предельные цены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ТРУ,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установленные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утверждении нормативных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затрат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5934" y="4941168"/>
            <a:ext cx="4680520" cy="160043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обосновании объекта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закупки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учитываются изменения, внесенные в правовые акты, до предоставления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ГРБС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в министерство финансов Ростовской области расчетов, используемых при формировании областного бюджета в порядке, установленном министерством финансов Ростовской области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331640" y="840854"/>
            <a:ext cx="720080" cy="31642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948264" y="840854"/>
            <a:ext cx="591862" cy="33889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45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60648"/>
            <a:ext cx="193662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Нормативные затраты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128" y="260648"/>
            <a:ext cx="193662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Требования 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к ТРУ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5934" y="1013899"/>
            <a:ext cx="468052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Учитываются при обосновании закупок 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при формировании плана закупок 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8838"/>
            <a:ext cx="8568952" cy="5013176"/>
          </a:xfrm>
          <a:prstGeom prst="rect">
            <a:avLst/>
          </a:prstGeom>
        </p:spPr>
      </p:pic>
      <p:sp>
        <p:nvSpPr>
          <p:cNvPr id="12" name="Стрелка вниз 11"/>
          <p:cNvSpPr/>
          <p:nvPr/>
        </p:nvSpPr>
        <p:spPr>
          <a:xfrm>
            <a:off x="6948264" y="2420888"/>
            <a:ext cx="484632" cy="97840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0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Оценка обоснованности осуществления закупок проводится в ходе: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мониторинга закупок, 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аудита в сфере закупок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контроля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 сфере закупок </a:t>
            </a:r>
          </a:p>
          <a:p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По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результатам</a:t>
            </a: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аудита в сфере закупок и контроля в сфере закупок конкретная закупка</a:t>
            </a: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может быть признана </a:t>
            </a: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необоснованной</a:t>
            </a: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В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случае признания планируемой закупки необоснованной органы контроля, (внутреннего финансового контроля),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выдают предписания об устранении выявленных нарушений и привлекают к административной ответственности лиц, виновных в нарушениях</a:t>
            </a:r>
          </a:p>
          <a:p>
            <a:endParaRPr lang="ru-RU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480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7200800" cy="298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5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992888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5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283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МЭ, упр. госзакупок</dc:creator>
  <cp:lastModifiedBy>Парахина Татьяна Васильевна</cp:lastModifiedBy>
  <cp:revision>31</cp:revision>
  <cp:lastPrinted>2017-12-19T12:14:00Z</cp:lastPrinted>
  <dcterms:created xsi:type="dcterms:W3CDTF">2017-06-22T13:16:21Z</dcterms:created>
  <dcterms:modified xsi:type="dcterms:W3CDTF">2017-12-19T14:58:36Z</dcterms:modified>
</cp:coreProperties>
</file>