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9" r:id="rId3"/>
    <p:sldId id="313" r:id="rId4"/>
    <p:sldId id="314" r:id="rId5"/>
    <p:sldId id="311" r:id="rId6"/>
    <p:sldId id="312" r:id="rId7"/>
    <p:sldId id="278" r:id="rId8"/>
    <p:sldId id="257" r:id="rId9"/>
    <p:sldId id="300" r:id="rId10"/>
    <p:sldId id="279" r:id="rId11"/>
    <p:sldId id="282" r:id="rId12"/>
    <p:sldId id="281" r:id="rId13"/>
    <p:sldId id="258" r:id="rId14"/>
    <p:sldId id="277" r:id="rId15"/>
    <p:sldId id="302" r:id="rId16"/>
    <p:sldId id="304" r:id="rId17"/>
    <p:sldId id="305" r:id="rId18"/>
    <p:sldId id="306" r:id="rId19"/>
    <p:sldId id="307" r:id="rId20"/>
    <p:sldId id="316" r:id="rId21"/>
    <p:sldId id="308" r:id="rId22"/>
    <p:sldId id="309" r:id="rId23"/>
    <p:sldId id="310" r:id="rId24"/>
    <p:sldId id="315" r:id="rId25"/>
    <p:sldId id="299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00CC"/>
    <a:srgbClr val="0000FF"/>
    <a:srgbClr val="FF6600"/>
    <a:srgbClr val="9900FF"/>
    <a:srgbClr val="FFFF66"/>
    <a:srgbClr val="FFCCFF"/>
    <a:srgbClr val="33CC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21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12467191601049E-2"/>
          <c:y val="7.3299063895339814E-2"/>
          <c:w val="0.51284825524981981"/>
          <c:h val="0.86411418350312041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Проценты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113-4F9D-84BB-840705C1DDFF}"/>
              </c:ext>
            </c:extLst>
          </c:dPt>
          <c:dPt>
            <c:idx val="2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113-4F9D-84BB-840705C1DDFF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113-4F9D-84BB-840705C1DDFF}"/>
              </c:ext>
            </c:extLst>
          </c:dPt>
          <c:dPt>
            <c:idx val="4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113-4F9D-84BB-840705C1DDFF}"/>
              </c:ext>
            </c:extLst>
          </c:dPt>
          <c:dPt>
            <c:idx val="5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113-4F9D-84BB-840705C1DDFF}"/>
              </c:ext>
            </c:extLst>
          </c:dPt>
          <c:dPt>
            <c:idx val="7"/>
            <c:bubble3D val="0"/>
            <c:explosion val="28"/>
            <c:spPr>
              <a:solidFill>
                <a:srgbClr val="D6789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113-4F9D-84BB-840705C1DD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1">
                  <c:v>Налог на доходы физических лиц</c:v>
                </c:pt>
                <c:pt idx="2">
                  <c:v>Акцизы по подакцизным товарам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Остальные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1">
                  <c:v>257568.7</c:v>
                </c:pt>
                <c:pt idx="2">
                  <c:v>5897.3</c:v>
                </c:pt>
                <c:pt idx="3">
                  <c:v>46146.8</c:v>
                </c:pt>
                <c:pt idx="4">
                  <c:v>25344.9</c:v>
                </c:pt>
                <c:pt idx="5">
                  <c:v>161914.6</c:v>
                </c:pt>
                <c:pt idx="6">
                  <c:v>28634.1</c:v>
                </c:pt>
                <c:pt idx="7">
                  <c:v>158137.9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13-4F9D-84BB-840705C1DD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5003349313988148"/>
          <c:y val="3.6856261604003959E-2"/>
          <c:w val="0.41723848549552434"/>
          <c:h val="0.76339882039680385"/>
        </c:manualLayout>
      </c:layout>
      <c:overlay val="0"/>
      <c:txPr>
        <a:bodyPr/>
        <a:lstStyle/>
        <a:p>
          <a:pPr>
            <a:defRPr sz="1600" kern="1400" cap="none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72388715876001E-2"/>
          <c:y val="7.4649763295593094E-3"/>
          <c:w val="0.96685522256825263"/>
          <c:h val="0.8552374548231818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651358224104249E-2"/>
                  <c:y val="0.17667110646623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66"/>
                        </a:solidFill>
                      </a:rPr>
                      <a:t>668 684,3</a:t>
                    </a:r>
                  </a:p>
                  <a:p>
                    <a:endParaRPr lang="en-US" dirty="0">
                      <a:solidFill>
                        <a:srgbClr val="FFFF6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70319599168843"/>
                      <c:h val="0.33816342772903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788-492A-9C7E-FDDAEEA33746}"/>
                </c:ext>
              </c:extLst>
            </c:dLbl>
            <c:dLbl>
              <c:idx val="1"/>
              <c:layout>
                <c:manualLayout>
                  <c:x val="1.6572388715876001E-2"/>
                  <c:y val="8.46030650683388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66"/>
                        </a:solidFill>
                      </a:rPr>
                      <a:t>726</a:t>
                    </a:r>
                    <a:r>
                      <a:rPr lang="ru-RU" dirty="0" smtClean="0">
                        <a:solidFill>
                          <a:srgbClr val="FFFF66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66"/>
                        </a:solidFill>
                      </a:rPr>
                      <a:t>588,2</a:t>
                    </a:r>
                    <a:endParaRPr lang="en-US" dirty="0">
                      <a:solidFill>
                        <a:srgbClr val="FFFF6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8-492A-9C7E-FDDAEEA33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Лист1!$C$2:$C$2</c:f>
              <c:numCache>
                <c:formatCode>#,##0.0</c:formatCode>
                <c:ptCount val="1"/>
                <c:pt idx="0">
                  <c:v>668684.30000000005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88-492A-9C7E-FDDAEEA33746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25035054694811E-2"/>
                  <c:y val="0.1853802455173894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683 644,3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36998065407908"/>
                      <c:h val="0.25492894165445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788-492A-9C7E-FDDAEEA33746}"/>
                </c:ext>
              </c:extLst>
            </c:dLbl>
            <c:dLbl>
              <c:idx val="1"/>
              <c:layout>
                <c:manualLayout>
                  <c:x val="1.6572388715876001E-2"/>
                  <c:y val="9.2068041397898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736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635,3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88-492A-9C7E-FDDAEEA337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Лист1!$D$2:$D$2</c:f>
              <c:numCache>
                <c:formatCode>#,##0.0</c:formatCode>
                <c:ptCount val="1"/>
                <c:pt idx="0">
                  <c:v>683644.3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88-492A-9C7E-FDDAEEA33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3869696"/>
        <c:axId val="83871616"/>
        <c:axId val="0"/>
      </c:bar3DChart>
      <c:catAx>
        <c:axId val="838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871616"/>
        <c:crosses val="autoZero"/>
        <c:auto val="1"/>
        <c:lblAlgn val="ctr"/>
        <c:lblOffset val="100"/>
        <c:noMultiLvlLbl val="0"/>
      </c:catAx>
      <c:valAx>
        <c:axId val="83871616"/>
        <c:scaling>
          <c:orientation val="minMax"/>
          <c:min val="0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838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27026588422547E-2"/>
          <c:y val="0"/>
          <c:w val="0.61495994393146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(тыс. руб.)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C5C-4C06-BA97-870ADACE4C1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CF8E-441D-AC21-63D23731B4B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F8E-441D-AC21-63D23731B4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F8E-441D-AC21-63D23731B4BD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21,9%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8E-441D-AC21-63D23731B4BD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73,6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CF8E-441D-AC21-63D23731B4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8E-441D-AC21-63D23731B4B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273182.3</c:v>
                </c:pt>
                <c:pt idx="2">
                  <c:v>917840.4</c:v>
                </c:pt>
                <c:pt idx="3">
                  <c:v>55761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8E-441D-AC21-63D23731B4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53018372703413E-2"/>
          <c:y val="0.11873139101154725"/>
          <c:w val="0.57822867454068771"/>
          <c:h val="0.808311557324865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0-B10C-4EF8-95A0-1E3614199BFC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1-B10C-4EF8-95A0-1E3614199BFC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2-B10C-4EF8-95A0-1E3614199BF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10C-4EF8-95A0-1E3614199BFC}"/>
              </c:ext>
            </c:extLst>
          </c:dPt>
          <c:dPt>
            <c:idx val="5"/>
            <c:bubble3D val="0"/>
            <c:spPr>
              <a:solidFill>
                <a:srgbClr val="9900FF"/>
              </a:solidFill>
            </c:spPr>
            <c:extLst>
              <c:ext xmlns:c16="http://schemas.microsoft.com/office/drawing/2014/chart" uri="{C3380CC4-5D6E-409C-BE32-E72D297353CC}">
                <c16:uniqueId val="{00000004-B10C-4EF8-95A0-1E3614199BFC}"/>
              </c:ext>
            </c:extLst>
          </c:dPt>
          <c:dPt>
            <c:idx val="6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5-B10C-4EF8-95A0-1E3614199BFC}"/>
              </c:ext>
            </c:extLst>
          </c:dPt>
          <c:dPt>
            <c:idx val="7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6-B10C-4EF8-95A0-1E3614199BFC}"/>
              </c:ext>
            </c:extLst>
          </c:dPt>
          <c:dPt>
            <c:idx val="9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7-B10C-4EF8-95A0-1E3614199BF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B10C-4EF8-95A0-1E3614199BFC}"/>
              </c:ext>
            </c:extLst>
          </c:dPt>
          <c:dLbls>
            <c:dLbl>
              <c:idx val="5"/>
              <c:layout>
                <c:manualLayout>
                  <c:x val="-8.3430664916885524E-3"/>
                  <c:y val="-3.0431752165451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0C-4EF8-95A0-1E3614199BFC}"/>
                </c:ext>
              </c:extLst>
            </c:dLbl>
            <c:dLbl>
              <c:idx val="7"/>
              <c:layout>
                <c:manualLayout>
                  <c:x val="1.0532033195041679E-2"/>
                  <c:y val="5.40889456827944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0C-4EF8-95A0-1E3614199BFC}"/>
                </c:ext>
              </c:extLst>
            </c:dLbl>
            <c:dLbl>
              <c:idx val="8"/>
              <c:layout>
                <c:manualLayout>
                  <c:x val="4.6041119860017495E-5"/>
                  <c:y val="-8.66647566074295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0C-4EF8-95A0-1E3614199BFC}"/>
                </c:ext>
              </c:extLst>
            </c:dLbl>
            <c:dLbl>
              <c:idx val="9"/>
              <c:layout>
                <c:manualLayout>
                  <c:x val="0.12480393128647572"/>
                  <c:y val="3.936472071779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0C-4EF8-95A0-1E3614199BF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Лист1!$B$2:$B$15</c:f>
              <c:numCache>
                <c:formatCode>#,##0.0</c:formatCode>
                <c:ptCount val="14"/>
                <c:pt idx="0">
                  <c:v>132533.6</c:v>
                </c:pt>
                <c:pt idx="1">
                  <c:v>121.5</c:v>
                </c:pt>
                <c:pt idx="2">
                  <c:v>21720</c:v>
                </c:pt>
                <c:pt idx="3">
                  <c:v>60990.400000000001</c:v>
                </c:pt>
                <c:pt idx="4">
                  <c:v>233806.4</c:v>
                </c:pt>
                <c:pt idx="5">
                  <c:v>47.8</c:v>
                </c:pt>
                <c:pt idx="6">
                  <c:v>783782.6</c:v>
                </c:pt>
                <c:pt idx="7">
                  <c:v>67152</c:v>
                </c:pt>
                <c:pt idx="8">
                  <c:v>56040.5</c:v>
                </c:pt>
                <c:pt idx="9">
                  <c:v>446979.3</c:v>
                </c:pt>
                <c:pt idx="10">
                  <c:v>169252</c:v>
                </c:pt>
                <c:pt idx="11">
                  <c:v>1736.6</c:v>
                </c:pt>
                <c:pt idx="12">
                  <c:v>8355.7000000000007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0C-4EF8-95A0-1E3614199B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36786626409103"/>
          <c:y val="2.7040646850831906E-2"/>
          <c:w val="0.33765279227687589"/>
          <c:h val="0.89061790615823566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0-0986-48CD-9844-DD6EC5865F68}"/>
              </c:ext>
            </c:extLst>
          </c:dPt>
          <c:dPt>
            <c:idx val="1"/>
            <c:invertIfNegative val="0"/>
            <c:bubble3D val="0"/>
            <c:spPr>
              <a:solidFill>
                <a:srgbClr val="CC66FF"/>
              </a:solidFill>
            </c:spPr>
            <c:extLst>
              <c:ext xmlns:c16="http://schemas.microsoft.com/office/drawing/2014/chart" uri="{C3380CC4-5D6E-409C-BE32-E72D297353CC}">
                <c16:uniqueId val="{00000001-0986-48CD-9844-DD6EC5865F68}"/>
              </c:ext>
            </c:extLst>
          </c:dPt>
          <c:dLbls>
            <c:dLbl>
              <c:idx val="0"/>
              <c:layout>
                <c:manualLayout>
                  <c:x val="3.5261461189602314E-2"/>
                  <c:y val="-6.380340975314942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6-48CD-9844-DD6EC5865F68}"/>
                </c:ext>
              </c:extLst>
            </c:dLbl>
            <c:dLbl>
              <c:idx val="1"/>
              <c:layout>
                <c:manualLayout>
                  <c:x val="3.5261461189602314E-2"/>
                  <c:y val="-6.380340975314942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6-48CD-9844-DD6EC5865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(факт)</c:v>
                </c:pt>
                <c:pt idx="1">
                  <c:v>2017 (факт)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1834599.7</c:v>
                </c:pt>
                <c:pt idx="1">
                  <c:v>1982518.4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86-48CD-9844-DD6EC5865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327872"/>
        <c:axId val="107329408"/>
        <c:axId val="0"/>
      </c:bar3DChart>
      <c:catAx>
        <c:axId val="10732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329408"/>
        <c:crosses val="autoZero"/>
        <c:auto val="1"/>
        <c:lblAlgn val="ctr"/>
        <c:lblOffset val="100"/>
        <c:noMultiLvlLbl val="0"/>
      </c:catAx>
      <c:valAx>
        <c:axId val="1073294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3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31485126859143"/>
          <c:y val="3.8121700329922646E-2"/>
          <c:w val="0.82940737095363049"/>
          <c:h val="0.84375282181061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CAF-40D6-83D9-EFB82479FC69}"/>
              </c:ext>
            </c:extLst>
          </c:dPt>
          <c:dLbls>
            <c:dLbl>
              <c:idx val="0"/>
              <c:layout>
                <c:manualLayout>
                  <c:x val="3.4722222222222175E-2"/>
                  <c:y val="-6.510126578784558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F-40D6-83D9-EFB82479FC69}"/>
                </c:ext>
              </c:extLst>
            </c:dLbl>
            <c:dLbl>
              <c:idx val="1"/>
              <c:layout>
                <c:manualLayout>
                  <c:x val="3.4722222222222224E-2"/>
                  <c:y val="-7.261295030182793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AF-40D6-83D9-EFB82479F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(факт)</c:v>
                </c:pt>
                <c:pt idx="1">
                  <c:v>2017 (факт)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536594</c:v>
                </c:pt>
                <c:pt idx="1">
                  <c:v>446979.3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F-40D6-83D9-EFB82479FC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920704"/>
        <c:axId val="100926592"/>
        <c:axId val="0"/>
      </c:bar3DChart>
      <c:catAx>
        <c:axId val="10092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926592"/>
        <c:crosses val="autoZero"/>
        <c:auto val="1"/>
        <c:lblAlgn val="ctr"/>
        <c:lblOffset val="100"/>
        <c:noMultiLvlLbl val="0"/>
      </c:catAx>
      <c:valAx>
        <c:axId val="1009265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2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0.55932</cdr:x>
      <cdr:y>0.67807</cdr:y>
    </cdr:from>
    <cdr:to>
      <cdr:x>0.66949</cdr:x>
      <cdr:y>0.73406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14908" y="3460760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</a:rPr>
            <a:t>Факт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0.72034</cdr:x>
      <cdr:y>0.5241</cdr:y>
    </cdr:from>
    <cdr:to>
      <cdr:x>0.81356</cdr:x>
      <cdr:y>0.59409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72230" y="2674942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</a:rPr>
            <a:t>Факт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0.44212</cdr:x>
      <cdr:y>0.03072</cdr:y>
    </cdr:from>
    <cdr:to>
      <cdr:x>0.58734</cdr:x>
      <cdr:y>0.10601</cdr:y>
    </cdr:to>
    <cdr:sp macro="" textlink="">
      <cdr:nvSpPr>
        <cdr:cNvPr id="7" name="TextBox 6"/>
        <cdr:cNvSpPr txBox="1"/>
      </cdr:nvSpPr>
      <cdr:spPr>
        <a:xfrm xmlns:a="http://schemas.openxmlformats.org/drawingml/2006/main" rot="1879360">
          <a:off x="3726956" y="157166"/>
          <a:ext cx="1224159" cy="385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rgbClr val="6600CC"/>
              </a:solidFill>
            </a:rPr>
            <a:t>1,02 %</a:t>
          </a:r>
          <a:endParaRPr lang="ru-RU" sz="1800" dirty="0">
            <a:solidFill>
              <a:srgbClr val="6600CC"/>
            </a:solidFill>
          </a:endParaRPr>
        </a:p>
      </cdr:txBody>
    </cdr:sp>
  </cdr:relSizeAnchor>
  <cdr:relSizeAnchor xmlns:cdr="http://schemas.openxmlformats.org/drawingml/2006/chartDrawing">
    <cdr:from>
      <cdr:x>0.27966</cdr:x>
      <cdr:y>0.67807</cdr:y>
    </cdr:from>
    <cdr:to>
      <cdr:x>0.44915</cdr:x>
      <cdr:y>0.73406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57445" y="3460757"/>
          <a:ext cx="1428748" cy="285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</a:rPr>
            <a:t>План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0.43173</cdr:x>
      <cdr:y>0.02757</cdr:y>
    </cdr:from>
    <cdr:to>
      <cdr:x>0.53424</cdr:x>
      <cdr:y>0.12772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 flipV="1">
          <a:off x="3639348" y="140734"/>
          <a:ext cx="864096" cy="5111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0.03906</cdr:x>
      <cdr:y>0.03374</cdr:y>
    </cdr:from>
    <cdr:to>
      <cdr:x>0.14844</cdr:x>
      <cdr:y>0.10276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58" y="174612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0.52476</cdr:x>
      <cdr:y>0.14496</cdr:y>
    </cdr:from>
    <cdr:to>
      <cdr:x>0.63413</cdr:x>
      <cdr:y>0.21453</cdr:y>
    </cdr:to>
    <cdr:sp macro="" textlink="">
      <cdr:nvSpPr>
        <cdr:cNvPr id="3" name="TextBox 2"/>
        <cdr:cNvSpPr txBox="1"/>
      </cdr:nvSpPr>
      <cdr:spPr>
        <a:xfrm xmlns:a="http://schemas.openxmlformats.org/drawingml/2006/main" rot="2167850">
          <a:off x="4798395" y="750231"/>
          <a:ext cx="1000079" cy="360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rPr>
            <a:t>7,5 </a:t>
          </a:r>
          <a:r>
            <a:rPr lang="ru-RU" sz="1600" b="1" dirty="0" smtClean="0">
              <a:solidFill>
                <a:srgbClr val="6600CC"/>
              </a:solidFill>
            </a:rPr>
            <a:t>%</a:t>
          </a:r>
          <a:endParaRPr lang="ru-RU" sz="1600" b="1" dirty="0">
            <a:solidFill>
              <a:srgbClr val="6600CC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0.53639</cdr:x>
      <cdr:y>0.24038</cdr:y>
    </cdr:from>
    <cdr:to>
      <cdr:x>0.64138</cdr:x>
      <cdr:y>0.32762</cdr:y>
    </cdr:to>
    <cdr:sp macro="" textlink="">
      <cdr:nvSpPr>
        <cdr:cNvPr id="2" name="TextBox 1"/>
        <cdr:cNvSpPr txBox="1"/>
      </cdr:nvSpPr>
      <cdr:spPr>
        <a:xfrm xmlns:a="http://schemas.openxmlformats.org/drawingml/2006/main" rot="11871568" flipV="1">
          <a:off x="4904753" y="1219242"/>
          <a:ext cx="959996" cy="44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70C0"/>
              </a:solidFill>
            </a:rPr>
            <a:t>16,7 %</a:t>
          </a:r>
          <a:endParaRPr lang="ru-RU" sz="12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C78-7351-4B8A-B856-D072554317C5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89EFC-88B0-4250-AECC-3609A274E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6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7CCEDC3-2384-4058-A25E-C2F5AB1AF070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CFA-35CA-4B27-9210-52AEE0039305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9D4-C629-4A5C-AF16-10AFBC32BEFB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1A29-91DF-42C9-8483-C3B9AFB82AFD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E659-7218-43FB-93EC-D2356F4D2297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2EAB-E1D8-4EFE-A415-C3C3D2C0A240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418B8F-C779-4AF1-8C1B-A98D402DAEF7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DF2642-CE40-4CAB-99F5-EB5DBA486FE8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2335-9580-413B-853F-7AF19C570B03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7543-3E5F-4D11-BB67-3F14DBF19A2F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E35-089A-4C28-A8B5-5BFFD4327D1B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B239B3-2515-417F-A379-B2A0DF573707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3BF225-D2EB-4E73-94BE-104A7DB49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298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25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4971" y="450912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Азова за 2017 год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28628" cy="5855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71435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города Азова в 2017 году –</a:t>
            </a: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982 518,4тыс.руб.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75379461"/>
              </p:ext>
            </p:extLst>
          </p:nvPr>
        </p:nvGraphicFramePr>
        <p:xfrm>
          <a:off x="0" y="1576130"/>
          <a:ext cx="8820472" cy="528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7143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 Азова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5339595"/>
              </p:ext>
            </p:extLst>
          </p:nvPr>
        </p:nvGraphicFramePr>
        <p:xfrm>
          <a:off x="0" y="1397000"/>
          <a:ext cx="914400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 flipV="1">
            <a:off x="4716016" y="1532667"/>
            <a:ext cx="1368152" cy="1104245"/>
          </a:xfrm>
          <a:prstGeom prst="straightConnector1">
            <a:avLst/>
          </a:prstGeom>
          <a:ln w="25400">
            <a:solidFill>
              <a:srgbClr val="99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 Азова в 2017 году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1243846"/>
              </p:ext>
            </p:extLst>
          </p:nvPr>
        </p:nvGraphicFramePr>
        <p:xfrm>
          <a:off x="0" y="1428736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3438" y="2857496"/>
            <a:ext cx="1080690" cy="355480"/>
          </a:xfrm>
          <a:prstGeom prst="straightConnector1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078" y="1214422"/>
            <a:ext cx="6331484" cy="1857388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55000">
                <a:schemeClr val="dk1">
                  <a:tint val="12000"/>
                  <a:satMod val="255000"/>
                </a:schemeClr>
              </a:gs>
              <a:gs pos="100000">
                <a:schemeClr val="dk1">
                  <a:tint val="45000"/>
                  <a:satMod val="2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18 муниципальных  программ направленно 1 866 987,6 тыс.руб. или 94,2 % всех расходов бюджета города Азова.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142984"/>
            <a:ext cx="1928826" cy="2357454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55000">
                <a:schemeClr val="dk1">
                  <a:tint val="12000"/>
                  <a:satMod val="255000"/>
                </a:schemeClr>
              </a:gs>
              <a:gs pos="100000">
                <a:schemeClr val="dk1">
                  <a:tint val="45000"/>
                  <a:satMod val="2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города осуществляется на основе муниципальных и региональных программ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85786" y="500042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286512" y="428604"/>
            <a:ext cx="85725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21202" y="3552922"/>
            <a:ext cx="4708516" cy="280503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основном это программы, направленные на развитие образования, культуры, здравоохранения,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социальной поддержки и социального обслуживания населения города, физической культуры и спорта, молодежной политики, средств массовой информации.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57950" y="3071810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" y="3645024"/>
            <a:ext cx="3973329" cy="279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6429388" y="571480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14876" y="1250143"/>
            <a:ext cx="4286280" cy="207740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Программа «Развитие образования в городе Азове» исполнение составило 774 538,5 тыс.руб.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3929068"/>
            <a:ext cx="8572560" cy="90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финансовое обеспечение исполнения муниципальных заданий: дошкольными образовательными учреждениями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313 191,2 тыс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учреждениями общего образования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335 606,6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учреждениями дополнительного образования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62 548,1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руб..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615700" y="3363267"/>
            <a:ext cx="484632" cy="5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1384" y="4941168"/>
            <a:ext cx="8501122" cy="1773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Так же в рамках данной программы продолжается реализация следующих мероприятий: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-</a:t>
            </a:r>
            <a:r>
              <a:rPr lang="ru-RU" sz="1400" i="1" dirty="0" smtClean="0">
                <a:solidFill>
                  <a:schemeClr val="tx1"/>
                </a:solidFill>
              </a:rPr>
              <a:t> проект «Всеобуч по плаванию» -1 018,0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 обеспечение оздоровительной кампании детей в каникулярный период в объеме 5 973,3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-организация временного трудоустройства несовершеннолетних граждан в возрасте от 14 до 18 лет в свободное от учебы время трудоустроено 239 учеников на сумму 416,6 тыс. руб.,</a:t>
            </a:r>
            <a:endParaRPr lang="en-US" sz="1400" i="1" dirty="0">
              <a:solidFill>
                <a:schemeClr val="tx1"/>
              </a:solidFill>
            </a:endParaRPr>
          </a:p>
          <a:p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8985"/>
            <a:ext cx="4159890" cy="311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>
            <a:off x="1928794" y="428604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429388" y="428604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125" y="4077072"/>
            <a:ext cx="857256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i="1" dirty="0" smtClean="0">
                <a:solidFill>
                  <a:schemeClr val="tx1"/>
                </a:solidFill>
              </a:rPr>
              <a:t>обеспечены выплаты компенсации родительской платы, взимаемой за содержание ребенка в дошкольном образовательном учреждении, 5 230 человек – 21 702,0 тыс. руб.,</a:t>
            </a:r>
          </a:p>
          <a:p>
            <a:pPr>
              <a:buFontTx/>
              <a:buChar char="-"/>
            </a:pPr>
            <a:r>
              <a:rPr lang="ru-RU" sz="1400" i="1" dirty="0" smtClean="0">
                <a:solidFill>
                  <a:schemeClr val="tx1"/>
                </a:solidFill>
              </a:rPr>
              <a:t>выплаты пособий приемным родителям и детям, находящимся в приемных семьях освоено 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16 555,1 тыс. руб.,</a:t>
            </a:r>
          </a:p>
          <a:p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56" y="1024888"/>
            <a:ext cx="4059962" cy="272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7" y="992737"/>
            <a:ext cx="3978188" cy="276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6429388" y="571480"/>
            <a:ext cx="857256" cy="481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14876" y="1088456"/>
            <a:ext cx="4286280" cy="24669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Программа «Социальная поддержка граждан в городе Азове» исполнено 394 124,9 тыс. руб.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4289" y="4120272"/>
            <a:ext cx="8572560" cy="2621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направлена на обеспечение мер социальной поддержки, льготным и малообеспеченным категориям граждан (ветераны труда – 75 122,3 тыс. руб., ( 5 503 человека), ветераны труда Ростовской области – 25 409,3 тыс. руб., (2 032 человека), труженики тыла – 1 087,5 тыс. руб., (433 человека), граждан, пострадавших от политических репрессий – 1 435,7 тыс. руб., 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 человек), дети 1-2 года жизни из малоимущих семей 8 442,9 тыс. руб., (1 189 человек), дети из многодетных семей 6 056,9 тыс. руб., (229 человек), также осуществлялись выплаты ежемесячного пособия на ребенка 26 709,0 тыс. руб., (3 666 человек), материальной и иной помощи для погребения – 444,3 тыс. руб., (80 человек), субсидии на оплату жилого помещения и коммунальных услуг 40 715,3 тыс. руб., (2 648 семей).</a:t>
            </a:r>
          </a:p>
          <a:p>
            <a:endParaRPr lang="ru-RU" sz="1500" i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615700" y="3643314"/>
            <a:ext cx="484632" cy="47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706402"/>
            <a:ext cx="4260576" cy="319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306334" y="562082"/>
            <a:ext cx="8630402" cy="16878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Программа «Обеспечение качественными жилищно-коммунальными услугами населения и развитие благоустройства города Азова» </a:t>
            </a:r>
            <a:r>
              <a:rPr lang="ru-RU" b="1" dirty="0" smtClean="0">
                <a:solidFill>
                  <a:schemeClr val="tx1"/>
                </a:solidFill>
              </a:rPr>
              <a:t>исполнено 233 807,3 </a:t>
            </a:r>
            <a:r>
              <a:rPr lang="ru-RU" b="1" dirty="0" smtClean="0"/>
              <a:t>тыс.руб.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333" y="4938454"/>
            <a:ext cx="8630401" cy="1789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-выделены субсидии некоммерческой организации «Ростовский областной фонд содействия капитальному ремонту» – 1753,8 тыс. руб., (замена лифтового оборудования в многоквартирных домах – 452,0 тыс. руб., капитальный ремонт многоквартирных домов (ремонт фасада по ул. Ленинградская,61 – 1 015 ,3 тыс. руб., ремонт кровли по ул. Московская 75/77 – 286,5 тыс. руб.)  </a:t>
            </a:r>
          </a:p>
          <a:p>
            <a:r>
              <a:rPr lang="ru-RU" sz="1400" i="1" dirty="0" smtClean="0"/>
              <a:t>-произведено строительство подводящих сетей водоснабжения и водоотведения к тренировочной площадке «Спортивный комплекс имени Э.П. </a:t>
            </a:r>
            <a:r>
              <a:rPr lang="ru-RU" sz="1400" i="1" dirty="0" err="1" smtClean="0"/>
              <a:t>Лакомова</a:t>
            </a:r>
            <a:r>
              <a:rPr lang="ru-RU" sz="1400" i="1" dirty="0" smtClean="0"/>
              <a:t> – 13 222,7 тыс. руб.,</a:t>
            </a:r>
            <a:endParaRPr lang="ru-RU" sz="1400" i="1" dirty="0"/>
          </a:p>
          <a:p>
            <a:endParaRPr lang="ru-RU" sz="1400" i="1" dirty="0"/>
          </a:p>
          <a:p>
            <a:endParaRPr lang="ru-RU" sz="1400" i="1" dirty="0" smtClean="0"/>
          </a:p>
          <a:p>
            <a:endParaRPr lang="ru-RU" sz="1400" i="1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2324087"/>
            <a:ext cx="4148459" cy="256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21" y="2324087"/>
            <a:ext cx="4060914" cy="256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43372" y="428604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904" y="908720"/>
            <a:ext cx="8714832" cy="3024336"/>
          </a:xfrm>
          <a:prstGeom prst="roundRect">
            <a:avLst>
              <a:gd name="adj" fmla="val 71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chemeClr val="tx1"/>
                </a:solidFill>
              </a:rPr>
              <a:t>  </a:t>
            </a:r>
          </a:p>
          <a:p>
            <a:pPr algn="just"/>
            <a:endParaRPr lang="ru-RU" sz="1400" i="1" dirty="0" smtClean="0">
              <a:solidFill>
                <a:schemeClr val="tx1"/>
              </a:solidFill>
            </a:endParaRPr>
          </a:p>
          <a:p>
            <a:pPr algn="just"/>
            <a:endParaRPr lang="ru-RU" sz="1400" i="1" dirty="0">
              <a:solidFill>
                <a:schemeClr val="tx1"/>
              </a:solidFill>
            </a:endParaRPr>
          </a:p>
          <a:p>
            <a:pPr algn="just"/>
            <a:endParaRPr lang="ru-RU" sz="1400" i="1" dirty="0" smtClean="0">
              <a:solidFill>
                <a:schemeClr val="tx1"/>
              </a:solidFill>
            </a:endParaRPr>
          </a:p>
          <a:p>
            <a:pPr algn="just"/>
            <a:endParaRPr lang="ru-RU" sz="1400" i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chemeClr val="tx1"/>
                </a:solidFill>
              </a:rPr>
              <a:t>Расходы на благоустройство территории города Азова: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</a:rPr>
              <a:t>о</a:t>
            </a:r>
            <a:r>
              <a:rPr lang="ru-RU" sz="1400" i="1" dirty="0" smtClean="0">
                <a:solidFill>
                  <a:schemeClr val="tx1"/>
                </a:solidFill>
              </a:rPr>
              <a:t>рганизация освещения улиц города – 16 393,7 тыс. руб., 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solidFill>
                  <a:schemeClr val="tx1"/>
                </a:solidFill>
              </a:rPr>
              <a:t>работы, услуги по содержанию имущества – 5 457,7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</a:rPr>
              <a:t>с</a:t>
            </a:r>
            <a:r>
              <a:rPr lang="ru-RU" sz="1400" i="1" dirty="0" smtClean="0">
                <a:solidFill>
                  <a:schemeClr val="tx1"/>
                </a:solidFill>
              </a:rPr>
              <a:t>одержание и текущий ремонт сетей наружного освещения – 4 722,6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 текущий ремонт и содержание малых архитектурных форм – 654,9 тыс. руб.,</a:t>
            </a:r>
            <a:endParaRPr lang="ru-RU" sz="1400" i="1" dirty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- ремонт причала «</a:t>
            </a:r>
            <a:r>
              <a:rPr lang="ru-RU" sz="1400" i="1" dirty="0" err="1" smtClean="0">
                <a:solidFill>
                  <a:schemeClr val="tx1"/>
                </a:solidFill>
              </a:rPr>
              <a:t>Задонье</a:t>
            </a:r>
            <a:r>
              <a:rPr lang="ru-RU" sz="1400" i="1" dirty="0" smtClean="0">
                <a:solidFill>
                  <a:schemeClr val="tx1"/>
                </a:solidFill>
              </a:rPr>
              <a:t>» – 80,2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 отлов и содержание безнадзорных животных – 634,5 тыс. руб.,</a:t>
            </a:r>
            <a:endParaRPr lang="ru-RU" sz="1400" i="1" dirty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- приобретение оборудования для детских площадок – 149,9 тыс. руб.. 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solidFill>
                  <a:schemeClr val="tx1"/>
                </a:solidFill>
              </a:rPr>
              <a:t>Расходы на разработку проектно-сметной документации по объекту «Благоустройство парка «Памяти» по адресу: г. Азов, бульвар </a:t>
            </a:r>
            <a:r>
              <a:rPr lang="ru-RU" sz="1400" i="1" dirty="0" err="1" smtClean="0">
                <a:solidFill>
                  <a:schemeClr val="tx1"/>
                </a:solidFill>
              </a:rPr>
              <a:t>Петровкий</a:t>
            </a:r>
            <a:r>
              <a:rPr lang="ru-RU" sz="1400" i="1" dirty="0" smtClean="0">
                <a:solidFill>
                  <a:schemeClr val="tx1"/>
                </a:solidFill>
              </a:rPr>
              <a:t>, 44-а» – 328,7 тыс. руб..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solidFill>
                  <a:schemeClr val="tx1"/>
                </a:solidFill>
              </a:rPr>
              <a:t>Проведены археологические исследования на земельном участке при производстве работ по </a:t>
            </a:r>
            <a:r>
              <a:rPr lang="ru-RU" sz="1400" i="1" dirty="0">
                <a:solidFill>
                  <a:schemeClr val="tx1"/>
                </a:solidFill>
              </a:rPr>
              <a:t>объекту «Благоустройство парка «Памяти» по адресу: г. Азов, бульвар </a:t>
            </a:r>
            <a:r>
              <a:rPr lang="ru-RU" sz="1400" i="1" dirty="0" err="1">
                <a:solidFill>
                  <a:schemeClr val="tx1"/>
                </a:solidFill>
              </a:rPr>
              <a:t>Петровкий</a:t>
            </a:r>
            <a:r>
              <a:rPr lang="ru-RU" sz="1400" i="1" dirty="0">
                <a:solidFill>
                  <a:schemeClr val="tx1"/>
                </a:solidFill>
              </a:rPr>
              <a:t>, 44-а</a:t>
            </a:r>
            <a:r>
              <a:rPr lang="ru-RU" sz="1400" i="1" dirty="0" smtClean="0">
                <a:solidFill>
                  <a:schemeClr val="tx1"/>
                </a:solidFill>
              </a:rPr>
              <a:t>» - 199,0 </a:t>
            </a:r>
            <a:r>
              <a:rPr lang="ru-RU" sz="1400" i="1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  <a:endParaRPr lang="ru-RU" sz="1400" i="1" dirty="0">
              <a:solidFill>
                <a:schemeClr val="tx1"/>
              </a:solidFill>
            </a:endParaRPr>
          </a:p>
          <a:p>
            <a:endParaRPr lang="ru-RU" sz="1400" i="1" dirty="0" smtClean="0">
              <a:solidFill>
                <a:schemeClr val="tx1"/>
              </a:solidFill>
            </a:endParaRPr>
          </a:p>
          <a:p>
            <a:endParaRPr lang="ru-RU" sz="1400" i="1" dirty="0">
              <a:solidFill>
                <a:schemeClr val="tx1"/>
              </a:solidFill>
            </a:endParaRPr>
          </a:p>
          <a:p>
            <a:pPr algn="just"/>
            <a:endParaRPr lang="ru-RU" sz="1400" i="1" dirty="0" smtClean="0">
              <a:solidFill>
                <a:schemeClr val="tx1"/>
              </a:solidFill>
            </a:endParaRPr>
          </a:p>
          <a:p>
            <a:pPr algn="just"/>
            <a:endParaRPr lang="ru-RU" sz="1400" i="1" dirty="0">
              <a:solidFill>
                <a:schemeClr val="tx1"/>
              </a:solidFill>
            </a:endParaRPr>
          </a:p>
          <a:p>
            <a:pPr algn="just"/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4" y="4077072"/>
            <a:ext cx="413407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435304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5720" y="714356"/>
            <a:ext cx="8715436" cy="9551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«Развитие физической культуры и спорта в городе Азове» </a:t>
            </a:r>
            <a:r>
              <a:rPr lang="ru-RU" b="1" smtClean="0"/>
              <a:t>исполнено 163 138,0 </a:t>
            </a:r>
            <a:r>
              <a:rPr lang="ru-RU" b="1" dirty="0" smtClean="0"/>
              <a:t>тыс.руб.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437112"/>
            <a:ext cx="8501122" cy="2326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/>
              <a:t>-организация и проведение чемпионатов, первенств города, городских турниров по различным видам спорта – 1 676,1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/>
              <a:t>организация и проведение военно-спортивной игры «Орленок» - 33,8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/>
              <a:t>организация участия сборных команд города и отдельных спортсменов в областных и всероссийских соревнованиях -  1 435,4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/>
              <a:t>организация и проведение мероприятий в рамках Всероссийского физкультурно-спортивного комплекса «Готов к труду и обороне»  - 3 065,8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п</a:t>
            </a:r>
            <a:r>
              <a:rPr lang="ru-RU" sz="1400" i="1" dirty="0" smtClean="0"/>
              <a:t>одготовка к проведению в 2018 году в городе Азове чемпионата мира по футболу – 150 336,6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о</a:t>
            </a:r>
            <a:r>
              <a:rPr lang="ru-RU" sz="1400" i="1" dirty="0" smtClean="0"/>
              <a:t>бустройство спортивного комплекса – 6 440,2 тыс. руб..</a:t>
            </a:r>
            <a:endParaRPr lang="ru-RU" sz="1400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85786" y="42860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29582"/>
            <a:ext cx="3926810" cy="2478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29582"/>
            <a:ext cx="4142264" cy="247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836712"/>
            <a:ext cx="8712968" cy="3384376"/>
          </a:xfrm>
          <a:prstGeom prst="rect">
            <a:avLst/>
          </a:prstGeom>
          <a:solidFill>
            <a:srgbClr val="33CCFF">
              <a:alpha val="50000"/>
            </a:srgb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города Азова за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подготовлен администрацией г. Азова в соответствии с требованиями, установленными Бюджетным кодексом Российской Федерации, решениями Азовской городской Думы «Об утверждении Положения о бюджетном процессе в муниципальном образовании «Город Азов» и «Об утверждении Порядка представления в Азовскую городскую Думу, рассмотрения и утверждения Азовской городской Думой годового отчета об исполнении бюджета муниципального образования «Город Азов»», приказом Министерства финансов Российской Федерации от 28.12.2010 № 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Федерации».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t="3360" r="17787" b="1679"/>
          <a:stretch/>
        </p:blipFill>
        <p:spPr>
          <a:xfrm>
            <a:off x="352207" y="3997067"/>
            <a:ext cx="3862603" cy="286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7" y="4191218"/>
            <a:ext cx="435699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5720" y="714356"/>
            <a:ext cx="8715436" cy="9551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«Развитие здравоохранения в городе Азове» исполнено 28 752,5 тыс.руб.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437112"/>
            <a:ext cx="8501122" cy="2326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i="1" dirty="0" smtClean="0"/>
              <a:t>приобретение оборудования и мебели – 5 172,0 тыс. руб., (</a:t>
            </a:r>
            <a:r>
              <a:rPr lang="ru-RU" sz="1400" i="1" dirty="0" err="1" smtClean="0"/>
              <a:t>видеогастроскоп</a:t>
            </a:r>
            <a:r>
              <a:rPr lang="ru-RU" sz="1400" i="1" dirty="0" smtClean="0"/>
              <a:t>, рентгеновский диагностический передвижной аппарат, рабочее место отоларинголога, и т.д.)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п</a:t>
            </a:r>
            <a:r>
              <a:rPr lang="ru-RU" sz="1400" i="1" dirty="0" smtClean="0"/>
              <a:t>роведен капитальный ремонт лифтов в здании ЛПУ – 1 597,9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/>
              <a:t>выполнены проектные работы и изготовлена проектно-сметная документация на выборочный капитальный ремонт помещений МБУЗ ЦГБ – 760,1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п</a:t>
            </a:r>
            <a:r>
              <a:rPr lang="ru-RU" sz="1400" i="1" dirty="0" smtClean="0"/>
              <a:t>роведены текущие ремонты в помещениях, и ремонт асфальтового покрытия для проезда автомобилей СМП у здания скорой медицинской помощи -   472,5 тыс. руб.,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р</a:t>
            </a:r>
            <a:r>
              <a:rPr lang="ru-RU" sz="1400" i="1" dirty="0" smtClean="0"/>
              <a:t>асходы на приобретение автомобилей скорой медицинской помощи (4 ед.) – 15 503,9 тыс. руб..</a:t>
            </a:r>
            <a:endParaRPr lang="ru-RU" sz="1400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85786" y="42860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799892"/>
            <a:ext cx="4250561" cy="251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9892"/>
            <a:ext cx="3998817" cy="251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38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21584" y="709267"/>
            <a:ext cx="8914912" cy="9915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«Развитие транспортной системы в городе Азове» исполнено 58 298,0 тыс.руб.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00562" y="428604"/>
            <a:ext cx="484632" cy="28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941168"/>
            <a:ext cx="872245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ru-RU" sz="1400" i="1" dirty="0" smtClean="0"/>
          </a:p>
          <a:p>
            <a:pPr marL="285750" indent="-285750" algn="just">
              <a:buFontTx/>
              <a:buChar char="-"/>
            </a:pPr>
            <a:endParaRPr lang="ru-RU" sz="1400" i="1" dirty="0" smtClean="0"/>
          </a:p>
          <a:p>
            <a:pPr marL="285750" indent="-285750" algn="just">
              <a:buFontTx/>
              <a:buChar char="-"/>
            </a:pPr>
            <a:r>
              <a:rPr lang="ru-RU" sz="1400" i="1" dirty="0" smtClean="0"/>
              <a:t>ремонт и содержание дорог – 37 491,8 тыс. руб., 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/>
              <a:t>обустройство пешеходных переходов – 6 645,9 тыс. руб.,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/>
              <a:t>установка недостающих дорожных знаков – 565,9 тыс. руб.,</a:t>
            </a:r>
          </a:p>
          <a:p>
            <a:pPr algn="just"/>
            <a:r>
              <a:rPr lang="ru-RU" sz="1400" i="1" dirty="0" smtClean="0"/>
              <a:t>-     капитальный ремонт дорог – 11 721,3 тыс. руб.,</a:t>
            </a:r>
          </a:p>
          <a:p>
            <a:pPr algn="just"/>
            <a:r>
              <a:rPr lang="ru-RU" sz="1400" dirty="0" smtClean="0"/>
              <a:t>-     </a:t>
            </a:r>
            <a:r>
              <a:rPr lang="ru-RU" sz="1400" i="1" dirty="0" smtClean="0"/>
              <a:t>ремонт светофорного объекта (ул. Кондаурова/ ул. Измайлова) – 932,6 тыс. руб.,</a:t>
            </a:r>
          </a:p>
          <a:p>
            <a:pPr algn="just"/>
            <a:r>
              <a:rPr lang="ru-RU" sz="1400" i="1" dirty="0" smtClean="0"/>
              <a:t>-     перевозка пассажиров на линии хутор </a:t>
            </a:r>
            <a:r>
              <a:rPr lang="ru-RU" sz="1400" i="1" dirty="0" err="1" smtClean="0"/>
              <a:t>Задонье</a:t>
            </a:r>
            <a:r>
              <a:rPr lang="ru-RU" sz="1400" i="1" dirty="0" smtClean="0"/>
              <a:t> – 940,5 тыс. руб.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 </a:t>
            </a:r>
            <a:endParaRPr 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11" y="1750320"/>
            <a:ext cx="252412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" y="1827599"/>
            <a:ext cx="2393986" cy="179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74" y="1844825"/>
            <a:ext cx="365884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05" y="3685782"/>
            <a:ext cx="2562631" cy="170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3685782"/>
            <a:ext cx="2125469" cy="122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57158" y="785794"/>
            <a:ext cx="8429684" cy="12750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«Развитие культуры и туризма в городе Азове» исполнено 104 200,7 тыс.руб.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19872" y="42860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7" y="4725144"/>
            <a:ext cx="8429683" cy="2003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-содержание сети учреждений культурно-досугового типа – 45 533,2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-содержание сети учреждений дополнительного образования детей – 29 637,1 тыс. руб.,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-с</a:t>
            </a:r>
            <a:r>
              <a:rPr lang="ru-RU" sz="1400" i="1" dirty="0" smtClean="0">
                <a:solidFill>
                  <a:schemeClr val="tx1"/>
                </a:solidFill>
              </a:rPr>
              <a:t>одержание </a:t>
            </a:r>
            <a:r>
              <a:rPr lang="ru-RU" sz="1400" i="1" dirty="0">
                <a:solidFill>
                  <a:schemeClr val="tx1"/>
                </a:solidFill>
              </a:rPr>
              <a:t>сети библиотек – </a:t>
            </a:r>
            <a:r>
              <a:rPr lang="ru-RU" sz="1400" i="1" dirty="0" smtClean="0">
                <a:solidFill>
                  <a:schemeClr val="tx1"/>
                </a:solidFill>
              </a:rPr>
              <a:t>19 170,7 </a:t>
            </a:r>
            <a:r>
              <a:rPr lang="ru-RU" sz="1400" i="1" dirty="0">
                <a:solidFill>
                  <a:schemeClr val="tx1"/>
                </a:solidFill>
              </a:rPr>
              <a:t>тыс</a:t>
            </a:r>
            <a:r>
              <a:rPr lang="ru-RU" sz="1400" i="1" dirty="0" smtClean="0">
                <a:solidFill>
                  <a:schemeClr val="tx1"/>
                </a:solidFill>
              </a:rPr>
              <a:t>. руб</a:t>
            </a:r>
            <a:r>
              <a:rPr lang="ru-RU" sz="1400" i="1" dirty="0">
                <a:solidFill>
                  <a:schemeClr val="tx1"/>
                </a:solidFill>
              </a:rPr>
              <a:t>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-организация руководства и управления учреждениями культуры – 4 945,5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-организация и ведение бухгалтерского и налогового учета в учреждениях культуры -2 827,3 тыс. руб.,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-развитие туризма – 1 452,0 тыс. руб.,</a:t>
            </a:r>
          </a:p>
          <a:p>
            <a:r>
              <a:rPr lang="ru-RU" sz="1400" i="1" dirty="0">
                <a:solidFill>
                  <a:schemeClr val="tx1"/>
                </a:solidFill>
              </a:rPr>
              <a:t>-обновление книжного фонда – </a:t>
            </a:r>
            <a:r>
              <a:rPr lang="ru-RU" sz="1400" i="1" dirty="0" smtClean="0">
                <a:solidFill>
                  <a:schemeClr val="tx1"/>
                </a:solidFill>
              </a:rPr>
              <a:t>634,9 </a:t>
            </a:r>
            <a:r>
              <a:rPr lang="ru-RU" sz="1400" i="1" dirty="0">
                <a:solidFill>
                  <a:schemeClr val="tx1"/>
                </a:solidFill>
              </a:rPr>
              <a:t>тыс</a:t>
            </a:r>
            <a:r>
              <a:rPr lang="ru-RU" sz="1400" i="1" dirty="0" smtClean="0">
                <a:solidFill>
                  <a:schemeClr val="tx1"/>
                </a:solidFill>
              </a:rPr>
              <a:t>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2183749"/>
            <a:ext cx="4277813" cy="2418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20" y="2183750"/>
            <a:ext cx="3924921" cy="2418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2844" y="785794"/>
            <a:ext cx="878687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«Обеспечение доступным и комфортным жильем населения города Азова» исполнено 16 074,5 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14876" y="42860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857760"/>
            <a:ext cx="8715436" cy="181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/>
              <a:t>- оказание мер государственной поддержки в улучшении жилищных условий отдельным категориям </a:t>
            </a:r>
            <a:r>
              <a:rPr lang="ru-RU" sz="1400" i="1" dirty="0" smtClean="0"/>
              <a:t>граждан – 5 697,0 тыс. руб., (9 детей-сирот </a:t>
            </a:r>
            <a:r>
              <a:rPr lang="ru-RU" sz="1400" i="1" dirty="0"/>
              <a:t>оставшихся без попечения </a:t>
            </a:r>
            <a:r>
              <a:rPr lang="ru-RU" sz="1400" i="1" dirty="0" smtClean="0"/>
              <a:t>родителей обеспечены </a:t>
            </a:r>
            <a:r>
              <a:rPr lang="ru-RU" sz="1400" i="1" dirty="0"/>
              <a:t>жильем</a:t>
            </a:r>
            <a:r>
              <a:rPr lang="ru-RU" sz="1400" i="1" dirty="0" smtClean="0"/>
              <a:t>),</a:t>
            </a:r>
            <a:endParaRPr lang="ru-RU" sz="1400" i="1" dirty="0"/>
          </a:p>
          <a:p>
            <a:r>
              <a:rPr lang="ru-RU" sz="1400" i="1" dirty="0" smtClean="0"/>
              <a:t>-обеспечение жильем молодых семей – 10 377,5 тыс. руб., (11 молодых семей реализовали социальную выплату и приобрели жилье).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78" y="2016595"/>
            <a:ext cx="4084494" cy="273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9434"/>
            <a:ext cx="4104456" cy="272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225-D2EB-4E73-94BE-104A7DB4901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2844" y="785794"/>
            <a:ext cx="878687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Муниципальный долг муниципального образования «Город Азов» на 01 января </a:t>
            </a:r>
            <a:r>
              <a:rPr lang="ru-RU" dirty="0" smtClean="0"/>
              <a:t>2018 </a:t>
            </a:r>
            <a:r>
              <a:rPr lang="ru-RU" dirty="0"/>
              <a:t>года </a:t>
            </a:r>
            <a:r>
              <a:rPr lang="ru-RU" dirty="0" smtClean="0"/>
              <a:t>составил 100,0 </a:t>
            </a:r>
            <a:r>
              <a:rPr lang="ru-RU" dirty="0"/>
              <a:t>млн. руб.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714876" y="42860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9840"/>
            <a:ext cx="7992888" cy="44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5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14744" y="157161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95289" y="2258339"/>
            <a:ext cx="4071966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Оценка организации бюджетного процесса соответствует всем требованиям бюджетного законодательства,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соблюдаются все нормы и ограничения,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установленные Бюджетным Кодексом Российской Федерации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258339"/>
            <a:ext cx="4143404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Правительством Ростовской области присвоена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степень качества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управления бюджетным процессом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642918"/>
            <a:ext cx="8715436" cy="110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и достижения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 Азова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857356" y="1803771"/>
            <a:ext cx="500066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00826" y="1801538"/>
            <a:ext cx="500066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8" y="3708073"/>
            <a:ext cx="4357718" cy="300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86" y="3662326"/>
            <a:ext cx="4188746" cy="301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" y="620688"/>
            <a:ext cx="8892480" cy="574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39737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67" y="4797152"/>
            <a:ext cx="1980884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6952"/>
            <a:ext cx="26277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98" y="463184"/>
            <a:ext cx="897020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10" y="1857612"/>
            <a:ext cx="754576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04" y="637708"/>
            <a:ext cx="4211960" cy="23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9660"/>
            <a:ext cx="300773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8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034" y="500042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доходов бюджета города Азова в 2017 году</a:t>
            </a:r>
          </a:p>
          <a:p>
            <a:pPr algn="ctr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составил 1  930 261,0 тыс. руб.</a:t>
            </a:r>
            <a:endParaRPr lang="ru-RU" sz="2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2" y="1361816"/>
            <a:ext cx="8685216" cy="528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743143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города Азова в 2017 году составил 683 644,3 тыс.руб.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1960786"/>
              </p:ext>
            </p:extLst>
          </p:nvPr>
        </p:nvGraphicFramePr>
        <p:xfrm>
          <a:off x="156003" y="1340768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282" y="714356"/>
            <a:ext cx="8715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Исполнение собственных доходов бюджета города Азова</a:t>
            </a:r>
            <a:endParaRPr lang="ru-RU" sz="2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0538394"/>
              </p:ext>
            </p:extLst>
          </p:nvPr>
        </p:nvGraphicFramePr>
        <p:xfrm>
          <a:off x="357158" y="1417801"/>
          <a:ext cx="8429684" cy="51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1911850"/>
            <a:ext cx="3143272" cy="928694"/>
          </a:xfrm>
          <a:prstGeom prst="roundRect">
            <a:avLst/>
          </a:prstGeom>
          <a:solidFill>
            <a:srgbClr val="D67895">
              <a:alpha val="55000"/>
            </a:srgbClr>
          </a:solidFill>
          <a:ln>
            <a:solidFill>
              <a:srgbClr val="D67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политики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76817" y="1911850"/>
            <a:ext cx="5214974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5000"/>
            </a:schemeClr>
          </a:solidFill>
          <a:ln>
            <a:solidFill>
              <a:srgbClr val="124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по бюджету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Азова в 2017 году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администрацией города Азова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политики и основных направлений налоговой политики в 201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(Постановление от 2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.11.201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№ 2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463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3714752"/>
            <a:ext cx="3000396" cy="2857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Наращивание собственной доходной базы и обеспечение сбалансированности бюджета города Азова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3143248"/>
            <a:ext cx="5500726" cy="3214710"/>
          </a:xfrm>
          <a:prstGeom prst="rect">
            <a:avLst/>
          </a:prstGeom>
          <a:solidFill>
            <a:srgbClr val="33CCFF">
              <a:alpha val="50000"/>
            </a:srgb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Обеспечена работа Координационного Совета по вопросам собираемости налогов и других обязательных платежей при участии представителей компетентных федеральных служб и администрации города Азова (постановление администрации города Азова от 28.09.2012 № 1991). На местном уровне проведено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заседания Координационного Совета.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исполнены в объеме 683 644,3 тыс. руб.(перевыполнение плана                                                                   на 14 960,0 тыс. руб.или на 2,2%).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357290" y="2928934"/>
            <a:ext cx="78581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857884" y="2535578"/>
            <a:ext cx="785818" cy="607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г. Азова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Кирилл\azov_ger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357190" cy="4879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64" y="61315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из </a:t>
            </a:r>
          </a:p>
          <a:p>
            <a:pPr algn="ctr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областного бюджета составил 1 246 616,7тыс. руб. </a:t>
            </a:r>
          </a:p>
          <a:p>
            <a:pPr algn="ctr"/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12596147"/>
              </p:ext>
            </p:extLst>
          </p:nvPr>
        </p:nvGraphicFramePr>
        <p:xfrm>
          <a:off x="107504" y="1723633"/>
          <a:ext cx="8429684" cy="473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2915816" y="2026535"/>
            <a:ext cx="936104" cy="161849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8416</TotalTime>
  <Words>1711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Фин.управление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Волчематьева Елена Александровна</cp:lastModifiedBy>
  <cp:revision>1040</cp:revision>
  <cp:lastPrinted>2018-05-15T14:25:37Z</cp:lastPrinted>
  <dcterms:created xsi:type="dcterms:W3CDTF">2014-05-05T08:30:36Z</dcterms:created>
  <dcterms:modified xsi:type="dcterms:W3CDTF">2018-05-15T14:27:39Z</dcterms:modified>
</cp:coreProperties>
</file>